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9" r:id="rId5"/>
    <p:sldId id="262" r:id="rId6"/>
    <p:sldId id="310" r:id="rId7"/>
    <p:sldId id="336" r:id="rId8"/>
    <p:sldId id="355" r:id="rId9"/>
    <p:sldId id="341" r:id="rId10"/>
    <p:sldId id="349" r:id="rId11"/>
    <p:sldId id="350" r:id="rId12"/>
    <p:sldId id="351" r:id="rId13"/>
    <p:sldId id="352" r:id="rId14"/>
    <p:sldId id="353" r:id="rId15"/>
    <p:sldId id="335" r:id="rId16"/>
    <p:sldId id="264" r:id="rId17"/>
    <p:sldId id="344" r:id="rId18"/>
    <p:sldId id="354" r:id="rId19"/>
    <p:sldId id="346" r:id="rId20"/>
    <p:sldId id="26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me" id="{8A1DA440-3303-4B14-BB61-32814EAEC6D7}">
          <p14:sldIdLst/>
        </p14:section>
        <p14:section name="intro/logo" id="{593E9BB1-8CD9-4D1E-BE69-1DE0B1EDE1B4}">
          <p14:sldIdLst>
            <p14:sldId id="259"/>
            <p14:sldId id="262"/>
            <p14:sldId id="310"/>
            <p14:sldId id="336"/>
            <p14:sldId id="355"/>
            <p14:sldId id="341"/>
            <p14:sldId id="349"/>
            <p14:sldId id="350"/>
            <p14:sldId id="351"/>
            <p14:sldId id="352"/>
            <p14:sldId id="353"/>
            <p14:sldId id="335"/>
            <p14:sldId id="264"/>
            <p14:sldId id="344"/>
            <p14:sldId id="354"/>
            <p14:sldId id="346"/>
            <p14:sldId id="26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5" d="100"/>
          <a:sy n="15" d="100"/>
        </p:scale>
        <p:origin x="38" y="1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29/08/2024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29/08/2024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a:t>
            </a:fld>
            <a:endParaRPr lang="fr-FR"/>
          </a:p>
        </p:txBody>
      </p:sp>
    </p:spTree>
    <p:extLst>
      <p:ext uri="{BB962C8B-B14F-4D97-AF65-F5344CB8AC3E}">
        <p14:creationId xmlns:p14="http://schemas.microsoft.com/office/powerpoint/2010/main" val="115046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286399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425375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397976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a:t>
            </a:fld>
            <a:endParaRPr lang="fr-FR"/>
          </a:p>
        </p:txBody>
      </p:sp>
    </p:spTree>
    <p:extLst>
      <p:ext uri="{BB962C8B-B14F-4D97-AF65-F5344CB8AC3E}">
        <p14:creationId xmlns:p14="http://schemas.microsoft.com/office/powerpoint/2010/main" val="326396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6</a:t>
            </a:fld>
            <a:endParaRPr lang="fr-FR"/>
          </a:p>
        </p:txBody>
      </p:sp>
    </p:spTree>
    <p:extLst>
      <p:ext uri="{BB962C8B-B14F-4D97-AF65-F5344CB8AC3E}">
        <p14:creationId xmlns:p14="http://schemas.microsoft.com/office/powerpoint/2010/main" val="268229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322342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8</a:t>
            </a:fld>
            <a:endParaRPr lang="fr-FR"/>
          </a:p>
        </p:txBody>
      </p:sp>
    </p:spTree>
    <p:extLst>
      <p:ext uri="{BB962C8B-B14F-4D97-AF65-F5344CB8AC3E}">
        <p14:creationId xmlns:p14="http://schemas.microsoft.com/office/powerpoint/2010/main" val="206381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142884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10</a:t>
            </a:fld>
            <a:endParaRPr lang="fr-FR"/>
          </a:p>
        </p:txBody>
      </p:sp>
    </p:spTree>
    <p:extLst>
      <p:ext uri="{BB962C8B-B14F-4D97-AF65-F5344CB8AC3E}">
        <p14:creationId xmlns:p14="http://schemas.microsoft.com/office/powerpoint/2010/main" val="172971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252070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1758483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29/08/2024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29/08/2024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20" descr="Une image contenant plein air, nature, nuage, ciel&#10;&#10;Description générée automatiquement">
            <a:extLst>
              <a:ext uri="{FF2B5EF4-FFF2-40B4-BE49-F238E27FC236}">
                <a16:creationId xmlns:a16="http://schemas.microsoft.com/office/drawing/2014/main" id="{4D3802F9-6DD9-CD65-2F8F-49DEDD2A81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2" r="20372"/>
          <a:stretch>
            <a:fillRect/>
          </a:stretch>
        </p:blipFill>
        <p:spPr/>
      </p:pic>
      <p:sp>
        <p:nvSpPr>
          <p:cNvPr id="6" name="Titre 5">
            <a:extLst>
              <a:ext uri="{FF2B5EF4-FFF2-40B4-BE49-F238E27FC236}">
                <a16:creationId xmlns:a16="http://schemas.microsoft.com/office/drawing/2014/main" id="{0B4700F7-1863-4FC6-148B-B845769F8A52}"/>
              </a:ext>
            </a:extLst>
          </p:cNvPr>
          <p:cNvSpPr>
            <a:spLocks noGrp="1"/>
          </p:cNvSpPr>
          <p:nvPr>
            <p:ph type="title"/>
          </p:nvPr>
        </p:nvSpPr>
        <p:spPr/>
        <p:txBody>
          <a:bodyPr/>
          <a:lstStyle/>
          <a:p>
            <a:r>
              <a:rPr lang="fr-FR" dirty="0"/>
              <a:t>Support de formation</a:t>
            </a:r>
            <a:br>
              <a:rPr lang="fr-FR" dirty="0"/>
            </a:br>
            <a:r>
              <a:rPr lang="fr-FR" dirty="0"/>
              <a:t>Administrateur</a:t>
            </a:r>
            <a:br>
              <a:rPr lang="fr-FR" dirty="0"/>
            </a:br>
            <a:r>
              <a:rPr lang="fr-FR" dirty="0">
                <a:solidFill>
                  <a:schemeClr val="accent3"/>
                </a:solidFill>
              </a:rPr>
              <a:t>Entretiens</a:t>
            </a:r>
          </a:p>
        </p:txBody>
      </p:sp>
      <p:sp>
        <p:nvSpPr>
          <p:cNvPr id="8" name="Espace réservé du texte 7">
            <a:extLst>
              <a:ext uri="{FF2B5EF4-FFF2-40B4-BE49-F238E27FC236}">
                <a16:creationId xmlns:a16="http://schemas.microsoft.com/office/drawing/2014/main" id="{E9D16870-60BC-EF2F-BC63-E436A1084A6A}"/>
              </a:ext>
            </a:extLst>
          </p:cNvPr>
          <p:cNvSpPr>
            <a:spLocks noGrp="1"/>
          </p:cNvSpPr>
          <p:nvPr>
            <p:ph type="body" sz="quarter" idx="14"/>
          </p:nvPr>
        </p:nvSpPr>
        <p:spPr>
          <a:xfrm>
            <a:off x="1351651" y="954128"/>
            <a:ext cx="9613900" cy="798035"/>
          </a:xfrm>
        </p:spPr>
        <p:txBody>
          <a:bodyPr/>
          <a:lstStyle/>
          <a:p>
            <a:r>
              <a:rPr lang="fr-FR" dirty="0"/>
              <a:t>Guide utilisateur</a:t>
            </a:r>
          </a:p>
        </p:txBody>
      </p:sp>
      <p:sp>
        <p:nvSpPr>
          <p:cNvPr id="9" name="Espace réservé du texte 8">
            <a:extLst>
              <a:ext uri="{FF2B5EF4-FFF2-40B4-BE49-F238E27FC236}">
                <a16:creationId xmlns:a16="http://schemas.microsoft.com/office/drawing/2014/main" id="{727001F5-8834-336B-52E9-0B6AA9510D51}"/>
              </a:ext>
            </a:extLst>
          </p:cNvPr>
          <p:cNvSpPr>
            <a:spLocks noGrp="1"/>
          </p:cNvSpPr>
          <p:nvPr>
            <p:ph type="body" sz="quarter" idx="15"/>
          </p:nvPr>
        </p:nvSpPr>
        <p:spPr/>
        <p:txBody>
          <a:bodyPr/>
          <a:lstStyle/>
          <a:p>
            <a:r>
              <a:rPr lang="fr-FR" dirty="0"/>
              <a:t>21.06.2024</a:t>
            </a:r>
          </a:p>
        </p:txBody>
      </p:sp>
    </p:spTree>
    <p:extLst>
      <p:ext uri="{BB962C8B-B14F-4D97-AF65-F5344CB8AC3E}">
        <p14:creationId xmlns:p14="http://schemas.microsoft.com/office/powerpoint/2010/main" val="582157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Editer un type d’entretien (III)</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73309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apture d’écran, logiciel, Icône d’ordinateur&#10;&#10;Description générée automatiquement">
            <a:extLst>
              <a:ext uri="{FF2B5EF4-FFF2-40B4-BE49-F238E27FC236}">
                <a16:creationId xmlns:a16="http://schemas.microsoft.com/office/drawing/2014/main" id="{C931BBF5-C74B-D862-5AFB-11E9B0B1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918" y="3429000"/>
            <a:ext cx="5892313" cy="2916693"/>
          </a:xfrm>
          <a:prstGeom prst="rect">
            <a:avLst/>
          </a:prstGeom>
        </p:spPr>
      </p:pic>
      <p:pic>
        <p:nvPicPr>
          <p:cNvPr id="4" name="Image 3" descr="Une image contenant texte, capture d’écran, logiciel, nombre&#10;&#10;Description générée automatiquement">
            <a:extLst>
              <a:ext uri="{FF2B5EF4-FFF2-40B4-BE49-F238E27FC236}">
                <a16:creationId xmlns:a16="http://schemas.microsoft.com/office/drawing/2014/main" id="{D07D3727-8DF2-64CA-BE44-06B9DB5DE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1328623"/>
            <a:ext cx="4653613" cy="2350074"/>
          </a:xfrm>
          <a:prstGeom prst="rect">
            <a:avLst/>
          </a:prstGeom>
        </p:spPr>
      </p:pic>
      <p:sp>
        <p:nvSpPr>
          <p:cNvPr id="7" name="ZoneTexte 6">
            <a:extLst>
              <a:ext uri="{FF2B5EF4-FFF2-40B4-BE49-F238E27FC236}">
                <a16:creationId xmlns:a16="http://schemas.microsoft.com/office/drawing/2014/main" id="{0E2184F0-2462-B2EE-0A13-79CDB65A0B1C}"/>
              </a:ext>
            </a:extLst>
          </p:cNvPr>
          <p:cNvSpPr txBox="1"/>
          <p:nvPr/>
        </p:nvSpPr>
        <p:spPr>
          <a:xfrm>
            <a:off x="5025088" y="1328623"/>
            <a:ext cx="6829256" cy="1957502"/>
          </a:xfrm>
          <a:prstGeom prst="rect">
            <a:avLst/>
          </a:prstGeom>
        </p:spPr>
        <p:txBody>
          <a:bodyPr vert="horz" lIns="91440" tIns="45720" rIns="91440" bIns="45720" rtlCol="0" anchor="ctr">
            <a:normAutofit/>
          </a:bodyPr>
          <a:lstStyle/>
          <a:p>
            <a:pPr>
              <a:lnSpc>
                <a:spcPct val="120000"/>
              </a:lnSpc>
              <a:spcAft>
                <a:spcPts val="600"/>
              </a:spcAft>
            </a:pPr>
            <a:r>
              <a:rPr lang="fr-FR" sz="1600" dirty="0"/>
              <a:t>L’administrateur peut choisir entre des questions à choix unique, à choix multiple ou à texte libre pour son questionnaire.</a:t>
            </a:r>
          </a:p>
          <a:p>
            <a:pPr>
              <a:lnSpc>
                <a:spcPct val="120000"/>
              </a:lnSpc>
              <a:spcAft>
                <a:spcPts val="600"/>
              </a:spcAft>
            </a:pPr>
            <a:endParaRPr lang="fr-FR" sz="1000" dirty="0"/>
          </a:p>
          <a:p>
            <a:pPr>
              <a:lnSpc>
                <a:spcPct val="120000"/>
              </a:lnSpc>
              <a:spcAft>
                <a:spcPts val="600"/>
              </a:spcAft>
            </a:pPr>
            <a:r>
              <a:rPr lang="fr-FR" sz="1600" dirty="0"/>
              <a:t>Pour mieux structurer </a:t>
            </a:r>
            <a:r>
              <a:rPr lang="fr-FR" sz="1600" dirty="0" err="1"/>
              <a:t>ceIui</a:t>
            </a:r>
            <a:r>
              <a:rPr lang="fr-FR" sz="1600" dirty="0"/>
              <a:t>-ci, il peut utiliser les fonctionnalités d'édition en cliquant sur le bouton “Paramètres” visible sur chaque encart de questions. </a:t>
            </a:r>
          </a:p>
        </p:txBody>
      </p:sp>
      <p:sp>
        <p:nvSpPr>
          <p:cNvPr id="8" name="ZoneTexte 7">
            <a:extLst>
              <a:ext uri="{FF2B5EF4-FFF2-40B4-BE49-F238E27FC236}">
                <a16:creationId xmlns:a16="http://schemas.microsoft.com/office/drawing/2014/main" id="{C9445C6B-26C1-4042-1E71-133642ADB7B9}"/>
              </a:ext>
            </a:extLst>
          </p:cNvPr>
          <p:cNvSpPr txBox="1"/>
          <p:nvPr/>
        </p:nvSpPr>
        <p:spPr>
          <a:xfrm>
            <a:off x="7771050" y="3773853"/>
            <a:ext cx="4083294" cy="2226985"/>
          </a:xfrm>
          <a:prstGeom prst="rect">
            <a:avLst/>
          </a:prstGeom>
        </p:spPr>
        <p:txBody>
          <a:bodyPr vert="horz" lIns="91440" tIns="45720" rIns="91440" bIns="45720" rtlCol="0" anchor="ctr">
            <a:noAutofit/>
          </a:bodyPr>
          <a:lstStyle/>
          <a:p>
            <a:pPr>
              <a:lnSpc>
                <a:spcPct val="120000"/>
              </a:lnSpc>
              <a:spcAft>
                <a:spcPts val="600"/>
              </a:spcAft>
            </a:pPr>
            <a:r>
              <a:rPr lang="fr-FR" sz="1600" dirty="0"/>
              <a:t>Les paramètres permettent de:  </a:t>
            </a:r>
          </a:p>
          <a:p>
            <a:pPr marL="914400" lvl="1" indent="-457200">
              <a:lnSpc>
                <a:spcPct val="120000"/>
              </a:lnSpc>
              <a:spcAft>
                <a:spcPts val="600"/>
              </a:spcAft>
              <a:buFont typeface="+mj-lt"/>
              <a:buAutoNum type="arabicPeriod"/>
            </a:pPr>
            <a:r>
              <a:rPr lang="fr-FR" sz="1000" i="1" dirty="0"/>
              <a:t>Préciser le titre de chaque question;</a:t>
            </a:r>
          </a:p>
          <a:p>
            <a:pPr marL="914400" lvl="1" indent="-457200">
              <a:lnSpc>
                <a:spcPct val="120000"/>
              </a:lnSpc>
              <a:spcAft>
                <a:spcPts val="600"/>
              </a:spcAft>
              <a:buFont typeface="+mj-lt"/>
              <a:buAutoNum type="arabicPeriod"/>
            </a:pPr>
            <a:r>
              <a:rPr lang="fr-FR" sz="1000" i="1" dirty="0"/>
              <a:t>Déterminer qui doit répondre à cette question (l’évalué, le responsable d’entretien ou les deux),</a:t>
            </a:r>
          </a:p>
          <a:p>
            <a:pPr marL="914400" lvl="1" indent="-457200">
              <a:lnSpc>
                <a:spcPct val="120000"/>
              </a:lnSpc>
              <a:spcAft>
                <a:spcPts val="600"/>
              </a:spcAft>
              <a:buFont typeface="+mj-lt"/>
              <a:buAutoNum type="arabicPeriod"/>
            </a:pPr>
            <a:r>
              <a:rPr lang="fr-FR" sz="1000" i="1" dirty="0"/>
              <a:t>Sélectionner le type de question (choix unique, choix multiple, texte libre),</a:t>
            </a:r>
          </a:p>
          <a:p>
            <a:pPr marL="914400" lvl="1" indent="-457200">
              <a:lnSpc>
                <a:spcPct val="120000"/>
              </a:lnSpc>
              <a:spcAft>
                <a:spcPts val="600"/>
              </a:spcAft>
              <a:buFont typeface="+mj-lt"/>
              <a:buAutoNum type="arabicPeriod"/>
            </a:pPr>
            <a:r>
              <a:rPr lang="fr-FR" sz="1000" i="1" dirty="0"/>
              <a:t>Disposer les questions de manière logique et cohérente. </a:t>
            </a:r>
            <a:r>
              <a:rPr lang="fr-FR" sz="1000" dirty="0"/>
              <a:t> </a:t>
            </a:r>
          </a:p>
          <a:p>
            <a:pPr>
              <a:lnSpc>
                <a:spcPct val="120000"/>
              </a:lnSpc>
              <a:spcAft>
                <a:spcPts val="600"/>
              </a:spcAft>
            </a:pPr>
            <a:endParaRPr lang="fr-FR" sz="1600" dirty="0"/>
          </a:p>
          <a:p>
            <a:pPr>
              <a:lnSpc>
                <a:spcPct val="120000"/>
              </a:lnSpc>
              <a:spcAft>
                <a:spcPts val="600"/>
              </a:spcAft>
            </a:pPr>
            <a:r>
              <a:rPr lang="fr-FR" sz="1600" dirty="0"/>
              <a:t>Ces options permettent de personnaliser et d’organiser le questionnaire en fonction des besoins spécifiques de l’évaluation. </a:t>
            </a:r>
          </a:p>
        </p:txBody>
      </p:sp>
      <p:pic>
        <p:nvPicPr>
          <p:cNvPr id="10" name="Image 9">
            <a:extLst>
              <a:ext uri="{FF2B5EF4-FFF2-40B4-BE49-F238E27FC236}">
                <a16:creationId xmlns:a16="http://schemas.microsoft.com/office/drawing/2014/main" id="{CACF3112-FC41-E699-64BE-85996EA353EA}"/>
              </a:ext>
            </a:extLst>
          </p:cNvPr>
          <p:cNvPicPr>
            <a:picLocks noChangeAspect="1"/>
          </p:cNvPicPr>
          <p:nvPr/>
        </p:nvPicPr>
        <p:blipFill>
          <a:blip r:embed="rId5"/>
          <a:stretch>
            <a:fillRect/>
          </a:stretch>
        </p:blipFill>
        <p:spPr>
          <a:xfrm>
            <a:off x="10887075" y="60912"/>
            <a:ext cx="1209844" cy="1076475"/>
          </a:xfrm>
          <a:prstGeom prst="rect">
            <a:avLst/>
          </a:prstGeom>
        </p:spPr>
      </p:pic>
    </p:spTree>
    <p:extLst>
      <p:ext uri="{BB962C8B-B14F-4D97-AF65-F5344CB8AC3E}">
        <p14:creationId xmlns:p14="http://schemas.microsoft.com/office/powerpoint/2010/main" val="429495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Editer un type d’entretien (IV)</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75037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4DBEC8B1-5B07-2D98-ED07-0705C141C45E}"/>
              </a:ext>
            </a:extLst>
          </p:cNvPr>
          <p:cNvSpPr txBox="1"/>
          <p:nvPr/>
        </p:nvSpPr>
        <p:spPr>
          <a:xfrm>
            <a:off x="351208" y="1282755"/>
            <a:ext cx="5611441" cy="5172016"/>
          </a:xfrm>
          <a:prstGeom prst="rect">
            <a:avLst/>
          </a:prstGeom>
        </p:spPr>
        <p:txBody>
          <a:bodyPr vert="horz" lIns="91440" tIns="45720" rIns="91440" bIns="45720" rtlCol="0" anchor="ctr">
            <a:normAutofit fontScale="85000" lnSpcReduction="10000"/>
          </a:bodyPr>
          <a:lstStyle/>
          <a:p>
            <a:pPr>
              <a:lnSpc>
                <a:spcPct val="120000"/>
              </a:lnSpc>
              <a:spcAft>
                <a:spcPts val="600"/>
              </a:spcAft>
            </a:pPr>
            <a:r>
              <a:rPr lang="fr-FR" sz="1400" dirty="0"/>
              <a:t>Définir les </a:t>
            </a:r>
            <a:r>
              <a:rPr lang="fr-FR" sz="1400" b="1" dirty="0"/>
              <a:t>caractéristiques générales </a:t>
            </a:r>
            <a:r>
              <a:rPr lang="fr-FR" sz="1400" dirty="0"/>
              <a:t>(étape 3) permet de paramétrer les éléments essentiels de l’entretien, tels que: </a:t>
            </a:r>
          </a:p>
          <a:p>
            <a:pPr lvl="1" indent="-228600">
              <a:lnSpc>
                <a:spcPct val="120000"/>
              </a:lnSpc>
              <a:spcAft>
                <a:spcPts val="600"/>
              </a:spcAft>
              <a:buFont typeface="Arial" panose="020B0604020202020204" pitchFamily="34" charset="0"/>
              <a:buChar char="•"/>
            </a:pPr>
            <a:r>
              <a:rPr lang="fr-FR" sz="1400" dirty="0"/>
              <a:t>Créer des objectifs ce type d’entretien: permettra d’évaluer les objectifs de l’année précédente et de définir ceux de l’année suivante; </a:t>
            </a:r>
          </a:p>
          <a:p>
            <a:pPr lvl="1" indent="-228600">
              <a:lnSpc>
                <a:spcPct val="120000"/>
              </a:lnSpc>
              <a:spcAft>
                <a:spcPts val="600"/>
              </a:spcAft>
              <a:buFont typeface="Arial" panose="020B0604020202020204" pitchFamily="34" charset="0"/>
              <a:buChar char="•"/>
            </a:pPr>
            <a:r>
              <a:rPr lang="fr-FR" sz="1400" dirty="0"/>
              <a:t>Permettre au manager de créer des campagnes via le type de d’entretien sélectionné ou créé</a:t>
            </a:r>
          </a:p>
          <a:p>
            <a:pPr lvl="1" indent="-228600">
              <a:lnSpc>
                <a:spcPct val="120000"/>
              </a:lnSpc>
              <a:spcAft>
                <a:spcPts val="600"/>
              </a:spcAft>
              <a:buFont typeface="Arial" panose="020B0604020202020204" pitchFamily="34" charset="0"/>
              <a:buChar char="•"/>
            </a:pPr>
            <a:r>
              <a:rPr lang="fr-FR" sz="1400" dirty="0"/>
              <a:t>Déterminer s’il s’agit d’un entretien professionnel (tous les 2 ans), d’un bilan à 6 ans ou d’autres entretiens obligatoires. </a:t>
            </a:r>
          </a:p>
          <a:p>
            <a:pPr>
              <a:lnSpc>
                <a:spcPct val="120000"/>
              </a:lnSpc>
              <a:spcAft>
                <a:spcPts val="600"/>
              </a:spcAft>
            </a:pPr>
            <a:endParaRPr lang="fr-FR" sz="1400" dirty="0"/>
          </a:p>
          <a:p>
            <a:pPr>
              <a:lnSpc>
                <a:spcPct val="120000"/>
              </a:lnSpc>
              <a:spcAft>
                <a:spcPts val="600"/>
              </a:spcAft>
            </a:pPr>
            <a:r>
              <a:rPr lang="fr-FR" sz="1400" dirty="0"/>
              <a:t>Le </a:t>
            </a:r>
            <a:r>
              <a:rPr lang="fr-FR" sz="1400" b="1" dirty="0"/>
              <a:t>circuit de validation </a:t>
            </a:r>
            <a:r>
              <a:rPr lang="fr-FR" sz="1400" dirty="0"/>
              <a:t>(étape 4) est crucial pour finaliser l’entretien. </a:t>
            </a:r>
          </a:p>
          <a:p>
            <a:pPr>
              <a:lnSpc>
                <a:spcPct val="120000"/>
              </a:lnSpc>
              <a:spcAft>
                <a:spcPts val="600"/>
              </a:spcAft>
            </a:pPr>
            <a:r>
              <a:rPr lang="fr-FR" sz="1400" dirty="0"/>
              <a:t>L’administrateur a donc la possibilité de définir un circuit de validation adapté au type d’entretien sélectionné ou créé. </a:t>
            </a:r>
          </a:p>
          <a:p>
            <a:pPr>
              <a:lnSpc>
                <a:spcPct val="120000"/>
              </a:lnSpc>
              <a:spcAft>
                <a:spcPts val="600"/>
              </a:spcAft>
            </a:pPr>
            <a:r>
              <a:rPr lang="fr-FR" sz="1400" dirty="0"/>
              <a:t>Par défaut, le responsable d’entretien et l’évalué seront proposés. </a:t>
            </a:r>
          </a:p>
          <a:p>
            <a:pPr>
              <a:lnSpc>
                <a:spcPct val="120000"/>
              </a:lnSpc>
              <a:spcAft>
                <a:spcPts val="600"/>
              </a:spcAft>
            </a:pPr>
            <a:r>
              <a:rPr lang="fr-FR" sz="1400" dirty="0"/>
              <a:t>L’administrateur pourra s’il le souhaite, ajouter des signataires en cliquant sur le bouton « Ajouter un signataire ». </a:t>
            </a:r>
          </a:p>
          <a:p>
            <a:pPr>
              <a:lnSpc>
                <a:spcPct val="120000"/>
              </a:lnSpc>
              <a:spcAft>
                <a:spcPts val="600"/>
              </a:spcAft>
            </a:pPr>
            <a:r>
              <a:rPr lang="fr-FR" sz="1400" dirty="0"/>
              <a:t>Chaque signataire recevra une notification pour valider l’entretien à tour de rôle.</a:t>
            </a:r>
          </a:p>
          <a:p>
            <a:pPr>
              <a:lnSpc>
                <a:spcPct val="120000"/>
              </a:lnSpc>
              <a:spcAft>
                <a:spcPts val="600"/>
              </a:spcAft>
            </a:pPr>
            <a:endParaRPr lang="fr-FR" sz="1400" dirty="0"/>
          </a:p>
          <a:p>
            <a:pPr>
              <a:lnSpc>
                <a:spcPct val="120000"/>
              </a:lnSpc>
              <a:spcAft>
                <a:spcPts val="600"/>
              </a:spcAft>
            </a:pPr>
            <a:r>
              <a:rPr lang="fr-FR" sz="1400" dirty="0"/>
              <a:t>Une fois  toutes les étapes précédentes complétées, il est possible de visualiser un </a:t>
            </a:r>
            <a:r>
              <a:rPr lang="fr-FR" sz="1400" b="1" dirty="0"/>
              <a:t>récapitulatif </a:t>
            </a:r>
            <a:r>
              <a:rPr lang="fr-FR" sz="1400" dirty="0"/>
              <a:t>(étape 5) de la création de l’entretien. Cette revue permet de vérifier que toutes les informations sont correctes avant de valider définitivement l’entretien. </a:t>
            </a:r>
            <a:endParaRPr lang="fr-FR" sz="2000" dirty="0"/>
          </a:p>
        </p:txBody>
      </p:sp>
      <p:pic>
        <p:nvPicPr>
          <p:cNvPr id="9" name="Image 8" descr="Une image contenant texte, logiciel, Page web, Site web&#10;&#10;Description générée automatiquement">
            <a:extLst>
              <a:ext uri="{FF2B5EF4-FFF2-40B4-BE49-F238E27FC236}">
                <a16:creationId xmlns:a16="http://schemas.microsoft.com/office/drawing/2014/main" id="{5FE73117-6617-9870-9D5F-9E373E0A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591" y="1189657"/>
            <a:ext cx="5907969" cy="2679106"/>
          </a:xfrm>
          <a:prstGeom prst="rect">
            <a:avLst/>
          </a:prstGeom>
        </p:spPr>
      </p:pic>
      <p:pic>
        <p:nvPicPr>
          <p:cNvPr id="10" name="Image 9" descr="Une image contenant texte, capture d’écran, logiciel, Page web&#10;&#10;Description générée automatiquement">
            <a:extLst>
              <a:ext uri="{FF2B5EF4-FFF2-40B4-BE49-F238E27FC236}">
                <a16:creationId xmlns:a16="http://schemas.microsoft.com/office/drawing/2014/main" id="{D25599E1-5A22-C24F-C447-C321BFA74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961861"/>
            <a:ext cx="5861560" cy="2679106"/>
          </a:xfrm>
          <a:prstGeom prst="rect">
            <a:avLst/>
          </a:prstGeom>
        </p:spPr>
      </p:pic>
      <p:pic>
        <p:nvPicPr>
          <p:cNvPr id="12" name="Image 11">
            <a:extLst>
              <a:ext uri="{FF2B5EF4-FFF2-40B4-BE49-F238E27FC236}">
                <a16:creationId xmlns:a16="http://schemas.microsoft.com/office/drawing/2014/main" id="{92355DDA-1197-F594-1E51-FF2FD2D29D06}"/>
              </a:ext>
            </a:extLst>
          </p:cNvPr>
          <p:cNvPicPr>
            <a:picLocks noChangeAspect="1"/>
          </p:cNvPicPr>
          <p:nvPr/>
        </p:nvPicPr>
        <p:blipFill>
          <a:blip r:embed="rId5"/>
          <a:stretch>
            <a:fillRect/>
          </a:stretch>
        </p:blipFill>
        <p:spPr>
          <a:xfrm>
            <a:off x="10887075" y="25580"/>
            <a:ext cx="1209844" cy="1076475"/>
          </a:xfrm>
          <a:prstGeom prst="rect">
            <a:avLst/>
          </a:prstGeom>
        </p:spPr>
      </p:pic>
    </p:spTree>
    <p:extLst>
      <p:ext uri="{BB962C8B-B14F-4D97-AF65-F5344CB8AC3E}">
        <p14:creationId xmlns:p14="http://schemas.microsoft.com/office/powerpoint/2010/main" val="51958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re 12">
            <a:extLst>
              <a:ext uri="{FF2B5EF4-FFF2-40B4-BE49-F238E27FC236}">
                <a16:creationId xmlns:a16="http://schemas.microsoft.com/office/drawing/2014/main" id="{5032DE63-E82E-BCAC-510F-C635CB4F209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200" kern="1200" dirty="0" err="1">
                <a:solidFill>
                  <a:srgbClr val="FFFFFF"/>
                </a:solidFill>
                <a:latin typeface="+mj-lt"/>
                <a:ea typeface="+mj-ea"/>
                <a:cs typeface="+mj-cs"/>
              </a:rPr>
              <a:t>Créer</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ses</a:t>
            </a:r>
            <a:r>
              <a:rPr lang="en-US" sz="3200" kern="1200" dirty="0">
                <a:solidFill>
                  <a:srgbClr val="FFFFFF"/>
                </a:solidFill>
                <a:latin typeface="+mj-lt"/>
                <a:ea typeface="+mj-ea"/>
                <a:cs typeface="+mj-cs"/>
              </a:rPr>
              <a:t> types </a:t>
            </a:r>
            <a:r>
              <a:rPr lang="en-US" sz="3200" kern="1200" dirty="0" err="1">
                <a:solidFill>
                  <a:srgbClr val="FFFFFF"/>
                </a:solidFill>
                <a:latin typeface="+mj-lt"/>
                <a:ea typeface="+mj-ea"/>
                <a:cs typeface="+mj-cs"/>
              </a:rPr>
              <a:t>d’entretiens</a:t>
            </a:r>
            <a:endParaRPr lang="en-US" sz="3200" kern="1200" dirty="0">
              <a:solidFill>
                <a:srgbClr val="FFFFFF"/>
              </a:solidFill>
              <a:latin typeface="+mj-lt"/>
              <a:ea typeface="+mj-ea"/>
              <a:cs typeface="+mj-cs"/>
            </a:endParaRPr>
          </a:p>
        </p:txBody>
      </p:sp>
      <p:pic>
        <p:nvPicPr>
          <p:cNvPr id="4" name="Image 3" descr="Une image contenant texte, logiciel, capture d’écran, Icône d’ordinateur&#10;&#10;Description générée automatiquement">
            <a:extLst>
              <a:ext uri="{FF2B5EF4-FFF2-40B4-BE49-F238E27FC236}">
                <a16:creationId xmlns:a16="http://schemas.microsoft.com/office/drawing/2014/main" id="{71A4572C-1D43-E3C3-A3A2-518C55F21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316" y="1571619"/>
            <a:ext cx="6780700" cy="3712432"/>
          </a:xfrm>
          <a:prstGeom prst="rect">
            <a:avLst/>
          </a:prstGeom>
        </p:spPr>
      </p:pic>
      <p:sp>
        <p:nvSpPr>
          <p:cNvPr id="5" name="Titre 1">
            <a:extLst>
              <a:ext uri="{FF2B5EF4-FFF2-40B4-BE49-F238E27FC236}">
                <a16:creationId xmlns:a16="http://schemas.microsoft.com/office/drawing/2014/main" id="{1D98B940-31FC-2829-D414-C7F6BD54D654}"/>
              </a:ext>
            </a:extLst>
          </p:cNvPr>
          <p:cNvSpPr txBox="1">
            <a:spLocks/>
          </p:cNvSpPr>
          <p:nvPr/>
        </p:nvSpPr>
        <p:spPr>
          <a:xfrm>
            <a:off x="5319844" y="924335"/>
            <a:ext cx="5695643" cy="542925"/>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a:lstStyle>
          <a:p>
            <a:r>
              <a:rPr lang="fr-FR" dirty="0">
                <a:solidFill>
                  <a:schemeClr val="accent3"/>
                </a:solidFill>
              </a:rPr>
              <a:t>Aperçu du questionnaire d’entretiens</a:t>
            </a:r>
          </a:p>
        </p:txBody>
      </p:sp>
      <p:sp>
        <p:nvSpPr>
          <p:cNvPr id="2" name="ZoneTexte 1">
            <a:extLst>
              <a:ext uri="{FF2B5EF4-FFF2-40B4-BE49-F238E27FC236}">
                <a16:creationId xmlns:a16="http://schemas.microsoft.com/office/drawing/2014/main" id="{44EB73D8-8ED3-2082-DE48-9A947DCC3FA0}"/>
              </a:ext>
            </a:extLst>
          </p:cNvPr>
          <p:cNvSpPr txBox="1"/>
          <p:nvPr/>
        </p:nvSpPr>
        <p:spPr>
          <a:xfrm>
            <a:off x="5010150" y="5505450"/>
            <a:ext cx="6547866" cy="369332"/>
          </a:xfrm>
          <a:prstGeom prst="rect">
            <a:avLst/>
          </a:prstGeom>
          <a:noFill/>
        </p:spPr>
        <p:txBody>
          <a:bodyPr wrap="square" rtlCol="0">
            <a:spAutoFit/>
          </a:bodyPr>
          <a:lstStyle/>
          <a:p>
            <a:pPr algn="ctr"/>
            <a:r>
              <a:rPr lang="fr-FR" dirty="0"/>
              <a:t>Possibilité de prévisualiser et d’imprimer le questionnaire</a:t>
            </a:r>
          </a:p>
        </p:txBody>
      </p:sp>
      <p:pic>
        <p:nvPicPr>
          <p:cNvPr id="3" name="Image 2">
            <a:extLst>
              <a:ext uri="{FF2B5EF4-FFF2-40B4-BE49-F238E27FC236}">
                <a16:creationId xmlns:a16="http://schemas.microsoft.com/office/drawing/2014/main" id="{88B74F6A-F59C-B1E9-7BE0-BAB5D65C91FB}"/>
              </a:ext>
            </a:extLst>
          </p:cNvPr>
          <p:cNvPicPr>
            <a:picLocks noChangeAspect="1"/>
          </p:cNvPicPr>
          <p:nvPr/>
        </p:nvPicPr>
        <p:blipFill>
          <a:blip r:embed="rId4"/>
          <a:stretch>
            <a:fillRect/>
          </a:stretch>
        </p:blipFill>
        <p:spPr>
          <a:xfrm>
            <a:off x="10953094" y="0"/>
            <a:ext cx="1209844" cy="1076475"/>
          </a:xfrm>
          <a:prstGeom prst="rect">
            <a:avLst/>
          </a:prstGeom>
        </p:spPr>
      </p:pic>
    </p:spTree>
    <p:extLst>
      <p:ext uri="{BB962C8B-B14F-4D97-AF65-F5344CB8AC3E}">
        <p14:creationId xmlns:p14="http://schemas.microsoft.com/office/powerpoint/2010/main" val="367721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873E1626-6778-6AF5-6AFC-62D2ACE91369}"/>
              </a:ext>
            </a:extLst>
          </p:cNvPr>
          <p:cNvSpPr>
            <a:spLocks noGrp="1"/>
          </p:cNvSpPr>
          <p:nvPr>
            <p:ph type="body" sz="quarter" idx="16" hasCustomPrompt="1"/>
          </p:nvPr>
        </p:nvSpPr>
        <p:spPr>
          <a:xfrm>
            <a:off x="9163050" y="3368675"/>
            <a:ext cx="1944688"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tx2">
                    <a:lumMod val="60000"/>
                    <a:lumOff val="40000"/>
                  </a:schemeClr>
                </a:solidFill>
              </a:rPr>
              <a:t>03</a:t>
            </a:r>
          </a:p>
        </p:txBody>
      </p:sp>
      <p:sp>
        <p:nvSpPr>
          <p:cNvPr id="4" name="ZoneTexte 3">
            <a:extLst>
              <a:ext uri="{FF2B5EF4-FFF2-40B4-BE49-F238E27FC236}">
                <a16:creationId xmlns:a16="http://schemas.microsoft.com/office/drawing/2014/main" id="{2972CE60-04E0-9372-4649-3A694D82B572}"/>
              </a:ext>
            </a:extLst>
          </p:cNvPr>
          <p:cNvSpPr txBox="1"/>
          <p:nvPr/>
        </p:nvSpPr>
        <p:spPr>
          <a:xfrm>
            <a:off x="1530145" y="3429000"/>
            <a:ext cx="8062452" cy="166199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t>Ouvrir une nouvelle campagne d’entretien</a:t>
            </a:r>
          </a:p>
          <a:p>
            <a:pPr marL="285750" indent="-285750">
              <a:lnSpc>
                <a:spcPct val="150000"/>
              </a:lnSpc>
              <a:buFont typeface="Arial" panose="020B0604020202020204" pitchFamily="34" charset="0"/>
              <a:buChar char="•"/>
            </a:pPr>
            <a:r>
              <a:rPr lang="fr-FR" dirty="0"/>
              <a:t>Définir les personnes concernées par la campagne </a:t>
            </a:r>
          </a:p>
          <a:p>
            <a:pPr lvl="1">
              <a:lnSpc>
                <a:spcPct val="150000"/>
              </a:lnSpc>
            </a:pPr>
            <a:r>
              <a:rPr lang="fr-FR" sz="1600" i="1" dirty="0"/>
              <a:t>Déterminer un responsable autre que le manager N+1</a:t>
            </a:r>
          </a:p>
          <a:p>
            <a:pPr marL="285750" indent="-285750">
              <a:lnSpc>
                <a:spcPct val="150000"/>
              </a:lnSpc>
              <a:buFont typeface="Arial" panose="020B0604020202020204" pitchFamily="34" charset="0"/>
              <a:buChar char="•"/>
            </a:pPr>
            <a:r>
              <a:rPr lang="fr-FR" dirty="0"/>
              <a:t>Suivre la campagne d’entretiens</a:t>
            </a:r>
          </a:p>
        </p:txBody>
      </p:sp>
      <p:sp>
        <p:nvSpPr>
          <p:cNvPr id="7" name="Titre 5">
            <a:extLst>
              <a:ext uri="{FF2B5EF4-FFF2-40B4-BE49-F238E27FC236}">
                <a16:creationId xmlns:a16="http://schemas.microsoft.com/office/drawing/2014/main" id="{527A3267-15DA-BA4B-5E8F-4752C93A3763}"/>
              </a:ext>
            </a:extLst>
          </p:cNvPr>
          <p:cNvSpPr txBox="1">
            <a:spLocks/>
          </p:cNvSpPr>
          <p:nvPr/>
        </p:nvSpPr>
        <p:spPr>
          <a:xfrm>
            <a:off x="1152524" y="1426392"/>
            <a:ext cx="9096376" cy="1112790"/>
          </a:xfrm>
          <a:prstGeom prst="rect">
            <a:avLst/>
          </a:prstGeom>
        </p:spPr>
        <p:txBody>
          <a:bodyPr vert="horz" lIns="91440" tIns="45720" rIns="91440" bIns="45720" rtlCol="0" anchor="t">
            <a:noAutofit/>
          </a:bodyPr>
          <a:lstStyle>
            <a:lvl1pPr algn="l" defTabSz="914400" rtl="0" eaLnBrk="1" latinLnBrk="0" hangingPunct="1">
              <a:lnSpc>
                <a:spcPts val="7000"/>
              </a:lnSpc>
              <a:spcBef>
                <a:spcPct val="0"/>
              </a:spcBef>
              <a:buNone/>
              <a:defRPr sz="6600" kern="1200">
                <a:solidFill>
                  <a:schemeClr val="bg2"/>
                </a:solidFill>
                <a:latin typeface="PP Woodland" panose="00000500000000000000" pitchFamily="50" charset="0"/>
                <a:ea typeface="+mj-ea"/>
                <a:cs typeface="+mj-cs"/>
              </a:defRPr>
            </a:lvl1pPr>
          </a:lstStyle>
          <a:p>
            <a:r>
              <a:rPr lang="fr-FR" sz="4400" dirty="0"/>
              <a:t>Créer et suivre </a:t>
            </a:r>
          </a:p>
          <a:p>
            <a:r>
              <a:rPr lang="fr-FR" sz="4400" dirty="0"/>
              <a:t>une campagne d’entretien</a:t>
            </a:r>
          </a:p>
        </p:txBody>
      </p:sp>
    </p:spTree>
    <p:extLst>
      <p:ext uri="{BB962C8B-B14F-4D97-AF65-F5344CB8AC3E}">
        <p14:creationId xmlns:p14="http://schemas.microsoft.com/office/powerpoint/2010/main" val="200550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176982" y="-51004"/>
            <a:ext cx="7864154" cy="822137"/>
          </a:xfrm>
        </p:spPr>
        <p:txBody>
          <a:bodyPr>
            <a:noAutofit/>
          </a:bodyPr>
          <a:lstStyle/>
          <a:p>
            <a:r>
              <a:rPr lang="fr-FR" sz="3600" dirty="0"/>
              <a:t>Créer une campagne d’entretiens</a:t>
            </a:r>
          </a:p>
        </p:txBody>
      </p:sp>
      <p:sp>
        <p:nvSpPr>
          <p:cNvPr id="3" name="ZoneTexte 2">
            <a:extLst>
              <a:ext uri="{FF2B5EF4-FFF2-40B4-BE49-F238E27FC236}">
                <a16:creationId xmlns:a16="http://schemas.microsoft.com/office/drawing/2014/main" id="{A5F4FBA2-3E6A-F0F6-ABC6-B9AB8F98645F}"/>
              </a:ext>
            </a:extLst>
          </p:cNvPr>
          <p:cNvSpPr txBox="1"/>
          <p:nvPr/>
        </p:nvSpPr>
        <p:spPr>
          <a:xfrm>
            <a:off x="5767619" y="4894419"/>
            <a:ext cx="6247399" cy="1603516"/>
          </a:xfrm>
          <a:prstGeom prst="rect">
            <a:avLst/>
          </a:prstGeom>
          <a:noFill/>
        </p:spPr>
        <p:txBody>
          <a:bodyPr wrap="square" numCol="1" rtlCol="0">
            <a:spAutoFit/>
          </a:bodyPr>
          <a:lstStyle/>
          <a:p>
            <a:pPr marL="342900" indent="-342900">
              <a:lnSpc>
                <a:spcPct val="90000"/>
              </a:lnSpc>
              <a:spcAft>
                <a:spcPts val="600"/>
              </a:spcAft>
              <a:buFont typeface="+mj-lt"/>
              <a:buAutoNum type="arabicPeriod" startAt="3"/>
            </a:pPr>
            <a:r>
              <a:rPr lang="fr-FR" sz="1400" dirty="0"/>
              <a:t>Cocher la case « Avertir les responsables par mail » si on souhaite prévenir les responsables d’entretien de la création de la campagne</a:t>
            </a:r>
          </a:p>
          <a:p>
            <a:pPr marL="342900" indent="-342900">
              <a:lnSpc>
                <a:spcPct val="90000"/>
              </a:lnSpc>
              <a:spcAft>
                <a:spcPts val="600"/>
              </a:spcAft>
              <a:buFont typeface="+mj-lt"/>
              <a:buAutoNum type="arabicPeriod" startAt="3"/>
            </a:pPr>
            <a:r>
              <a:rPr lang="fr-FR" sz="1400" dirty="0"/>
              <a:t>Cocher la case « Inclure l’évaluation des compétences » pour que le collaborateur et son manager évaluent en amont de l’entretien chacune des compétences du collaborateur </a:t>
            </a:r>
          </a:p>
          <a:p>
            <a:pPr marL="342900" indent="-342900">
              <a:lnSpc>
                <a:spcPct val="90000"/>
              </a:lnSpc>
              <a:spcAft>
                <a:spcPts val="600"/>
              </a:spcAft>
              <a:buFont typeface="+mj-lt"/>
              <a:buAutoNum type="arabicPeriod" startAt="3"/>
            </a:pPr>
            <a:r>
              <a:rPr lang="fr-FR" sz="1400" dirty="0"/>
              <a:t>Cliquer sur « Suivant » pour accéder aux autres étapes qui permettent de déterminer les personnes concernées par la campagne). </a:t>
            </a:r>
          </a:p>
        </p:txBody>
      </p:sp>
      <p:cxnSp>
        <p:nvCxnSpPr>
          <p:cNvPr id="7" name="Connecteur droit 6">
            <a:extLst>
              <a:ext uri="{FF2B5EF4-FFF2-40B4-BE49-F238E27FC236}">
                <a16:creationId xmlns:a16="http://schemas.microsoft.com/office/drawing/2014/main" id="{E4F3BF2B-1D31-72E6-49C0-FD2B064FAD5D}"/>
              </a:ext>
            </a:extLst>
          </p:cNvPr>
          <p:cNvCxnSpPr/>
          <p:nvPr/>
        </p:nvCxnSpPr>
        <p:spPr>
          <a:xfrm>
            <a:off x="5633847" y="4562021"/>
            <a:ext cx="0" cy="207441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58E2D485-4FB7-3679-C79A-72257E6B8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39" y="882060"/>
            <a:ext cx="6896063" cy="35939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4DEF956-6A63-5155-1AE4-27B91290E2ED}"/>
              </a:ext>
            </a:extLst>
          </p:cNvPr>
          <p:cNvSpPr txBox="1"/>
          <p:nvPr/>
        </p:nvSpPr>
        <p:spPr>
          <a:xfrm>
            <a:off x="176982" y="4601609"/>
            <a:ext cx="5525728" cy="1958342"/>
          </a:xfrm>
          <a:prstGeom prst="rect">
            <a:avLst/>
          </a:prstGeom>
        </p:spPr>
        <p:txBody>
          <a:bodyPr vert="horz" lIns="91440" tIns="45720" rIns="91440" bIns="45720" numCol="1" rtlCol="0">
            <a:noAutofit/>
          </a:bodyPr>
          <a:lstStyle/>
          <a:p>
            <a:pPr>
              <a:lnSpc>
                <a:spcPct val="90000"/>
              </a:lnSpc>
              <a:spcAft>
                <a:spcPts val="600"/>
              </a:spcAft>
            </a:pPr>
            <a:r>
              <a:rPr lang="fr-FR" sz="1400" b="1" u="sng" dirty="0"/>
              <a:t>Les étapes à suivre: </a:t>
            </a:r>
          </a:p>
          <a:p>
            <a:pPr marL="342900" indent="-342900">
              <a:lnSpc>
                <a:spcPct val="90000"/>
              </a:lnSpc>
              <a:spcAft>
                <a:spcPts val="600"/>
              </a:spcAft>
              <a:buFont typeface="+mj-lt"/>
              <a:buAutoNum type="arabicPeriod"/>
            </a:pPr>
            <a:r>
              <a:rPr lang="fr-FR" sz="1400" dirty="0"/>
              <a:t>Indiquer le nom et la période de la campagne</a:t>
            </a:r>
          </a:p>
          <a:p>
            <a:pPr marL="342900" indent="-342900">
              <a:lnSpc>
                <a:spcPct val="90000"/>
              </a:lnSpc>
              <a:spcAft>
                <a:spcPts val="600"/>
              </a:spcAft>
              <a:buFont typeface="+mj-lt"/>
              <a:buAutoNum type="arabicPeriod"/>
            </a:pPr>
            <a:r>
              <a:rPr lang="fr-FR" sz="1400" dirty="0"/>
              <a:t>Sélectionner le type d’entretien (déjà créé)</a:t>
            </a:r>
          </a:p>
          <a:p>
            <a:pPr marL="742950" lvl="1" indent="-285750">
              <a:lnSpc>
                <a:spcPct val="90000"/>
              </a:lnSpc>
              <a:spcAft>
                <a:spcPts val="600"/>
              </a:spcAft>
              <a:buFont typeface="Arial" panose="020B0604020202020204" pitchFamily="34" charset="0"/>
              <a:buChar char="•"/>
            </a:pPr>
            <a:r>
              <a:rPr lang="fr-FR" sz="1400" dirty="0"/>
              <a:t>Si on sélection un type « d’entretien professionnel », il y a la possibilité de cocher la case « Bilan à 6 ans »</a:t>
            </a:r>
          </a:p>
          <a:p>
            <a:pPr lvl="2">
              <a:lnSpc>
                <a:spcPct val="90000"/>
              </a:lnSpc>
              <a:spcAft>
                <a:spcPts val="600"/>
              </a:spcAft>
            </a:pPr>
            <a:r>
              <a:rPr lang="fr-FR" sz="1400" dirty="0">
                <a:sym typeface="Wingdings" panose="05000000000000000000" pitchFamily="2" charset="2"/>
              </a:rPr>
              <a:t> Il est possible de retrouver toutes les informations sur le bilan à 6 ans dans le centre d’aide EURECIA.</a:t>
            </a: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5" name="ZoneTexte 4">
            <a:extLst>
              <a:ext uri="{FF2B5EF4-FFF2-40B4-BE49-F238E27FC236}">
                <a16:creationId xmlns:a16="http://schemas.microsoft.com/office/drawing/2014/main" id="{9C45FB9C-EEB2-5C57-47A3-98BBBF655097}"/>
              </a:ext>
            </a:extLst>
          </p:cNvPr>
          <p:cNvSpPr txBox="1"/>
          <p:nvPr/>
        </p:nvSpPr>
        <p:spPr>
          <a:xfrm>
            <a:off x="9015460" y="2078870"/>
            <a:ext cx="2808514" cy="1200329"/>
          </a:xfrm>
          <a:prstGeom prst="rect">
            <a:avLst/>
          </a:prstGeom>
          <a:noFill/>
          <a:ln w="28575">
            <a:solidFill>
              <a:schemeClr val="accent1"/>
            </a:solidFill>
          </a:ln>
        </p:spPr>
        <p:txBody>
          <a:bodyPr wrap="square" rtlCol="0">
            <a:spAutoFit/>
          </a:bodyPr>
          <a:lstStyle/>
          <a:p>
            <a:r>
              <a:rPr lang="fr-FR" sz="1200" i="1" dirty="0"/>
              <a:t>Cette campagne ne sera visible que pour les administrateurs du modules Talents. </a:t>
            </a:r>
          </a:p>
          <a:p>
            <a:r>
              <a:rPr lang="fr-FR" sz="1200" i="1" dirty="0"/>
              <a:t>Les autres managers n’auront pas accès aux entretiens de cette campagne.</a:t>
            </a:r>
          </a:p>
        </p:txBody>
      </p:sp>
      <p:cxnSp>
        <p:nvCxnSpPr>
          <p:cNvPr id="6" name="Connecteur droit 5">
            <a:extLst>
              <a:ext uri="{FF2B5EF4-FFF2-40B4-BE49-F238E27FC236}">
                <a16:creationId xmlns:a16="http://schemas.microsoft.com/office/drawing/2014/main" id="{3067BBB8-3061-08A6-15AD-C9705D434B6E}"/>
              </a:ext>
            </a:extLst>
          </p:cNvPr>
          <p:cNvCxnSpPr>
            <a:cxnSpLocks/>
          </p:cNvCxnSpPr>
          <p:nvPr/>
        </p:nvCxnSpPr>
        <p:spPr>
          <a:xfrm>
            <a:off x="278927" y="730215"/>
            <a:ext cx="73982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32DBCD55-8C6F-11A0-94C9-856A1F938C57}"/>
              </a:ext>
            </a:extLst>
          </p:cNvPr>
          <p:cNvPicPr>
            <a:picLocks noChangeAspect="1"/>
          </p:cNvPicPr>
          <p:nvPr/>
        </p:nvPicPr>
        <p:blipFill>
          <a:blip r:embed="rId4"/>
          <a:stretch>
            <a:fillRect/>
          </a:stretch>
        </p:blipFill>
        <p:spPr>
          <a:xfrm>
            <a:off x="10982156" y="69518"/>
            <a:ext cx="1209844" cy="1076475"/>
          </a:xfrm>
          <a:prstGeom prst="rect">
            <a:avLst/>
          </a:prstGeom>
        </p:spPr>
      </p:pic>
    </p:spTree>
    <p:extLst>
      <p:ext uri="{BB962C8B-B14F-4D97-AF65-F5344CB8AC3E}">
        <p14:creationId xmlns:p14="http://schemas.microsoft.com/office/powerpoint/2010/main" val="2272884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Définir les personnes concernées </a:t>
            </a:r>
            <a:br>
              <a:rPr lang="fr-FR" dirty="0"/>
            </a:br>
            <a:r>
              <a:rPr lang="fr-FR" dirty="0"/>
              <a:t>par la campagne</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371475" y="1330682"/>
            <a:ext cx="85248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0178B8F-9C5C-7AEF-EF15-EB7C05D55D47}"/>
              </a:ext>
            </a:extLst>
          </p:cNvPr>
          <p:cNvSpPr txBox="1"/>
          <p:nvPr/>
        </p:nvSpPr>
        <p:spPr>
          <a:xfrm>
            <a:off x="371474" y="1484381"/>
            <a:ext cx="8334375" cy="276999"/>
          </a:xfrm>
          <a:prstGeom prst="rect">
            <a:avLst/>
          </a:prstGeom>
          <a:noFill/>
        </p:spPr>
        <p:txBody>
          <a:bodyPr wrap="square" rtlCol="0">
            <a:spAutoFit/>
          </a:bodyPr>
          <a:lstStyle/>
          <a:p>
            <a:r>
              <a:rPr lang="fr-FR" sz="1200" b="1" dirty="0">
                <a:solidFill>
                  <a:schemeClr val="accent3"/>
                </a:solidFill>
              </a:rPr>
              <a:t>Possibilité de déterminer tour à tour les managers et les collaborateurs  qui participeront à cette campagne</a:t>
            </a:r>
          </a:p>
        </p:txBody>
      </p:sp>
      <p:sp>
        <p:nvSpPr>
          <p:cNvPr id="17" name="ZoneTexte 16">
            <a:extLst>
              <a:ext uri="{FF2B5EF4-FFF2-40B4-BE49-F238E27FC236}">
                <a16:creationId xmlns:a16="http://schemas.microsoft.com/office/drawing/2014/main" id="{BBB43722-AC59-9072-C5B4-0803DF0DB076}"/>
              </a:ext>
            </a:extLst>
          </p:cNvPr>
          <p:cNvSpPr txBox="1"/>
          <p:nvPr/>
        </p:nvSpPr>
        <p:spPr>
          <a:xfrm>
            <a:off x="371474" y="2007411"/>
            <a:ext cx="11093886" cy="1554272"/>
          </a:xfrm>
          <a:prstGeom prst="rect">
            <a:avLst/>
          </a:prstGeom>
          <a:noFill/>
        </p:spPr>
        <p:txBody>
          <a:bodyPr wrap="square" rtlCol="0">
            <a:spAutoFit/>
          </a:bodyPr>
          <a:lstStyle/>
          <a:p>
            <a:r>
              <a:rPr lang="fr-FR" sz="1500" dirty="0"/>
              <a:t>Je coche la case « Cocher » tous les responsables si je souhaite sélectionner l’ensemble des managers et de leurs collaborateurs automatiquement ou je sélectionne manuellement les managers concernés. </a:t>
            </a:r>
          </a:p>
          <a:p>
            <a:endParaRPr lang="fr-FR" sz="500" b="1" dirty="0"/>
          </a:p>
          <a:p>
            <a:r>
              <a:rPr lang="fr-FR" sz="1500" b="1" dirty="0"/>
              <a:t>Il est également possible de déterminer un responsable d’entretien autre que le manager N+1. </a:t>
            </a:r>
          </a:p>
          <a:p>
            <a:r>
              <a:rPr lang="fr-FR" sz="1500" dirty="0"/>
              <a:t>Par défaut, les collaborateurs sont rattachés à leur manger N+1 (</a:t>
            </a:r>
            <a:r>
              <a:rPr lang="fr-FR" sz="1500" dirty="0" err="1"/>
              <a:t>cf</a:t>
            </a:r>
            <a:r>
              <a:rPr lang="fr-FR" sz="1500" dirty="0"/>
              <a:t>: l’onglet « Collaborateurs subordonnés ») mais il est possible de choisir un autre responsable d’entretien en attribuant d’autres collaborateurs au responsable d’entretien en cliquant sur l’onglet « Autres collaborateurs ». </a:t>
            </a:r>
          </a:p>
        </p:txBody>
      </p:sp>
      <p:pic>
        <p:nvPicPr>
          <p:cNvPr id="18" name="Picture 6">
            <a:extLst>
              <a:ext uri="{FF2B5EF4-FFF2-40B4-BE49-F238E27FC236}">
                <a16:creationId xmlns:a16="http://schemas.microsoft.com/office/drawing/2014/main" id="{26A4AA40-DDD5-3ABD-A8F7-320B272640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8792" y="4142845"/>
            <a:ext cx="5431536" cy="2281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6F0047E7-33C8-24A9-62C4-02AE3A6C2D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1142" y="4144620"/>
            <a:ext cx="5431536" cy="226766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FBAE32C3-573F-8E08-D9A2-E8E710B9B22F}"/>
              </a:ext>
            </a:extLst>
          </p:cNvPr>
          <p:cNvSpPr txBox="1"/>
          <p:nvPr/>
        </p:nvSpPr>
        <p:spPr>
          <a:xfrm>
            <a:off x="1933575" y="3807714"/>
            <a:ext cx="2675628" cy="276999"/>
          </a:xfrm>
          <a:prstGeom prst="rect">
            <a:avLst/>
          </a:prstGeom>
          <a:noFill/>
        </p:spPr>
        <p:txBody>
          <a:bodyPr wrap="square" rtlCol="0">
            <a:spAutoFit/>
          </a:bodyPr>
          <a:lstStyle/>
          <a:p>
            <a:pPr algn="ctr"/>
            <a:r>
              <a:rPr lang="fr-FR" sz="1200" dirty="0"/>
              <a:t>Sélection manuelle des managers</a:t>
            </a:r>
          </a:p>
        </p:txBody>
      </p:sp>
      <p:sp>
        <p:nvSpPr>
          <p:cNvPr id="21" name="ZoneTexte 20">
            <a:extLst>
              <a:ext uri="{FF2B5EF4-FFF2-40B4-BE49-F238E27FC236}">
                <a16:creationId xmlns:a16="http://schemas.microsoft.com/office/drawing/2014/main" id="{77F63234-C48C-5462-0223-D67A926957EB}"/>
              </a:ext>
            </a:extLst>
          </p:cNvPr>
          <p:cNvSpPr txBox="1"/>
          <p:nvPr/>
        </p:nvSpPr>
        <p:spPr>
          <a:xfrm>
            <a:off x="7582799" y="3807714"/>
            <a:ext cx="2800866" cy="276999"/>
          </a:xfrm>
          <a:prstGeom prst="rect">
            <a:avLst/>
          </a:prstGeom>
          <a:noFill/>
        </p:spPr>
        <p:txBody>
          <a:bodyPr wrap="square" rtlCol="0">
            <a:spAutoFit/>
          </a:bodyPr>
          <a:lstStyle/>
          <a:p>
            <a:pPr algn="ctr"/>
            <a:r>
              <a:rPr lang="fr-FR" sz="1200" dirty="0"/>
              <a:t>Sélection manuelle des collaborateurs</a:t>
            </a:r>
          </a:p>
        </p:txBody>
      </p:sp>
      <p:sp>
        <p:nvSpPr>
          <p:cNvPr id="22" name="Arc 21">
            <a:extLst>
              <a:ext uri="{FF2B5EF4-FFF2-40B4-BE49-F238E27FC236}">
                <a16:creationId xmlns:a16="http://schemas.microsoft.com/office/drawing/2014/main" id="{D8109B43-4A5C-A308-E0F9-E0F4AD76C5BD}"/>
              </a:ext>
            </a:extLst>
          </p:cNvPr>
          <p:cNvSpPr/>
          <p:nvPr/>
        </p:nvSpPr>
        <p:spPr>
          <a:xfrm>
            <a:off x="3103115" y="3429000"/>
            <a:ext cx="336547" cy="3213097"/>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pic>
        <p:nvPicPr>
          <p:cNvPr id="23" name="Image 22">
            <a:extLst>
              <a:ext uri="{FF2B5EF4-FFF2-40B4-BE49-F238E27FC236}">
                <a16:creationId xmlns:a16="http://schemas.microsoft.com/office/drawing/2014/main" id="{4371F306-8EF7-BA6C-ACBA-CB7B112265BC}"/>
              </a:ext>
            </a:extLst>
          </p:cNvPr>
          <p:cNvPicPr>
            <a:picLocks noChangeAspect="1"/>
          </p:cNvPicPr>
          <p:nvPr/>
        </p:nvPicPr>
        <p:blipFill>
          <a:blip r:embed="rId5"/>
          <a:stretch>
            <a:fillRect/>
          </a:stretch>
        </p:blipFill>
        <p:spPr>
          <a:xfrm>
            <a:off x="10982156" y="0"/>
            <a:ext cx="1209844" cy="1076475"/>
          </a:xfrm>
          <a:prstGeom prst="rect">
            <a:avLst/>
          </a:prstGeom>
        </p:spPr>
      </p:pic>
    </p:spTree>
    <p:extLst>
      <p:ext uri="{BB962C8B-B14F-4D97-AF65-F5344CB8AC3E}">
        <p14:creationId xmlns:p14="http://schemas.microsoft.com/office/powerpoint/2010/main" val="7946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187867" y="380266"/>
            <a:ext cx="7864154" cy="785241"/>
          </a:xfrm>
        </p:spPr>
        <p:txBody>
          <a:bodyPr>
            <a:noAutofit/>
          </a:bodyPr>
          <a:lstStyle/>
          <a:p>
            <a:r>
              <a:rPr lang="fr-FR" sz="3600" dirty="0"/>
              <a:t>Suivre la campagne d’entretiens</a:t>
            </a:r>
          </a:p>
        </p:txBody>
      </p:sp>
      <p:sp>
        <p:nvSpPr>
          <p:cNvPr id="4" name="ZoneTexte 3">
            <a:extLst>
              <a:ext uri="{FF2B5EF4-FFF2-40B4-BE49-F238E27FC236}">
                <a16:creationId xmlns:a16="http://schemas.microsoft.com/office/drawing/2014/main" id="{E4DEF956-6A63-5155-1AE4-27B91290E2ED}"/>
              </a:ext>
            </a:extLst>
          </p:cNvPr>
          <p:cNvSpPr txBox="1"/>
          <p:nvPr/>
        </p:nvSpPr>
        <p:spPr>
          <a:xfrm>
            <a:off x="8733153" y="2449829"/>
            <a:ext cx="3175819" cy="1958342"/>
          </a:xfrm>
          <a:prstGeom prst="rect">
            <a:avLst/>
          </a:prstGeom>
        </p:spPr>
        <p:txBody>
          <a:bodyPr vert="horz" lIns="91440" tIns="45720" rIns="91440" bIns="45720" numCol="1" rtlCol="0">
            <a:noAutofit/>
          </a:bodyPr>
          <a:lstStyle/>
          <a:p>
            <a:pPr>
              <a:lnSpc>
                <a:spcPct val="90000"/>
              </a:lnSpc>
              <a:spcAft>
                <a:spcPts val="600"/>
              </a:spcAft>
            </a:pPr>
            <a:r>
              <a:rPr lang="fr-FR" sz="1400" b="1" u="sng" dirty="0"/>
              <a:t>Accès</a:t>
            </a:r>
            <a:r>
              <a:rPr lang="fr-FR" sz="1400" dirty="0"/>
              <a:t>: Entretien individuel &gt; Campagne d’entretiens</a:t>
            </a:r>
          </a:p>
          <a:p>
            <a:pPr>
              <a:lnSpc>
                <a:spcPct val="90000"/>
              </a:lnSpc>
              <a:spcAft>
                <a:spcPts val="600"/>
              </a:spcAft>
            </a:pPr>
            <a:endParaRPr lang="fr-FR" sz="1400" dirty="0"/>
          </a:p>
          <a:p>
            <a:pPr>
              <a:lnSpc>
                <a:spcPct val="90000"/>
              </a:lnSpc>
              <a:spcAft>
                <a:spcPts val="600"/>
              </a:spcAft>
            </a:pPr>
            <a:r>
              <a:rPr lang="fr-FR" sz="1400" dirty="0"/>
              <a:t>Le responsable de la campagne ou l’administrateur peut suivre la campagne, le statut de chaque entretien et relancer les responsables si nécessaire. </a:t>
            </a:r>
          </a:p>
          <a:p>
            <a:pPr>
              <a:lnSpc>
                <a:spcPct val="90000"/>
              </a:lnSpc>
              <a:spcAft>
                <a:spcPts val="600"/>
              </a:spcAft>
            </a:pPr>
            <a:endParaRPr lang="fr-FR" sz="1400" dirty="0"/>
          </a:p>
          <a:p>
            <a:pPr>
              <a:lnSpc>
                <a:spcPct val="90000"/>
              </a:lnSpc>
              <a:spcAft>
                <a:spcPts val="600"/>
              </a:spcAft>
            </a:pPr>
            <a:r>
              <a:rPr lang="fr-FR" sz="1400" dirty="0"/>
              <a:t>À savoir: </a:t>
            </a:r>
          </a:p>
          <a:p>
            <a:pPr>
              <a:lnSpc>
                <a:spcPct val="90000"/>
              </a:lnSpc>
              <a:spcAft>
                <a:spcPts val="600"/>
              </a:spcAft>
            </a:pPr>
            <a:r>
              <a:rPr lang="fr-FR" sz="1400" dirty="0"/>
              <a:t>Les responsables d’entretien peuvent retrouver leurs entretiens dans le menu « Entretien de mon équipe » (accès: Entretien individuel &gt; Entretiens de mon équipe). </a:t>
            </a:r>
          </a:p>
          <a:p>
            <a:pPr marL="228600" lvl="1">
              <a:lnSpc>
                <a:spcPct val="90000"/>
              </a:lnSpc>
              <a:spcAft>
                <a:spcPts val="600"/>
              </a:spcAft>
            </a:pPr>
            <a:endParaRPr lang="fr-FR" sz="1400" dirty="0"/>
          </a:p>
          <a:p>
            <a:pPr marL="228600" lvl="1">
              <a:lnSpc>
                <a:spcPct val="90000"/>
              </a:lnSpc>
              <a:spcAft>
                <a:spcPts val="600"/>
              </a:spcAft>
            </a:pPr>
            <a:endParaRPr lang="fr-FR" sz="1400" dirty="0"/>
          </a:p>
        </p:txBody>
      </p:sp>
      <p:pic>
        <p:nvPicPr>
          <p:cNvPr id="4098" name="Picture 2">
            <a:extLst>
              <a:ext uri="{FF2B5EF4-FFF2-40B4-BE49-F238E27FC236}">
                <a16:creationId xmlns:a16="http://schemas.microsoft.com/office/drawing/2014/main" id="{9C7C1A29-D5AB-CC55-6CC1-2924ED1AC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7" y="1490942"/>
            <a:ext cx="8174985" cy="459417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2">
            <a:extLst>
              <a:ext uri="{FF2B5EF4-FFF2-40B4-BE49-F238E27FC236}">
                <a16:creationId xmlns:a16="http://schemas.microsoft.com/office/drawing/2014/main" id="{8FCC6994-4E55-C73D-85FD-7C846A2B8A7A}"/>
              </a:ext>
            </a:extLst>
          </p:cNvPr>
          <p:cNvCxnSpPr>
            <a:cxnSpLocks/>
          </p:cNvCxnSpPr>
          <p:nvPr/>
        </p:nvCxnSpPr>
        <p:spPr>
          <a:xfrm>
            <a:off x="208278" y="1143639"/>
            <a:ext cx="712597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DA89B4FF-F205-93A3-A2A6-C7E4B8508163}"/>
              </a:ext>
            </a:extLst>
          </p:cNvPr>
          <p:cNvPicPr>
            <a:picLocks noChangeAspect="1"/>
          </p:cNvPicPr>
          <p:nvPr/>
        </p:nvPicPr>
        <p:blipFill>
          <a:blip r:embed="rId4"/>
          <a:stretch>
            <a:fillRect/>
          </a:stretch>
        </p:blipFill>
        <p:spPr>
          <a:xfrm>
            <a:off x="10982156" y="67164"/>
            <a:ext cx="1209844" cy="1076475"/>
          </a:xfrm>
          <a:prstGeom prst="rect">
            <a:avLst/>
          </a:prstGeom>
        </p:spPr>
      </p:pic>
    </p:spTree>
    <p:extLst>
      <p:ext uri="{BB962C8B-B14F-4D97-AF65-F5344CB8AC3E}">
        <p14:creationId xmlns:p14="http://schemas.microsoft.com/office/powerpoint/2010/main" val="4189674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AB4535E-FBC3-EAE4-9ECE-BED65F9443F5}"/>
              </a:ext>
            </a:extLst>
          </p:cNvPr>
          <p:cNvSpPr>
            <a:spLocks noGrp="1"/>
          </p:cNvSpPr>
          <p:nvPr>
            <p:ph type="body" sz="quarter" idx="15"/>
          </p:nvPr>
        </p:nvSpPr>
        <p:spPr/>
        <p:txBody>
          <a:bodyPr>
            <a:normAutofit/>
          </a:bodyPr>
          <a:lstStyle/>
          <a:p>
            <a:r>
              <a:rPr lang="fr-FR" dirty="0"/>
              <a:t>22.03.2023</a:t>
            </a:r>
          </a:p>
        </p:txBody>
      </p:sp>
    </p:spTree>
    <p:extLst>
      <p:ext uri="{BB962C8B-B14F-4D97-AF65-F5344CB8AC3E}">
        <p14:creationId xmlns:p14="http://schemas.microsoft.com/office/powerpoint/2010/main" val="402154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F0F4159-D18D-30B2-44A8-6C7EC7ADA292}"/>
              </a:ext>
            </a:extLst>
          </p:cNvPr>
          <p:cNvSpPr>
            <a:spLocks noGrp="1"/>
          </p:cNvSpPr>
          <p:nvPr>
            <p:ph type="title"/>
          </p:nvPr>
        </p:nvSpPr>
        <p:spPr>
          <a:xfrm>
            <a:off x="1152525" y="1426392"/>
            <a:ext cx="7565001" cy="1112790"/>
          </a:xfrm>
        </p:spPr>
        <p:txBody>
          <a:bodyPr/>
          <a:lstStyle/>
          <a:p>
            <a:r>
              <a:rPr lang="fr-FR" sz="4400" dirty="0"/>
              <a:t>Configurer les droits  </a:t>
            </a:r>
          </a:p>
        </p:txBody>
      </p:sp>
      <p:sp>
        <p:nvSpPr>
          <p:cNvPr id="5" name="Espace réservé du texte 3">
            <a:extLst>
              <a:ext uri="{FF2B5EF4-FFF2-40B4-BE49-F238E27FC236}">
                <a16:creationId xmlns:a16="http://schemas.microsoft.com/office/drawing/2014/main" id="{CC934148-1AC4-DEB7-D7AC-204A8F621ADE}"/>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accent5"/>
                </a:solidFill>
              </a:rPr>
              <a:t>01</a:t>
            </a:r>
          </a:p>
        </p:txBody>
      </p:sp>
      <p:sp>
        <p:nvSpPr>
          <p:cNvPr id="2" name="ZoneTexte 1">
            <a:extLst>
              <a:ext uri="{FF2B5EF4-FFF2-40B4-BE49-F238E27FC236}">
                <a16:creationId xmlns:a16="http://schemas.microsoft.com/office/drawing/2014/main" id="{488314F9-D1DE-AEE6-5A7F-C01CF10B8209}"/>
              </a:ext>
            </a:extLst>
          </p:cNvPr>
          <p:cNvSpPr txBox="1"/>
          <p:nvPr/>
        </p:nvSpPr>
        <p:spPr>
          <a:xfrm>
            <a:off x="1444420" y="2539182"/>
            <a:ext cx="8062452" cy="8771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t>Gérer les droits aux modules Talents </a:t>
            </a:r>
          </a:p>
          <a:p>
            <a:pPr marL="285750" indent="-285750">
              <a:lnSpc>
                <a:spcPct val="150000"/>
              </a:lnSpc>
              <a:buFont typeface="Arial" panose="020B0604020202020204" pitchFamily="34" charset="0"/>
              <a:buChar char="•"/>
            </a:pPr>
            <a:r>
              <a:rPr lang="fr-FR" dirty="0"/>
              <a:t>Configurer les droits des types d’entretiens</a:t>
            </a:r>
          </a:p>
        </p:txBody>
      </p:sp>
    </p:spTree>
    <p:extLst>
      <p:ext uri="{BB962C8B-B14F-4D97-AF65-F5344CB8AC3E}">
        <p14:creationId xmlns:p14="http://schemas.microsoft.com/office/powerpoint/2010/main" val="401513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Gérer les droits d’accès </a:t>
            </a:r>
            <a:br>
              <a:rPr lang="fr-FR" dirty="0"/>
            </a:br>
            <a:r>
              <a:rPr lang="fr-FR" dirty="0"/>
              <a:t>aux modules Talents</a:t>
            </a:r>
          </a:p>
        </p:txBody>
      </p:sp>
      <p:cxnSp>
        <p:nvCxnSpPr>
          <p:cNvPr id="5" name="Connecteur droit 4">
            <a:extLst>
              <a:ext uri="{FF2B5EF4-FFF2-40B4-BE49-F238E27FC236}">
                <a16:creationId xmlns:a16="http://schemas.microsoft.com/office/drawing/2014/main" id="{A6EFB435-AF98-8088-EA07-7357B8F6A7CB}"/>
              </a:ext>
            </a:extLst>
          </p:cNvPr>
          <p:cNvCxnSpPr>
            <a:cxnSpLocks/>
          </p:cNvCxnSpPr>
          <p:nvPr/>
        </p:nvCxnSpPr>
        <p:spPr>
          <a:xfrm>
            <a:off x="323850" y="1341478"/>
            <a:ext cx="63817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9A0DDCF0-B01C-1D59-CFF3-D658986AB37F}"/>
              </a:ext>
            </a:extLst>
          </p:cNvPr>
          <p:cNvPicPr>
            <a:picLocks noChangeAspect="1"/>
          </p:cNvPicPr>
          <p:nvPr/>
        </p:nvPicPr>
        <p:blipFill>
          <a:blip r:embed="rId3"/>
          <a:stretch>
            <a:fillRect/>
          </a:stretch>
        </p:blipFill>
        <p:spPr>
          <a:xfrm>
            <a:off x="323851" y="1625641"/>
            <a:ext cx="6610348" cy="3675124"/>
          </a:xfrm>
          <a:prstGeom prst="rect">
            <a:avLst/>
          </a:prstGeom>
        </p:spPr>
      </p:pic>
      <p:sp>
        <p:nvSpPr>
          <p:cNvPr id="24" name="Flèche : courbe vers le bas 23">
            <a:extLst>
              <a:ext uri="{FF2B5EF4-FFF2-40B4-BE49-F238E27FC236}">
                <a16:creationId xmlns:a16="http://schemas.microsoft.com/office/drawing/2014/main" id="{CAFFE419-17E7-9CD3-A47A-6032C126EADA}"/>
              </a:ext>
            </a:extLst>
          </p:cNvPr>
          <p:cNvSpPr/>
          <p:nvPr/>
        </p:nvSpPr>
        <p:spPr>
          <a:xfrm>
            <a:off x="2133600" y="3676650"/>
            <a:ext cx="990600" cy="31432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Flèche : courbe vers le bas 24">
            <a:extLst>
              <a:ext uri="{FF2B5EF4-FFF2-40B4-BE49-F238E27FC236}">
                <a16:creationId xmlns:a16="http://schemas.microsoft.com/office/drawing/2014/main" id="{1438196C-49FF-5CD3-7E3B-2270A58594ED}"/>
              </a:ext>
            </a:extLst>
          </p:cNvPr>
          <p:cNvSpPr/>
          <p:nvPr/>
        </p:nvSpPr>
        <p:spPr>
          <a:xfrm>
            <a:off x="4438650" y="3676650"/>
            <a:ext cx="990600" cy="31432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6" name="Flèche : courbe vers le bas 25">
            <a:extLst>
              <a:ext uri="{FF2B5EF4-FFF2-40B4-BE49-F238E27FC236}">
                <a16:creationId xmlns:a16="http://schemas.microsoft.com/office/drawing/2014/main" id="{EFD518D5-C4CA-2035-FD7E-FC4AF21586FC}"/>
              </a:ext>
            </a:extLst>
          </p:cNvPr>
          <p:cNvSpPr/>
          <p:nvPr/>
        </p:nvSpPr>
        <p:spPr>
          <a:xfrm rot="10419894">
            <a:off x="2643217" y="5643802"/>
            <a:ext cx="990600" cy="314325"/>
          </a:xfrm>
          <a:prstGeom prst="curved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ZoneTexte 26">
            <a:extLst>
              <a:ext uri="{FF2B5EF4-FFF2-40B4-BE49-F238E27FC236}">
                <a16:creationId xmlns:a16="http://schemas.microsoft.com/office/drawing/2014/main" id="{7FF727C3-262F-B07D-98D0-540D364A3290}"/>
              </a:ext>
            </a:extLst>
          </p:cNvPr>
          <p:cNvSpPr txBox="1"/>
          <p:nvPr/>
        </p:nvSpPr>
        <p:spPr>
          <a:xfrm>
            <a:off x="7719928" y="1373527"/>
            <a:ext cx="3867150" cy="2677656"/>
          </a:xfrm>
          <a:prstGeom prst="rect">
            <a:avLst/>
          </a:prstGeom>
          <a:noFill/>
        </p:spPr>
        <p:txBody>
          <a:bodyPr wrap="square" rtlCol="0">
            <a:spAutoFit/>
          </a:bodyPr>
          <a:lstStyle/>
          <a:p>
            <a:r>
              <a:rPr lang="fr-FR" sz="1400" dirty="0"/>
              <a:t>Cette étape concerne uniquement les collaborateurs concernés par ces modules.</a:t>
            </a:r>
          </a:p>
          <a:p>
            <a:endParaRPr lang="fr-FR" sz="1400" dirty="0"/>
          </a:p>
          <a:p>
            <a:r>
              <a:rPr lang="fr-FR" sz="1400" dirty="0"/>
              <a:t>L’administrateur devra glisser-déposer les collaborateurs dans les sections appropriées: les salariés standards, les managers qui doivent réaliser les entretiens, et les administrateurs qui créent et gèrent les campagnes d’entretiens,</a:t>
            </a:r>
          </a:p>
          <a:p>
            <a:endParaRPr lang="fr-FR" sz="1400" dirty="0"/>
          </a:p>
          <a:p>
            <a:r>
              <a:rPr lang="fr-FR" sz="1400" dirty="0"/>
              <a:t>Un collaborateur ne peut pas être dans deux sections simultanément. </a:t>
            </a:r>
          </a:p>
        </p:txBody>
      </p:sp>
      <p:pic>
        <p:nvPicPr>
          <p:cNvPr id="28" name="Image 27">
            <a:extLst>
              <a:ext uri="{FF2B5EF4-FFF2-40B4-BE49-F238E27FC236}">
                <a16:creationId xmlns:a16="http://schemas.microsoft.com/office/drawing/2014/main" id="{ED7A3480-F556-DB9D-D085-0EFEF7D69D4D}"/>
              </a:ext>
            </a:extLst>
          </p:cNvPr>
          <p:cNvPicPr>
            <a:picLocks noChangeAspect="1"/>
          </p:cNvPicPr>
          <p:nvPr/>
        </p:nvPicPr>
        <p:blipFill>
          <a:blip r:embed="rId4"/>
          <a:stretch>
            <a:fillRect/>
          </a:stretch>
        </p:blipFill>
        <p:spPr>
          <a:xfrm>
            <a:off x="10982156" y="136450"/>
            <a:ext cx="1209844" cy="1076475"/>
          </a:xfrm>
          <a:prstGeom prst="rect">
            <a:avLst/>
          </a:prstGeom>
        </p:spPr>
      </p:pic>
      <p:pic>
        <p:nvPicPr>
          <p:cNvPr id="2050" name="Picture 2">
            <a:extLst>
              <a:ext uri="{FF2B5EF4-FFF2-40B4-BE49-F238E27FC236}">
                <a16:creationId xmlns:a16="http://schemas.microsoft.com/office/drawing/2014/main" id="{E6E99594-6B88-60CD-B9D6-C65D668FD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225" y="4380251"/>
            <a:ext cx="3867150" cy="2378238"/>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946414D6-32EC-8AF1-5B1D-7F313DE0DB24}"/>
              </a:ext>
            </a:extLst>
          </p:cNvPr>
          <p:cNvSpPr txBox="1"/>
          <p:nvPr/>
        </p:nvSpPr>
        <p:spPr>
          <a:xfrm>
            <a:off x="8839200" y="4682167"/>
            <a:ext cx="3352800" cy="1815882"/>
          </a:xfrm>
          <a:prstGeom prst="rect">
            <a:avLst/>
          </a:prstGeom>
          <a:noFill/>
        </p:spPr>
        <p:txBody>
          <a:bodyPr wrap="square" rtlCol="0">
            <a:spAutoFit/>
          </a:bodyPr>
          <a:lstStyle/>
          <a:p>
            <a:r>
              <a:rPr lang="fr-FR" sz="1400" dirty="0"/>
              <a:t>Il est possible d’attribuer des droits en masse en cliquant sur le bouton « Ouvrir des accès ». </a:t>
            </a:r>
          </a:p>
          <a:p>
            <a:r>
              <a:rPr lang="fr-FR" sz="1400" dirty="0"/>
              <a:t>Il conviendra de sélectionner la catégorie des droits pour les collaborateurs concernés puis de cliquer sur le bouton « Tout déplacer » pour appliquer les changements. </a:t>
            </a:r>
          </a:p>
        </p:txBody>
      </p:sp>
      <p:cxnSp>
        <p:nvCxnSpPr>
          <p:cNvPr id="32" name="Connecteur droit 31">
            <a:extLst>
              <a:ext uri="{FF2B5EF4-FFF2-40B4-BE49-F238E27FC236}">
                <a16:creationId xmlns:a16="http://schemas.microsoft.com/office/drawing/2014/main" id="{48934818-5EBA-BAF1-C2BD-BA655CE3EABC}"/>
              </a:ext>
            </a:extLst>
          </p:cNvPr>
          <p:cNvCxnSpPr/>
          <p:nvPr/>
        </p:nvCxnSpPr>
        <p:spPr>
          <a:xfrm>
            <a:off x="5582919" y="2211055"/>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615C241-7EC5-28A2-88B1-E0267DA468DB}"/>
              </a:ext>
            </a:extLst>
          </p:cNvPr>
          <p:cNvCxnSpPr/>
          <p:nvPr/>
        </p:nvCxnSpPr>
        <p:spPr>
          <a:xfrm>
            <a:off x="5582919" y="2473049"/>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9D80E32B-7838-CEB0-C999-A7967BA2BD59}"/>
              </a:ext>
            </a:extLst>
          </p:cNvPr>
          <p:cNvCxnSpPr/>
          <p:nvPr/>
        </p:nvCxnSpPr>
        <p:spPr>
          <a:xfrm>
            <a:off x="5582919" y="2211055"/>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AC12CCC-4BDB-86C1-2019-882F5193E89B}"/>
              </a:ext>
            </a:extLst>
          </p:cNvPr>
          <p:cNvCxnSpPr/>
          <p:nvPr/>
        </p:nvCxnSpPr>
        <p:spPr>
          <a:xfrm>
            <a:off x="6929119" y="2216135"/>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BF0F1314-3003-F11A-240F-2236F6217724}"/>
              </a:ext>
            </a:extLst>
          </p:cNvPr>
          <p:cNvSpPr/>
          <p:nvPr/>
        </p:nvSpPr>
        <p:spPr>
          <a:xfrm>
            <a:off x="6705600" y="2513143"/>
            <a:ext cx="559704" cy="3467112"/>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85001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176982" y="403226"/>
            <a:ext cx="10670151" cy="542925"/>
          </a:xfrm>
        </p:spPr>
        <p:txBody>
          <a:bodyPr>
            <a:noAutofit/>
          </a:bodyPr>
          <a:lstStyle/>
          <a:p>
            <a:r>
              <a:rPr lang="fr-FR" sz="3600" dirty="0"/>
              <a:t>Configurer les droits des types d’entretiens</a:t>
            </a:r>
          </a:p>
        </p:txBody>
      </p:sp>
      <p:pic>
        <p:nvPicPr>
          <p:cNvPr id="5" name="Image 4" descr="Une image contenant texte, capture d’écran, Police, nombre&#10;&#10;Description générée automatiquement">
            <a:extLst>
              <a:ext uri="{FF2B5EF4-FFF2-40B4-BE49-F238E27FC236}">
                <a16:creationId xmlns:a16="http://schemas.microsoft.com/office/drawing/2014/main" id="{BA3E468D-92AA-6358-95BA-6BC5601086F7}"/>
              </a:ext>
            </a:extLst>
          </p:cNvPr>
          <p:cNvPicPr>
            <a:picLocks noChangeAspect="1"/>
          </p:cNvPicPr>
          <p:nvPr/>
        </p:nvPicPr>
        <p:blipFill rotWithShape="1">
          <a:blip r:embed="rId3">
            <a:extLst>
              <a:ext uri="{28A0092B-C50C-407E-A947-70E740481C1C}">
                <a14:useLocalDpi xmlns:a14="http://schemas.microsoft.com/office/drawing/2010/main" val="0"/>
              </a:ext>
            </a:extLst>
          </a:blip>
          <a:srcRect r="-2" b="7198"/>
          <a:stretch/>
        </p:blipFill>
        <p:spPr>
          <a:xfrm>
            <a:off x="1154216" y="1132816"/>
            <a:ext cx="8959262" cy="3242540"/>
          </a:xfrm>
          <a:prstGeom prst="rect">
            <a:avLst/>
          </a:prstGeom>
        </p:spPr>
      </p:pic>
      <p:sp>
        <p:nvSpPr>
          <p:cNvPr id="10" name="ZoneTexte 9">
            <a:extLst>
              <a:ext uri="{FF2B5EF4-FFF2-40B4-BE49-F238E27FC236}">
                <a16:creationId xmlns:a16="http://schemas.microsoft.com/office/drawing/2014/main" id="{E4DEF956-6A63-5155-1AE4-27B91290E2ED}"/>
              </a:ext>
            </a:extLst>
          </p:cNvPr>
          <p:cNvSpPr txBox="1"/>
          <p:nvPr/>
        </p:nvSpPr>
        <p:spPr>
          <a:xfrm>
            <a:off x="176982" y="4601609"/>
            <a:ext cx="5525728" cy="1958342"/>
          </a:xfrm>
          <a:prstGeom prst="rect">
            <a:avLst/>
          </a:prstGeom>
        </p:spPr>
        <p:txBody>
          <a:bodyPr vert="horz" lIns="91440" tIns="45720" rIns="91440" bIns="45720" numCol="1" rtlCol="0">
            <a:noAutofit/>
          </a:bodyPr>
          <a:lstStyle/>
          <a:p>
            <a:pPr>
              <a:lnSpc>
                <a:spcPct val="90000"/>
              </a:lnSpc>
              <a:spcAft>
                <a:spcPts val="600"/>
              </a:spcAft>
            </a:pPr>
            <a:r>
              <a:rPr lang="fr-FR" sz="1400" b="1" u="sng" dirty="0"/>
              <a:t>Paramétrage des entretiens professionnels </a:t>
            </a:r>
            <a:r>
              <a:rPr lang="fr-FR" sz="1400" dirty="0"/>
              <a:t>(encadré de gauche):</a:t>
            </a:r>
          </a:p>
          <a:p>
            <a:pPr>
              <a:lnSpc>
                <a:spcPct val="90000"/>
              </a:lnSpc>
              <a:spcAft>
                <a:spcPts val="600"/>
              </a:spcAft>
            </a:pPr>
            <a:r>
              <a:rPr lang="fr-FR" sz="1400" dirty="0"/>
              <a:t>Permet de définir le paramétrage à appliquer à ses entretiens professionnels.</a:t>
            </a:r>
          </a:p>
          <a:p>
            <a:pPr>
              <a:lnSpc>
                <a:spcPct val="90000"/>
              </a:lnSpc>
              <a:spcAft>
                <a:spcPts val="600"/>
              </a:spcAft>
            </a:pPr>
            <a:r>
              <a:rPr lang="fr-FR" sz="1400" dirty="0"/>
              <a:t>En activant les notifications pour les entretiens professionnels et au bilan à 6 ans, l’administrateur recevra en début de chaque mois, une notification avec la liste des salaries éligibles à ces entretiens, lorsque ceux-ci atteignent 2 ans ou 6 ans d’ancienneté dans l’entreprise. </a:t>
            </a:r>
          </a:p>
          <a:p>
            <a:pPr marL="228600" lvl="1">
              <a:lnSpc>
                <a:spcPct val="90000"/>
              </a:lnSpc>
              <a:spcAft>
                <a:spcPts val="600"/>
              </a:spcAft>
            </a:pP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3" name="ZoneTexte 2">
            <a:extLst>
              <a:ext uri="{FF2B5EF4-FFF2-40B4-BE49-F238E27FC236}">
                <a16:creationId xmlns:a16="http://schemas.microsoft.com/office/drawing/2014/main" id="{A5F4FBA2-3E6A-F0F6-ABC6-B9AB8F98645F}"/>
              </a:ext>
            </a:extLst>
          </p:cNvPr>
          <p:cNvSpPr txBox="1"/>
          <p:nvPr/>
        </p:nvSpPr>
        <p:spPr>
          <a:xfrm>
            <a:off x="5767619" y="4601609"/>
            <a:ext cx="6247399" cy="1797415"/>
          </a:xfrm>
          <a:prstGeom prst="rect">
            <a:avLst/>
          </a:prstGeom>
          <a:noFill/>
        </p:spPr>
        <p:txBody>
          <a:bodyPr wrap="square" numCol="1" rtlCol="0">
            <a:spAutoFit/>
          </a:bodyPr>
          <a:lstStyle/>
          <a:p>
            <a:pPr indent="-228600">
              <a:lnSpc>
                <a:spcPct val="90000"/>
              </a:lnSpc>
              <a:spcAft>
                <a:spcPts val="600"/>
              </a:spcAft>
            </a:pPr>
            <a:r>
              <a:rPr lang="fr-FR" sz="1400" b="1" u="sng" dirty="0"/>
              <a:t>Gestion des visibilités </a:t>
            </a:r>
            <a:r>
              <a:rPr lang="fr-FR" sz="1400" dirty="0"/>
              <a:t>(encadré de droite):</a:t>
            </a:r>
          </a:p>
          <a:p>
            <a:pPr indent="-228600">
              <a:lnSpc>
                <a:spcPct val="90000"/>
              </a:lnSpc>
              <a:spcAft>
                <a:spcPts val="600"/>
              </a:spcAft>
            </a:pPr>
            <a:r>
              <a:rPr lang="fr-FR" sz="1400" dirty="0"/>
              <a:t>Permet de définir les droits des évalués et responsables lors de la phase de préparation de l’entretien : </a:t>
            </a:r>
          </a:p>
          <a:p>
            <a:pPr indent="-144000">
              <a:lnSpc>
                <a:spcPct val="90000"/>
              </a:lnSpc>
              <a:buFont typeface="Arial" panose="020B0604020202020204" pitchFamily="34" charset="0"/>
              <a:buChar char="•"/>
            </a:pPr>
            <a:r>
              <a:rPr lang="fr-FR" sz="1400" dirty="0"/>
              <a:t>Visualiser le questionnaire en donnant accès aux questions de préparation</a:t>
            </a:r>
          </a:p>
          <a:p>
            <a:pPr indent="-144000">
              <a:lnSpc>
                <a:spcPct val="90000"/>
              </a:lnSpc>
              <a:buFont typeface="Arial" panose="020B0604020202020204" pitchFamily="34" charset="0"/>
              <a:buChar char="•"/>
            </a:pPr>
            <a:r>
              <a:rPr lang="fr-FR" sz="1400" dirty="0"/>
              <a:t>Partager le questionnaire pour que chacun voit le questionnaire de l’autre</a:t>
            </a:r>
          </a:p>
          <a:p>
            <a:pPr indent="-144000">
              <a:lnSpc>
                <a:spcPct val="90000"/>
              </a:lnSpc>
              <a:buFont typeface="Arial" panose="020B0604020202020204" pitchFamily="34" charset="0"/>
              <a:buChar char="•"/>
            </a:pPr>
            <a:r>
              <a:rPr lang="fr-FR" sz="1400" dirty="0"/>
              <a:t>Partager ses objectifs passés lors de la phase de préparation</a:t>
            </a:r>
          </a:p>
          <a:p>
            <a:pPr indent="-144000">
              <a:lnSpc>
                <a:spcPct val="90000"/>
              </a:lnSpc>
              <a:buFont typeface="Arial" panose="020B0604020202020204" pitchFamily="34" charset="0"/>
              <a:buChar char="•"/>
            </a:pPr>
            <a:r>
              <a:rPr lang="fr-FR" sz="1400" dirty="0"/>
              <a:t>Partager sa pré-évaluation pour publier l’évaluation des compétences si le module compétences est activé</a:t>
            </a:r>
          </a:p>
        </p:txBody>
      </p:sp>
      <p:cxnSp>
        <p:nvCxnSpPr>
          <p:cNvPr id="7" name="Connecteur droit 6">
            <a:extLst>
              <a:ext uri="{FF2B5EF4-FFF2-40B4-BE49-F238E27FC236}">
                <a16:creationId xmlns:a16="http://schemas.microsoft.com/office/drawing/2014/main" id="{E4F3BF2B-1D31-72E6-49C0-FD2B064FAD5D}"/>
              </a:ext>
            </a:extLst>
          </p:cNvPr>
          <p:cNvCxnSpPr/>
          <p:nvPr/>
        </p:nvCxnSpPr>
        <p:spPr>
          <a:xfrm>
            <a:off x="5633847" y="4562021"/>
            <a:ext cx="0" cy="20744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343E4DD7-D9C8-9E50-91C3-27506A157FE6}"/>
              </a:ext>
            </a:extLst>
          </p:cNvPr>
          <p:cNvCxnSpPr>
            <a:cxnSpLocks/>
          </p:cNvCxnSpPr>
          <p:nvPr/>
        </p:nvCxnSpPr>
        <p:spPr>
          <a:xfrm>
            <a:off x="297180" y="979528"/>
            <a:ext cx="95516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B45BBCCA-C173-B889-3069-35F4686A128B}"/>
              </a:ext>
            </a:extLst>
          </p:cNvPr>
          <p:cNvPicPr>
            <a:picLocks noChangeAspect="1"/>
          </p:cNvPicPr>
          <p:nvPr/>
        </p:nvPicPr>
        <p:blipFill>
          <a:blip r:embed="rId4"/>
          <a:stretch>
            <a:fillRect/>
          </a:stretch>
        </p:blipFill>
        <p:spPr>
          <a:xfrm>
            <a:off x="10982156" y="136450"/>
            <a:ext cx="1209844" cy="1076475"/>
          </a:xfrm>
          <a:prstGeom prst="rect">
            <a:avLst/>
          </a:prstGeom>
        </p:spPr>
      </p:pic>
    </p:spTree>
    <p:extLst>
      <p:ext uri="{BB962C8B-B14F-4D97-AF65-F5344CB8AC3E}">
        <p14:creationId xmlns:p14="http://schemas.microsoft.com/office/powerpoint/2010/main" val="39403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B64E55-7144-086C-F148-CBD5C911C01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accent4"/>
                </a:solidFill>
              </a:rPr>
              <a:t>02</a:t>
            </a:r>
          </a:p>
        </p:txBody>
      </p:sp>
      <p:sp>
        <p:nvSpPr>
          <p:cNvPr id="8" name="Titre 5">
            <a:extLst>
              <a:ext uri="{FF2B5EF4-FFF2-40B4-BE49-F238E27FC236}">
                <a16:creationId xmlns:a16="http://schemas.microsoft.com/office/drawing/2014/main" id="{29130769-208F-E672-BB1C-6EEB7A088183}"/>
              </a:ext>
            </a:extLst>
          </p:cNvPr>
          <p:cNvSpPr>
            <a:spLocks noGrp="1"/>
          </p:cNvSpPr>
          <p:nvPr>
            <p:ph type="title"/>
          </p:nvPr>
        </p:nvSpPr>
        <p:spPr>
          <a:xfrm>
            <a:off x="1152525" y="1426392"/>
            <a:ext cx="7565001" cy="1112790"/>
          </a:xfrm>
        </p:spPr>
        <p:txBody>
          <a:bodyPr/>
          <a:lstStyle/>
          <a:p>
            <a:r>
              <a:rPr lang="fr-FR" sz="4400" dirty="0"/>
              <a:t>Créer un type d’entretien </a:t>
            </a:r>
          </a:p>
        </p:txBody>
      </p:sp>
      <p:sp>
        <p:nvSpPr>
          <p:cNvPr id="9" name="ZoneTexte 8">
            <a:extLst>
              <a:ext uri="{FF2B5EF4-FFF2-40B4-BE49-F238E27FC236}">
                <a16:creationId xmlns:a16="http://schemas.microsoft.com/office/drawing/2014/main" id="{B544BF3A-3396-0F04-21E2-8CE04E348145}"/>
              </a:ext>
            </a:extLst>
          </p:cNvPr>
          <p:cNvSpPr txBox="1"/>
          <p:nvPr/>
        </p:nvSpPr>
        <p:spPr>
          <a:xfrm>
            <a:off x="1444420" y="2539182"/>
            <a:ext cx="8062452" cy="2954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t>Personnaliser ses thèmes et questions et éditer la conclusion de son entretien </a:t>
            </a:r>
          </a:p>
          <a:p>
            <a:pPr marL="285750" indent="-285750">
              <a:lnSpc>
                <a:spcPct val="150000"/>
              </a:lnSpc>
              <a:buFont typeface="Arial" panose="020B0604020202020204" pitchFamily="34" charset="0"/>
              <a:buChar char="•"/>
            </a:pPr>
            <a:r>
              <a:rPr lang="fr-FR" dirty="0"/>
              <a:t>Modifier, désactiver et supprimer un type d’entretien </a:t>
            </a:r>
          </a:p>
          <a:p>
            <a:pPr marL="285750" indent="-285750">
              <a:lnSpc>
                <a:spcPct val="150000"/>
              </a:lnSpc>
              <a:buFont typeface="Arial" panose="020B0604020202020204" pitchFamily="34" charset="0"/>
              <a:buChar char="•"/>
            </a:pPr>
            <a:r>
              <a:rPr lang="fr-FR" dirty="0"/>
              <a:t>Déterminer les caractéristiques de l‘entretien </a:t>
            </a:r>
            <a:r>
              <a:rPr lang="fr-FR" sz="1200" i="1" dirty="0"/>
              <a:t>(accès, objectifs et nature de l’entretien)</a:t>
            </a:r>
          </a:p>
          <a:p>
            <a:pPr marL="285750" indent="-285750">
              <a:lnSpc>
                <a:spcPct val="150000"/>
              </a:lnSpc>
              <a:buFont typeface="Arial" panose="020B0604020202020204" pitchFamily="34" charset="0"/>
              <a:buChar char="•"/>
            </a:pPr>
            <a:r>
              <a:rPr lang="fr-FR" dirty="0"/>
              <a:t>Déterminer le circuit de validation </a:t>
            </a:r>
          </a:p>
          <a:p>
            <a:pPr marL="285750" indent="-285750">
              <a:lnSpc>
                <a:spcPct val="150000"/>
              </a:lnSpc>
              <a:buFont typeface="Arial" panose="020B0604020202020204" pitchFamily="34" charset="0"/>
              <a:buChar char="•"/>
            </a:pPr>
            <a:r>
              <a:rPr lang="fr-FR" dirty="0"/>
              <a:t>Contrôler la configuration du type d’entretien </a:t>
            </a:r>
          </a:p>
          <a:p>
            <a:pPr marL="285750" indent="-285750">
              <a:lnSpc>
                <a:spcPct val="150000"/>
              </a:lnSpc>
              <a:buFont typeface="Arial" panose="020B0604020202020204" pitchFamily="34" charset="0"/>
              <a:buChar char="•"/>
            </a:pPr>
            <a:r>
              <a:rPr lang="fr-FR" dirty="0"/>
              <a:t>Visualiser et imprimer le questionnaire </a:t>
            </a:r>
          </a:p>
        </p:txBody>
      </p:sp>
    </p:spTree>
    <p:extLst>
      <p:ext uri="{BB962C8B-B14F-4D97-AF65-F5344CB8AC3E}">
        <p14:creationId xmlns:p14="http://schemas.microsoft.com/office/powerpoint/2010/main" val="173649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Créer ses types d’entretien</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669988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3386C5C4-8E4A-0BC4-007C-6EA07007BA1E}"/>
              </a:ext>
            </a:extLst>
          </p:cNvPr>
          <p:cNvSpPr txBox="1"/>
          <p:nvPr/>
        </p:nvSpPr>
        <p:spPr>
          <a:xfrm>
            <a:off x="9056370" y="1634341"/>
            <a:ext cx="2721176" cy="2262220"/>
          </a:xfrm>
          <a:prstGeom prst="rect">
            <a:avLst/>
          </a:prstGeom>
        </p:spPr>
        <p:txBody>
          <a:bodyPr vert="horz" lIns="91440" tIns="45720" rIns="91440" bIns="45720" rtlCol="0">
            <a:normAutofit fontScale="85000" lnSpcReduction="10000"/>
          </a:bodyPr>
          <a:lstStyle/>
          <a:p>
            <a:pPr>
              <a:lnSpc>
                <a:spcPct val="90000"/>
              </a:lnSpc>
              <a:spcAft>
                <a:spcPts val="600"/>
              </a:spcAft>
            </a:pPr>
            <a:r>
              <a:rPr lang="fr-FR" sz="1400" b="1" dirty="0">
                <a:solidFill>
                  <a:schemeClr val="tx1">
                    <a:alpha val="80000"/>
                  </a:schemeClr>
                </a:solidFill>
              </a:rPr>
              <a:t>Accès: Espace Admin &gt; Entretiens </a:t>
            </a:r>
          </a:p>
          <a:p>
            <a:pPr>
              <a:lnSpc>
                <a:spcPct val="90000"/>
              </a:lnSpc>
              <a:spcAft>
                <a:spcPts val="600"/>
              </a:spcAft>
            </a:pPr>
            <a:r>
              <a:rPr lang="fr-FR" sz="1400" b="1" dirty="0">
                <a:solidFill>
                  <a:schemeClr val="tx1">
                    <a:alpha val="80000"/>
                  </a:schemeClr>
                </a:solidFill>
              </a:rPr>
              <a:t>Dans l’onglet « Types d’entretiens », l’administrateur retrouve tous les types d’entretiens créés en vue d’être utilisés et même ses brouillons. </a:t>
            </a:r>
          </a:p>
          <a:p>
            <a:pPr>
              <a:lnSpc>
                <a:spcPct val="90000"/>
              </a:lnSpc>
              <a:spcAft>
                <a:spcPts val="600"/>
              </a:spcAft>
            </a:pPr>
            <a:endParaRPr lang="fr-FR" sz="500" b="1" dirty="0">
              <a:solidFill>
                <a:schemeClr val="tx1">
                  <a:alpha val="80000"/>
                </a:schemeClr>
              </a:solidFill>
            </a:endParaRPr>
          </a:p>
          <a:p>
            <a:pPr>
              <a:lnSpc>
                <a:spcPct val="90000"/>
              </a:lnSpc>
              <a:spcAft>
                <a:spcPts val="600"/>
              </a:spcAft>
            </a:pPr>
            <a:r>
              <a:rPr lang="fr-FR" sz="1400" b="1" dirty="0">
                <a:solidFill>
                  <a:schemeClr val="tx1">
                    <a:alpha val="80000"/>
                  </a:schemeClr>
                </a:solidFill>
              </a:rPr>
              <a:t>Il est donc possible depuis cette fenêtre d’activer ou de désactiver les entretiens, de les éditer ou de les supprimer et de prévisualiser la trame de questions et imprimer le questionnaire.</a:t>
            </a:r>
          </a:p>
        </p:txBody>
      </p:sp>
      <p:pic>
        <p:nvPicPr>
          <p:cNvPr id="18" name="Image 17" descr="Une image contenant texte, capture d’écran, nombre, logiciel&#10;&#10;Description générée automatiquement">
            <a:extLst>
              <a:ext uri="{FF2B5EF4-FFF2-40B4-BE49-F238E27FC236}">
                <a16:creationId xmlns:a16="http://schemas.microsoft.com/office/drawing/2014/main" id="{9DF33DAC-3BCC-CC1C-8DC7-73762BB50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99" y="1629769"/>
            <a:ext cx="8113524" cy="4213779"/>
          </a:xfrm>
          <a:prstGeom prst="rect">
            <a:avLst/>
          </a:prstGeom>
        </p:spPr>
      </p:pic>
      <p:cxnSp>
        <p:nvCxnSpPr>
          <p:cNvPr id="20" name="Connecteur droit 19">
            <a:extLst>
              <a:ext uri="{FF2B5EF4-FFF2-40B4-BE49-F238E27FC236}">
                <a16:creationId xmlns:a16="http://schemas.microsoft.com/office/drawing/2014/main" id="{1E3B2737-DBA0-86BD-31C8-EC25806F9514}"/>
              </a:ext>
            </a:extLst>
          </p:cNvPr>
          <p:cNvCxnSpPr/>
          <p:nvPr/>
        </p:nvCxnSpPr>
        <p:spPr>
          <a:xfrm>
            <a:off x="8000164" y="494849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C780E4CC-70C5-645D-FFA3-A00DEC88F9D1}"/>
              </a:ext>
            </a:extLst>
          </p:cNvPr>
          <p:cNvCxnSpPr/>
          <p:nvPr/>
        </p:nvCxnSpPr>
        <p:spPr>
          <a:xfrm>
            <a:off x="8000164" y="514153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2A9C662-718C-89CF-A325-40FCD509B603}"/>
              </a:ext>
            </a:extLst>
          </p:cNvPr>
          <p:cNvCxnSpPr/>
          <p:nvPr/>
        </p:nvCxnSpPr>
        <p:spPr>
          <a:xfrm>
            <a:off x="8000164" y="494849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9CC29CF-0007-88B6-026E-DF509F9B3775}"/>
              </a:ext>
            </a:extLst>
          </p:cNvPr>
          <p:cNvCxnSpPr/>
          <p:nvPr/>
        </p:nvCxnSpPr>
        <p:spPr>
          <a:xfrm>
            <a:off x="8285914" y="494849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8AF1F57-0410-51E2-780C-479E40BA5381}"/>
              </a:ext>
            </a:extLst>
          </p:cNvPr>
          <p:cNvCxnSpPr/>
          <p:nvPr/>
        </p:nvCxnSpPr>
        <p:spPr>
          <a:xfrm>
            <a:off x="677344" y="3469584"/>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AE2865E-016C-3365-DBA0-6DDB909B2FEA}"/>
              </a:ext>
            </a:extLst>
          </p:cNvPr>
          <p:cNvCxnSpPr/>
          <p:nvPr/>
        </p:nvCxnSpPr>
        <p:spPr>
          <a:xfrm>
            <a:off x="677344" y="3731578"/>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9EF2A58-EA15-5093-8453-E70E75202942}"/>
              </a:ext>
            </a:extLst>
          </p:cNvPr>
          <p:cNvCxnSpPr/>
          <p:nvPr/>
        </p:nvCxnSpPr>
        <p:spPr>
          <a:xfrm>
            <a:off x="677344" y="3469584"/>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A99970A-A3DA-35B7-B37B-52564C2251E5}"/>
              </a:ext>
            </a:extLst>
          </p:cNvPr>
          <p:cNvCxnSpPr/>
          <p:nvPr/>
        </p:nvCxnSpPr>
        <p:spPr>
          <a:xfrm>
            <a:off x="2023544" y="3474664"/>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DAE4DB94-2CDC-DFAA-4D9F-F76E682D9072}"/>
              </a:ext>
            </a:extLst>
          </p:cNvPr>
          <p:cNvCxnSpPr/>
          <p:nvPr/>
        </p:nvCxnSpPr>
        <p:spPr>
          <a:xfrm>
            <a:off x="5465244" y="494849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3368B24-416B-48C4-35DC-912EA3C8D309}"/>
              </a:ext>
            </a:extLst>
          </p:cNvPr>
          <p:cNvCxnSpPr/>
          <p:nvPr/>
        </p:nvCxnSpPr>
        <p:spPr>
          <a:xfrm>
            <a:off x="5465244" y="514153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DC59D90-70B9-5604-E7BC-0851BDF9B11F}"/>
              </a:ext>
            </a:extLst>
          </p:cNvPr>
          <p:cNvCxnSpPr/>
          <p:nvPr/>
        </p:nvCxnSpPr>
        <p:spPr>
          <a:xfrm>
            <a:off x="5465244" y="494849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76355FF5-0FA1-FDF0-84FA-C4498C1E8BDF}"/>
              </a:ext>
            </a:extLst>
          </p:cNvPr>
          <p:cNvCxnSpPr/>
          <p:nvPr/>
        </p:nvCxnSpPr>
        <p:spPr>
          <a:xfrm>
            <a:off x="5750994" y="494849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B823D335-557F-A11B-84DB-ED40A6AE12A7}"/>
              </a:ext>
            </a:extLst>
          </p:cNvPr>
          <p:cNvCxnSpPr/>
          <p:nvPr/>
        </p:nvCxnSpPr>
        <p:spPr>
          <a:xfrm>
            <a:off x="7064809" y="3469584"/>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8ACCE424-8A19-A196-F86F-60F92E63B5B0}"/>
              </a:ext>
            </a:extLst>
          </p:cNvPr>
          <p:cNvCxnSpPr/>
          <p:nvPr/>
        </p:nvCxnSpPr>
        <p:spPr>
          <a:xfrm>
            <a:off x="7064809" y="3662624"/>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028900C-38D1-0D30-D033-62AB0EA7856F}"/>
              </a:ext>
            </a:extLst>
          </p:cNvPr>
          <p:cNvCxnSpPr/>
          <p:nvPr/>
        </p:nvCxnSpPr>
        <p:spPr>
          <a:xfrm>
            <a:off x="7064809" y="3469584"/>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EC928AD-D93F-41F7-813B-187D4A440E1F}"/>
              </a:ext>
            </a:extLst>
          </p:cNvPr>
          <p:cNvCxnSpPr/>
          <p:nvPr/>
        </p:nvCxnSpPr>
        <p:spPr>
          <a:xfrm>
            <a:off x="7350559" y="3469584"/>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2B12649-3265-1B16-5D6C-E5795E3039AA}"/>
              </a:ext>
            </a:extLst>
          </p:cNvPr>
          <p:cNvCxnSpPr/>
          <p:nvPr/>
        </p:nvCxnSpPr>
        <p:spPr>
          <a:xfrm>
            <a:off x="7771564" y="386645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08FA185-12F4-D085-242C-8AC411271DE3}"/>
              </a:ext>
            </a:extLst>
          </p:cNvPr>
          <p:cNvCxnSpPr/>
          <p:nvPr/>
        </p:nvCxnSpPr>
        <p:spPr>
          <a:xfrm>
            <a:off x="7771564" y="4059499"/>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74E531B-1D11-E05B-B16B-F4F745B4C840}"/>
              </a:ext>
            </a:extLst>
          </p:cNvPr>
          <p:cNvCxnSpPr/>
          <p:nvPr/>
        </p:nvCxnSpPr>
        <p:spPr>
          <a:xfrm>
            <a:off x="7771564" y="386645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237B88A3-11E3-F502-231A-C2DC1D548632}"/>
              </a:ext>
            </a:extLst>
          </p:cNvPr>
          <p:cNvCxnSpPr/>
          <p:nvPr/>
        </p:nvCxnSpPr>
        <p:spPr>
          <a:xfrm>
            <a:off x="8057314" y="3866459"/>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DAB610E9-3B95-D9EC-F5E7-4A5C479010D6}"/>
              </a:ext>
            </a:extLst>
          </p:cNvPr>
          <p:cNvSpPr/>
          <p:nvPr/>
        </p:nvSpPr>
        <p:spPr>
          <a:xfrm>
            <a:off x="6399648" y="2674146"/>
            <a:ext cx="758824" cy="1386839"/>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5" name="Arc 44">
            <a:extLst>
              <a:ext uri="{FF2B5EF4-FFF2-40B4-BE49-F238E27FC236}">
                <a16:creationId xmlns:a16="http://schemas.microsoft.com/office/drawing/2014/main" id="{301FCC2E-6A0A-1C16-3342-6961BB538769}"/>
              </a:ext>
            </a:extLst>
          </p:cNvPr>
          <p:cNvSpPr/>
          <p:nvPr/>
        </p:nvSpPr>
        <p:spPr>
          <a:xfrm rot="3022314">
            <a:off x="7556610" y="2958590"/>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6" name="Arc 45">
            <a:extLst>
              <a:ext uri="{FF2B5EF4-FFF2-40B4-BE49-F238E27FC236}">
                <a16:creationId xmlns:a16="http://schemas.microsoft.com/office/drawing/2014/main" id="{4EAA15C2-A1F4-3243-37F7-62C8D2043363}"/>
              </a:ext>
            </a:extLst>
          </p:cNvPr>
          <p:cNvSpPr/>
          <p:nvPr/>
        </p:nvSpPr>
        <p:spPr>
          <a:xfrm rot="4075363">
            <a:off x="8125595" y="4113890"/>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7" name="Arc 46">
            <a:extLst>
              <a:ext uri="{FF2B5EF4-FFF2-40B4-BE49-F238E27FC236}">
                <a16:creationId xmlns:a16="http://schemas.microsoft.com/office/drawing/2014/main" id="{1DA9DB96-9180-8FE0-70BB-B354C4730D6E}"/>
              </a:ext>
            </a:extLst>
          </p:cNvPr>
          <p:cNvSpPr/>
          <p:nvPr/>
        </p:nvSpPr>
        <p:spPr>
          <a:xfrm rot="14595417">
            <a:off x="5262950" y="4657945"/>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8" name="Arc 47">
            <a:extLst>
              <a:ext uri="{FF2B5EF4-FFF2-40B4-BE49-F238E27FC236}">
                <a16:creationId xmlns:a16="http://schemas.microsoft.com/office/drawing/2014/main" id="{ED90C26C-49F8-A8CD-AD3D-61A5F0FEDE50}"/>
              </a:ext>
            </a:extLst>
          </p:cNvPr>
          <p:cNvSpPr/>
          <p:nvPr/>
        </p:nvSpPr>
        <p:spPr>
          <a:xfrm rot="3022314">
            <a:off x="109923" y="3561217"/>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9" name="ZoneTexte 48">
            <a:extLst>
              <a:ext uri="{FF2B5EF4-FFF2-40B4-BE49-F238E27FC236}">
                <a16:creationId xmlns:a16="http://schemas.microsoft.com/office/drawing/2014/main" id="{0695DECC-32DC-7150-3BC3-27B51EEDD531}"/>
              </a:ext>
            </a:extLst>
          </p:cNvPr>
          <p:cNvSpPr txBox="1"/>
          <p:nvPr/>
        </p:nvSpPr>
        <p:spPr>
          <a:xfrm>
            <a:off x="5008" y="4340903"/>
            <a:ext cx="1186919" cy="369332"/>
          </a:xfrm>
          <a:prstGeom prst="rect">
            <a:avLst/>
          </a:prstGeom>
          <a:noFill/>
        </p:spPr>
        <p:txBody>
          <a:bodyPr wrap="square" rtlCol="0">
            <a:spAutoFit/>
          </a:bodyPr>
          <a:lstStyle/>
          <a:p>
            <a:r>
              <a:rPr lang="fr-FR" sz="900" i="1" dirty="0"/>
              <a:t>Type </a:t>
            </a:r>
          </a:p>
          <a:p>
            <a:r>
              <a:rPr lang="fr-FR" sz="900" i="1" dirty="0"/>
              <a:t>d’entretien</a:t>
            </a:r>
          </a:p>
        </p:txBody>
      </p:sp>
      <p:sp>
        <p:nvSpPr>
          <p:cNvPr id="50" name="ZoneTexte 49">
            <a:extLst>
              <a:ext uri="{FF2B5EF4-FFF2-40B4-BE49-F238E27FC236}">
                <a16:creationId xmlns:a16="http://schemas.microsoft.com/office/drawing/2014/main" id="{8FE4B660-3750-0F47-9839-03F0D98BA52D}"/>
              </a:ext>
            </a:extLst>
          </p:cNvPr>
          <p:cNvSpPr txBox="1"/>
          <p:nvPr/>
        </p:nvSpPr>
        <p:spPr>
          <a:xfrm>
            <a:off x="4289722" y="5710328"/>
            <a:ext cx="1743963" cy="507831"/>
          </a:xfrm>
          <a:prstGeom prst="rect">
            <a:avLst/>
          </a:prstGeom>
          <a:noFill/>
        </p:spPr>
        <p:txBody>
          <a:bodyPr wrap="square" rtlCol="0">
            <a:spAutoFit/>
          </a:bodyPr>
          <a:lstStyle/>
          <a:p>
            <a:r>
              <a:rPr lang="fr-FR" sz="900" i="1" dirty="0"/>
              <a:t>Questionnaire Entretien professionnel </a:t>
            </a:r>
          </a:p>
          <a:p>
            <a:r>
              <a:rPr lang="fr-FR" sz="900" i="1" dirty="0"/>
              <a:t>et/ou bilan à 6 ans</a:t>
            </a:r>
          </a:p>
        </p:txBody>
      </p:sp>
      <p:sp>
        <p:nvSpPr>
          <p:cNvPr id="51" name="ZoneTexte 50">
            <a:extLst>
              <a:ext uri="{FF2B5EF4-FFF2-40B4-BE49-F238E27FC236}">
                <a16:creationId xmlns:a16="http://schemas.microsoft.com/office/drawing/2014/main" id="{B3B36E1A-7019-6895-14CD-D089A9C67CCA}"/>
              </a:ext>
            </a:extLst>
          </p:cNvPr>
          <p:cNvSpPr txBox="1"/>
          <p:nvPr/>
        </p:nvSpPr>
        <p:spPr>
          <a:xfrm>
            <a:off x="5741073" y="2351028"/>
            <a:ext cx="1417399" cy="369332"/>
          </a:xfrm>
          <a:prstGeom prst="rect">
            <a:avLst/>
          </a:prstGeom>
          <a:noFill/>
        </p:spPr>
        <p:txBody>
          <a:bodyPr wrap="square" rtlCol="0">
            <a:spAutoFit/>
          </a:bodyPr>
          <a:lstStyle/>
          <a:p>
            <a:r>
              <a:rPr lang="fr-FR" sz="900" i="1" dirty="0"/>
              <a:t>Activer ou désactiver un entretien</a:t>
            </a:r>
          </a:p>
        </p:txBody>
      </p:sp>
      <p:sp>
        <p:nvSpPr>
          <p:cNvPr id="52" name="ZoneTexte 51">
            <a:extLst>
              <a:ext uri="{FF2B5EF4-FFF2-40B4-BE49-F238E27FC236}">
                <a16:creationId xmlns:a16="http://schemas.microsoft.com/office/drawing/2014/main" id="{5F5AF22A-9605-3682-71AD-D660CE8DD80B}"/>
              </a:ext>
            </a:extLst>
          </p:cNvPr>
          <p:cNvSpPr txBox="1"/>
          <p:nvPr/>
        </p:nvSpPr>
        <p:spPr>
          <a:xfrm>
            <a:off x="7869451" y="2573720"/>
            <a:ext cx="1186919" cy="369332"/>
          </a:xfrm>
          <a:prstGeom prst="rect">
            <a:avLst/>
          </a:prstGeom>
          <a:noFill/>
        </p:spPr>
        <p:txBody>
          <a:bodyPr wrap="square" rtlCol="0">
            <a:spAutoFit/>
          </a:bodyPr>
          <a:lstStyle/>
          <a:p>
            <a:r>
              <a:rPr lang="fr-FR" sz="900" i="1" dirty="0"/>
              <a:t>Dupliquer ou supprimer </a:t>
            </a:r>
          </a:p>
        </p:txBody>
      </p:sp>
      <p:sp>
        <p:nvSpPr>
          <p:cNvPr id="53" name="ZoneTexte 52">
            <a:extLst>
              <a:ext uri="{FF2B5EF4-FFF2-40B4-BE49-F238E27FC236}">
                <a16:creationId xmlns:a16="http://schemas.microsoft.com/office/drawing/2014/main" id="{93A4E342-62A7-E049-07D7-FCD5F4AC5553}"/>
              </a:ext>
            </a:extLst>
          </p:cNvPr>
          <p:cNvSpPr txBox="1"/>
          <p:nvPr/>
        </p:nvSpPr>
        <p:spPr>
          <a:xfrm>
            <a:off x="8734882" y="4173597"/>
            <a:ext cx="1186919" cy="369332"/>
          </a:xfrm>
          <a:prstGeom prst="rect">
            <a:avLst/>
          </a:prstGeom>
          <a:noFill/>
        </p:spPr>
        <p:txBody>
          <a:bodyPr wrap="square" rtlCol="0">
            <a:spAutoFit/>
          </a:bodyPr>
          <a:lstStyle/>
          <a:p>
            <a:r>
              <a:rPr lang="fr-FR" sz="900" i="1" dirty="0"/>
              <a:t>Visualiser l’entretien</a:t>
            </a:r>
          </a:p>
        </p:txBody>
      </p:sp>
      <p:pic>
        <p:nvPicPr>
          <p:cNvPr id="54" name="Image 53">
            <a:extLst>
              <a:ext uri="{FF2B5EF4-FFF2-40B4-BE49-F238E27FC236}">
                <a16:creationId xmlns:a16="http://schemas.microsoft.com/office/drawing/2014/main" id="{414B28D2-36D6-23E7-9A5F-0CF3D5173576}"/>
              </a:ext>
            </a:extLst>
          </p:cNvPr>
          <p:cNvPicPr>
            <a:picLocks noChangeAspect="1"/>
          </p:cNvPicPr>
          <p:nvPr/>
        </p:nvPicPr>
        <p:blipFill>
          <a:blip r:embed="rId4"/>
          <a:stretch>
            <a:fillRect/>
          </a:stretch>
        </p:blipFill>
        <p:spPr>
          <a:xfrm>
            <a:off x="10982156" y="0"/>
            <a:ext cx="1209844" cy="1076475"/>
          </a:xfrm>
          <a:prstGeom prst="rect">
            <a:avLst/>
          </a:prstGeom>
        </p:spPr>
      </p:pic>
    </p:spTree>
    <p:extLst>
      <p:ext uri="{BB962C8B-B14F-4D97-AF65-F5344CB8AC3E}">
        <p14:creationId xmlns:p14="http://schemas.microsoft.com/office/powerpoint/2010/main" val="50019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Créer ses types d’entretien</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669988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61EA1259-4DC7-9BAE-7037-8888B5EFF3CD}"/>
              </a:ext>
            </a:extLst>
          </p:cNvPr>
          <p:cNvSpPr txBox="1"/>
          <p:nvPr/>
        </p:nvSpPr>
        <p:spPr>
          <a:xfrm>
            <a:off x="7960317" y="2217375"/>
            <a:ext cx="4156512" cy="3769835"/>
          </a:xfrm>
          <a:prstGeom prst="rect">
            <a:avLst/>
          </a:prstGeom>
        </p:spPr>
        <p:txBody>
          <a:bodyPr vert="horz" lIns="91440" tIns="45720" rIns="91440" bIns="45720" rtlCol="0" anchor="ctr">
            <a:normAutofit/>
          </a:bodyPr>
          <a:lstStyle/>
          <a:p>
            <a:pPr>
              <a:lnSpc>
                <a:spcPct val="90000"/>
              </a:lnSpc>
              <a:spcAft>
                <a:spcPts val="600"/>
              </a:spcAft>
            </a:pPr>
            <a:r>
              <a:rPr lang="fr-FR" sz="1600" dirty="0"/>
              <a:t>En cliquant sur le bouton « Ajouter un type d’entretien » accessible depuis l’onglet « Type d’entretiens » vu précédemment.</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endParaRPr lang="en-US" sz="1600" dirty="0"/>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fr-FR" sz="1600" dirty="0"/>
              <a:t>L’administrateur aura donc la possibilité créer un type d’entretien à partir d’un modèle EURECIA ou en partant de zéro et éditant ainsi, son jeu de questions et avoir un aperçu du questionnaire édité.</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p:txBody>
      </p:sp>
      <p:pic>
        <p:nvPicPr>
          <p:cNvPr id="4" name="Image 3" descr="Une image contenant texte, Police, logo, symbole&#10;&#10;Description générée automatiquement">
            <a:extLst>
              <a:ext uri="{FF2B5EF4-FFF2-40B4-BE49-F238E27FC236}">
                <a16:creationId xmlns:a16="http://schemas.microsoft.com/office/drawing/2014/main" id="{2398D5B8-77F7-98E1-29F6-5B1B3E706D07}"/>
              </a:ext>
            </a:extLst>
          </p:cNvPr>
          <p:cNvPicPr>
            <a:picLocks noChangeAspect="1"/>
          </p:cNvPicPr>
          <p:nvPr/>
        </p:nvPicPr>
        <p:blipFill rotWithShape="1">
          <a:blip r:embed="rId3">
            <a:extLst>
              <a:ext uri="{28A0092B-C50C-407E-A947-70E740481C1C}">
                <a14:useLocalDpi xmlns:a14="http://schemas.microsoft.com/office/drawing/2010/main" val="0"/>
              </a:ext>
            </a:extLst>
          </a:blip>
          <a:srcRect l="3731" t="23028" r="3581" b="26773"/>
          <a:stretch/>
        </p:blipFill>
        <p:spPr>
          <a:xfrm>
            <a:off x="9001674" y="3468899"/>
            <a:ext cx="2251587" cy="294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descr="Une image contenant texte, logiciel, Icône d’ordinateur, Page web&#10;&#10;Description générée automatiquement">
            <a:extLst>
              <a:ext uri="{FF2B5EF4-FFF2-40B4-BE49-F238E27FC236}">
                <a16:creationId xmlns:a16="http://schemas.microsoft.com/office/drawing/2014/main" id="{E3176926-55C3-B7FF-A8A9-E16A02FCD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1882508"/>
            <a:ext cx="7300729" cy="4104702"/>
          </a:xfrm>
          <a:prstGeom prst="rect">
            <a:avLst/>
          </a:prstGeom>
        </p:spPr>
      </p:pic>
      <p:pic>
        <p:nvPicPr>
          <p:cNvPr id="8" name="Image 7">
            <a:extLst>
              <a:ext uri="{FF2B5EF4-FFF2-40B4-BE49-F238E27FC236}">
                <a16:creationId xmlns:a16="http://schemas.microsoft.com/office/drawing/2014/main" id="{3E0A96AA-286D-41A8-DEBD-8D251EB62FD5}"/>
              </a:ext>
            </a:extLst>
          </p:cNvPr>
          <p:cNvPicPr>
            <a:picLocks noChangeAspect="1"/>
          </p:cNvPicPr>
          <p:nvPr/>
        </p:nvPicPr>
        <p:blipFill>
          <a:blip r:embed="rId5"/>
          <a:stretch>
            <a:fillRect/>
          </a:stretch>
        </p:blipFill>
        <p:spPr>
          <a:xfrm>
            <a:off x="10982156" y="-5968"/>
            <a:ext cx="1209844" cy="1076475"/>
          </a:xfrm>
          <a:prstGeom prst="rect">
            <a:avLst/>
          </a:prstGeom>
        </p:spPr>
      </p:pic>
    </p:spTree>
    <p:extLst>
      <p:ext uri="{BB962C8B-B14F-4D97-AF65-F5344CB8AC3E}">
        <p14:creationId xmlns:p14="http://schemas.microsoft.com/office/powerpoint/2010/main" val="398305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Editer un type d’entretien (I)</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716089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C4281A0E-8D1A-F58B-A266-948AE94350B5}"/>
              </a:ext>
            </a:extLst>
          </p:cNvPr>
          <p:cNvSpPr txBox="1"/>
          <p:nvPr/>
        </p:nvSpPr>
        <p:spPr>
          <a:xfrm>
            <a:off x="155955" y="1437064"/>
            <a:ext cx="3795560" cy="5017686"/>
          </a:xfrm>
          <a:prstGeom prst="rect">
            <a:avLst/>
          </a:prstGeom>
        </p:spPr>
        <p:txBody>
          <a:bodyPr vert="horz" lIns="91440" tIns="45720" rIns="91440" bIns="45720" rtlCol="0" anchor="ctr">
            <a:normAutofit/>
          </a:bodyPr>
          <a:lstStyle/>
          <a:p>
            <a:pPr>
              <a:lnSpc>
                <a:spcPct val="90000"/>
              </a:lnSpc>
              <a:spcAft>
                <a:spcPts val="600"/>
              </a:spcAft>
            </a:pPr>
            <a:r>
              <a:rPr lang="fr-FR" sz="1700" dirty="0"/>
              <a:t>Il convient de sélectionner le type d’entretien que l’on souhaite éditer (modèle proposé par EURECIA ou créer un modèle à partir de zéro).</a:t>
            </a:r>
          </a:p>
          <a:p>
            <a:pPr indent="-228600">
              <a:lnSpc>
                <a:spcPct val="90000"/>
              </a:lnSpc>
              <a:spcAft>
                <a:spcPts val="600"/>
              </a:spcAft>
              <a:buFont typeface="Arial" panose="020B0604020202020204" pitchFamily="34" charset="0"/>
              <a:buChar char="•"/>
            </a:pPr>
            <a:endParaRPr lang="fr-FR" sz="1700" dirty="0"/>
          </a:p>
          <a:p>
            <a:pPr>
              <a:lnSpc>
                <a:spcPct val="90000"/>
              </a:lnSpc>
              <a:spcAft>
                <a:spcPts val="600"/>
              </a:spcAft>
            </a:pPr>
            <a:r>
              <a:rPr lang="fr-FR" sz="1700" dirty="0"/>
              <a:t>En cliquant sur “Créer un modèle en partant de zéro” on atterrit sur une page avec les étapes à suivre lors de la création du questionnaire de l’entretien:</a:t>
            </a:r>
          </a:p>
          <a:p>
            <a:pPr marL="571500" lvl="1" indent="-342900">
              <a:lnSpc>
                <a:spcPct val="90000"/>
              </a:lnSpc>
              <a:spcAft>
                <a:spcPts val="600"/>
              </a:spcAft>
              <a:buFont typeface="+mj-lt"/>
              <a:buAutoNum type="arabicPeriod"/>
            </a:pPr>
            <a:r>
              <a:rPr lang="fr-FR" sz="1400" dirty="0"/>
              <a:t>Questionnaire; </a:t>
            </a:r>
          </a:p>
          <a:p>
            <a:pPr marL="571500" lvl="1" indent="-342900">
              <a:lnSpc>
                <a:spcPct val="90000"/>
              </a:lnSpc>
              <a:spcAft>
                <a:spcPts val="600"/>
              </a:spcAft>
              <a:buFont typeface="+mj-lt"/>
              <a:buAutoNum type="arabicPeriod"/>
            </a:pPr>
            <a:r>
              <a:rPr lang="fr-FR" sz="1400" dirty="0"/>
              <a:t>Conclusion entretien; </a:t>
            </a:r>
          </a:p>
          <a:p>
            <a:pPr marL="571500" lvl="1" indent="-342900">
              <a:lnSpc>
                <a:spcPct val="90000"/>
              </a:lnSpc>
              <a:spcAft>
                <a:spcPts val="600"/>
              </a:spcAft>
              <a:buFont typeface="+mj-lt"/>
              <a:buAutoNum type="arabicPeriod"/>
            </a:pPr>
            <a:r>
              <a:rPr lang="fr-FR" sz="1400" dirty="0"/>
              <a:t>Caractéristiques générales; </a:t>
            </a:r>
          </a:p>
          <a:p>
            <a:pPr marL="571500" lvl="1" indent="-342900">
              <a:lnSpc>
                <a:spcPct val="90000"/>
              </a:lnSpc>
              <a:spcAft>
                <a:spcPts val="600"/>
              </a:spcAft>
              <a:buFont typeface="+mj-lt"/>
              <a:buAutoNum type="arabicPeriod"/>
            </a:pPr>
            <a:r>
              <a:rPr lang="fr-FR" sz="1400" dirty="0"/>
              <a:t>Circuit de validation; </a:t>
            </a:r>
          </a:p>
          <a:p>
            <a:pPr marL="571500" lvl="1" indent="-342900">
              <a:lnSpc>
                <a:spcPct val="90000"/>
              </a:lnSpc>
              <a:spcAft>
                <a:spcPts val="600"/>
              </a:spcAft>
              <a:buFont typeface="+mj-lt"/>
              <a:buAutoNum type="arabicPeriod"/>
            </a:pPr>
            <a:r>
              <a:rPr lang="fr-FR" sz="1400" dirty="0"/>
              <a:t>Récapitulatif.  </a:t>
            </a:r>
          </a:p>
          <a:p>
            <a:pPr lvl="1" indent="-228600">
              <a:lnSpc>
                <a:spcPct val="90000"/>
              </a:lnSpc>
              <a:spcAft>
                <a:spcPts val="600"/>
              </a:spcAft>
              <a:buFont typeface="Arial" panose="020B0604020202020204" pitchFamily="34" charset="0"/>
              <a:buChar char="•"/>
            </a:pPr>
            <a:endParaRPr lang="fr-FR" sz="1700" dirty="0"/>
          </a:p>
          <a:p>
            <a:pPr>
              <a:lnSpc>
                <a:spcPct val="90000"/>
              </a:lnSpc>
              <a:spcAft>
                <a:spcPts val="600"/>
              </a:spcAft>
            </a:pPr>
            <a:r>
              <a:rPr lang="fr-FR" sz="1700" dirty="0"/>
              <a:t>Cliquer sur « Editer le questionnaire » (1</a:t>
            </a:r>
            <a:r>
              <a:rPr lang="fr-FR" sz="1700" baseline="30000" dirty="0"/>
              <a:t>ère</a:t>
            </a:r>
            <a:r>
              <a:rPr lang="fr-FR" sz="1700" dirty="0"/>
              <a:t> étape) pour personnaliser ses thèmes et ses questions.</a:t>
            </a:r>
          </a:p>
        </p:txBody>
      </p:sp>
      <p:pic>
        <p:nvPicPr>
          <p:cNvPr id="8" name="Image 7" descr="Une image contenant texte, capture d’écran&#10;&#10;Description générée automatiquement">
            <a:extLst>
              <a:ext uri="{FF2B5EF4-FFF2-40B4-BE49-F238E27FC236}">
                <a16:creationId xmlns:a16="http://schemas.microsoft.com/office/drawing/2014/main" id="{728069D1-8677-2E59-32AF-207E7992BB4C}"/>
              </a:ext>
            </a:extLst>
          </p:cNvPr>
          <p:cNvPicPr>
            <a:picLocks noChangeAspect="1"/>
          </p:cNvPicPr>
          <p:nvPr/>
        </p:nvPicPr>
        <p:blipFill rotWithShape="1">
          <a:blip r:embed="rId3">
            <a:extLst>
              <a:ext uri="{28A0092B-C50C-407E-A947-70E740481C1C}">
                <a14:useLocalDpi xmlns:a14="http://schemas.microsoft.com/office/drawing/2010/main" val="0"/>
              </a:ext>
            </a:extLst>
          </a:blip>
          <a:srcRect l="4441" r="1322" b="1"/>
          <a:stretch/>
        </p:blipFill>
        <p:spPr>
          <a:xfrm>
            <a:off x="3951515" y="1602137"/>
            <a:ext cx="4395569" cy="2518756"/>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D480CB59-2757-8810-013B-86D3843C2B47}"/>
              </a:ext>
            </a:extLst>
          </p:cNvPr>
          <p:cNvPicPr>
            <a:picLocks noChangeAspect="1"/>
          </p:cNvPicPr>
          <p:nvPr/>
        </p:nvPicPr>
        <p:blipFill rotWithShape="1">
          <a:blip r:embed="rId4"/>
          <a:srcRect r="4" b="4141"/>
          <a:stretch/>
        </p:blipFill>
        <p:spPr>
          <a:xfrm>
            <a:off x="6985008" y="3726903"/>
            <a:ext cx="4966044" cy="2844444"/>
          </a:xfrm>
          <a:prstGeom prst="rect">
            <a:avLst/>
          </a:prstGeom>
          <a:ln>
            <a:noFill/>
          </a:ln>
          <a:effectLst>
            <a:outerShdw blurRad="292100" dist="139700" dir="2700000" algn="tl" rotWithShape="0">
              <a:srgbClr val="333333">
                <a:alpha val="65000"/>
              </a:srgbClr>
            </a:outerShdw>
          </a:effectLst>
        </p:spPr>
      </p:pic>
      <p:cxnSp>
        <p:nvCxnSpPr>
          <p:cNvPr id="10" name="Connecteur droit 9">
            <a:extLst>
              <a:ext uri="{FF2B5EF4-FFF2-40B4-BE49-F238E27FC236}">
                <a16:creationId xmlns:a16="http://schemas.microsoft.com/office/drawing/2014/main" id="{ADAB310A-0BD2-E577-35D8-722613A93404}"/>
              </a:ext>
            </a:extLst>
          </p:cNvPr>
          <p:cNvCxnSpPr>
            <a:cxnSpLocks/>
          </p:cNvCxnSpPr>
          <p:nvPr/>
        </p:nvCxnSpPr>
        <p:spPr>
          <a:xfrm>
            <a:off x="11022512" y="4835797"/>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48B2155-2B1D-FAE5-0B42-6CB26EC3303E}"/>
              </a:ext>
            </a:extLst>
          </p:cNvPr>
          <p:cNvCxnSpPr/>
          <p:nvPr/>
        </p:nvCxnSpPr>
        <p:spPr>
          <a:xfrm>
            <a:off x="11022512" y="4835797"/>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07BCCFE-CEE9-4AE1-461E-4DC553805748}"/>
              </a:ext>
            </a:extLst>
          </p:cNvPr>
          <p:cNvCxnSpPr>
            <a:cxnSpLocks/>
          </p:cNvCxnSpPr>
          <p:nvPr/>
        </p:nvCxnSpPr>
        <p:spPr>
          <a:xfrm>
            <a:off x="11792132" y="4843417"/>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85F0C02A-C2BE-C649-728D-D4EA8A23BF40}"/>
              </a:ext>
            </a:extLst>
          </p:cNvPr>
          <p:cNvCxnSpPr/>
          <p:nvPr/>
        </p:nvCxnSpPr>
        <p:spPr>
          <a:xfrm>
            <a:off x="11022512" y="5026297"/>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B32F2E1-77CE-9C90-B187-CAD8F4FE55FF}"/>
              </a:ext>
            </a:extLst>
          </p:cNvPr>
          <p:cNvCxnSpPr>
            <a:cxnSpLocks/>
          </p:cNvCxnSpPr>
          <p:nvPr/>
        </p:nvCxnSpPr>
        <p:spPr>
          <a:xfrm>
            <a:off x="5738929" y="3564495"/>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D212AE9B-4D3B-F393-384D-182D0336617D}"/>
              </a:ext>
            </a:extLst>
          </p:cNvPr>
          <p:cNvCxnSpPr/>
          <p:nvPr/>
        </p:nvCxnSpPr>
        <p:spPr>
          <a:xfrm>
            <a:off x="5738929" y="3564495"/>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04630E1-1A0B-3B88-6861-98B632C0419C}"/>
              </a:ext>
            </a:extLst>
          </p:cNvPr>
          <p:cNvCxnSpPr>
            <a:cxnSpLocks/>
          </p:cNvCxnSpPr>
          <p:nvPr/>
        </p:nvCxnSpPr>
        <p:spPr>
          <a:xfrm>
            <a:off x="6508549" y="3572115"/>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05231CB-1D64-701C-7287-83D52B0EC71C}"/>
              </a:ext>
            </a:extLst>
          </p:cNvPr>
          <p:cNvCxnSpPr/>
          <p:nvPr/>
        </p:nvCxnSpPr>
        <p:spPr>
          <a:xfrm>
            <a:off x="5738929" y="3754995"/>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987CBD0-B068-E334-05B3-E4C25FE37CDB}"/>
              </a:ext>
            </a:extLst>
          </p:cNvPr>
          <p:cNvSpPr txBox="1"/>
          <p:nvPr/>
        </p:nvSpPr>
        <p:spPr>
          <a:xfrm>
            <a:off x="5297067" y="1174063"/>
            <a:ext cx="1597866" cy="261610"/>
          </a:xfrm>
          <a:prstGeom prst="rect">
            <a:avLst/>
          </a:prstGeom>
          <a:noFill/>
          <a:ln w="28575">
            <a:solidFill>
              <a:schemeClr val="accent1"/>
            </a:solidFill>
          </a:ln>
        </p:spPr>
        <p:txBody>
          <a:bodyPr wrap="square" rtlCol="0">
            <a:spAutoFit/>
          </a:bodyPr>
          <a:lstStyle/>
          <a:p>
            <a:pPr algn="ctr"/>
            <a:r>
              <a:rPr lang="fr-FR" sz="1100" b="1" dirty="0"/>
              <a:t>Partir de zéro</a:t>
            </a:r>
          </a:p>
        </p:txBody>
      </p:sp>
      <p:sp>
        <p:nvSpPr>
          <p:cNvPr id="19" name="ZoneTexte 18">
            <a:extLst>
              <a:ext uri="{FF2B5EF4-FFF2-40B4-BE49-F238E27FC236}">
                <a16:creationId xmlns:a16="http://schemas.microsoft.com/office/drawing/2014/main" id="{0879777F-6FBD-699D-D3E0-0F4C9F195F5A}"/>
              </a:ext>
            </a:extLst>
          </p:cNvPr>
          <p:cNvSpPr txBox="1"/>
          <p:nvPr/>
        </p:nvSpPr>
        <p:spPr>
          <a:xfrm>
            <a:off x="8588200" y="3298195"/>
            <a:ext cx="2125921" cy="261610"/>
          </a:xfrm>
          <a:prstGeom prst="rect">
            <a:avLst/>
          </a:prstGeom>
          <a:noFill/>
          <a:ln w="28575">
            <a:solidFill>
              <a:schemeClr val="accent1"/>
            </a:solidFill>
          </a:ln>
        </p:spPr>
        <p:txBody>
          <a:bodyPr wrap="square" rtlCol="0">
            <a:spAutoFit/>
          </a:bodyPr>
          <a:lstStyle/>
          <a:p>
            <a:pPr algn="ctr"/>
            <a:r>
              <a:rPr lang="fr-FR" sz="1100" b="1" dirty="0"/>
              <a:t>Partir d’un modèle EURECIA</a:t>
            </a:r>
          </a:p>
        </p:txBody>
      </p:sp>
      <p:pic>
        <p:nvPicPr>
          <p:cNvPr id="21" name="Image 20">
            <a:extLst>
              <a:ext uri="{FF2B5EF4-FFF2-40B4-BE49-F238E27FC236}">
                <a16:creationId xmlns:a16="http://schemas.microsoft.com/office/drawing/2014/main" id="{529AED3E-AAFF-228F-ABFE-2F75BEBFAA2F}"/>
              </a:ext>
            </a:extLst>
          </p:cNvPr>
          <p:cNvPicPr>
            <a:picLocks noChangeAspect="1"/>
          </p:cNvPicPr>
          <p:nvPr/>
        </p:nvPicPr>
        <p:blipFill>
          <a:blip r:embed="rId5"/>
          <a:stretch>
            <a:fillRect/>
          </a:stretch>
        </p:blipFill>
        <p:spPr>
          <a:xfrm>
            <a:off x="10802400" y="0"/>
            <a:ext cx="1209844" cy="1076475"/>
          </a:xfrm>
          <a:prstGeom prst="rect">
            <a:avLst/>
          </a:prstGeom>
        </p:spPr>
      </p:pic>
    </p:spTree>
    <p:extLst>
      <p:ext uri="{BB962C8B-B14F-4D97-AF65-F5344CB8AC3E}">
        <p14:creationId xmlns:p14="http://schemas.microsoft.com/office/powerpoint/2010/main" val="33580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371475" y="403226"/>
            <a:ext cx="10515600" cy="542925"/>
          </a:xfrm>
        </p:spPr>
        <p:txBody>
          <a:bodyPr>
            <a:normAutofit fontScale="90000"/>
          </a:bodyPr>
          <a:lstStyle/>
          <a:p>
            <a:r>
              <a:rPr lang="fr-FR" dirty="0"/>
              <a:t>Editer un type d’entretien (II)</a:t>
            </a:r>
          </a:p>
        </p:txBody>
      </p:sp>
      <p:cxnSp>
        <p:nvCxnSpPr>
          <p:cNvPr id="6" name="Connecteur droit 5">
            <a:extLst>
              <a:ext uri="{FF2B5EF4-FFF2-40B4-BE49-F238E27FC236}">
                <a16:creationId xmlns:a16="http://schemas.microsoft.com/office/drawing/2014/main" id="{2C9408DC-046D-525D-12C1-D15C50AE1F82}"/>
              </a:ext>
            </a:extLst>
          </p:cNvPr>
          <p:cNvCxnSpPr>
            <a:cxnSpLocks/>
          </p:cNvCxnSpPr>
          <p:nvPr/>
        </p:nvCxnSpPr>
        <p:spPr>
          <a:xfrm>
            <a:off x="440055" y="1014452"/>
            <a:ext cx="73609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C4281A0E-8D1A-F58B-A266-948AE94350B5}"/>
              </a:ext>
            </a:extLst>
          </p:cNvPr>
          <p:cNvSpPr txBox="1"/>
          <p:nvPr/>
        </p:nvSpPr>
        <p:spPr>
          <a:xfrm>
            <a:off x="8349268" y="1565088"/>
            <a:ext cx="3506106" cy="4149912"/>
          </a:xfrm>
          <a:prstGeom prst="rect">
            <a:avLst/>
          </a:prstGeom>
        </p:spPr>
        <p:txBody>
          <a:bodyPr vert="horz" lIns="91440" tIns="45720" rIns="91440" bIns="45720" rtlCol="0" anchor="ctr">
            <a:normAutofit lnSpcReduction="10000"/>
          </a:bodyPr>
          <a:lstStyle/>
          <a:p>
            <a:pPr algn="l"/>
            <a:r>
              <a:rPr lang="fr-FR" sz="1700" dirty="0"/>
              <a:t>La conclusion (étape 2) permet de vérifier que tous les sujets ont bien été abordés et que l'entretien s'est correctement déroulé.</a:t>
            </a:r>
          </a:p>
          <a:p>
            <a:pPr algn="l"/>
            <a:endParaRPr lang="fr-FR" sz="1700" dirty="0"/>
          </a:p>
          <a:p>
            <a:pPr algn="l"/>
            <a:r>
              <a:rPr lang="fr-FR" sz="1700" dirty="0"/>
              <a:t>Une conclusion vous est proposée par défaut mais il est tout à fait possible de la modifier en cliquant sur 'Éditer la conclusion’. </a:t>
            </a:r>
          </a:p>
          <a:p>
            <a:pPr algn="l"/>
            <a:r>
              <a:rPr lang="fr-FR" sz="1700" dirty="0"/>
              <a:t>Vous pourrez alors modifier et personnaliser les questions de la même manière que précédemment.</a:t>
            </a:r>
          </a:p>
          <a:p>
            <a:pPr algn="l"/>
            <a:endParaRPr lang="fr-FR" sz="1700" dirty="0"/>
          </a:p>
          <a:p>
            <a:pPr algn="l"/>
            <a:r>
              <a:rPr lang="fr-FR" sz="1700" dirty="0"/>
              <a:t>Les éléments de conclusion seront remplis uniquement par le responsable de l'entretien.</a:t>
            </a:r>
          </a:p>
        </p:txBody>
      </p:sp>
      <p:pic>
        <p:nvPicPr>
          <p:cNvPr id="1026" name="Picture 2">
            <a:extLst>
              <a:ext uri="{FF2B5EF4-FFF2-40B4-BE49-F238E27FC236}">
                <a16:creationId xmlns:a16="http://schemas.microsoft.com/office/drawing/2014/main" id="{4A949CAC-82E1-4DCC-1C4D-01E8FF7CC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26" y="1429016"/>
            <a:ext cx="7961881" cy="454724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71F692A-5A50-4784-621D-BF679C9D918A}"/>
              </a:ext>
            </a:extLst>
          </p:cNvPr>
          <p:cNvPicPr>
            <a:picLocks noChangeAspect="1"/>
          </p:cNvPicPr>
          <p:nvPr/>
        </p:nvPicPr>
        <p:blipFill>
          <a:blip r:embed="rId4"/>
          <a:stretch>
            <a:fillRect/>
          </a:stretch>
        </p:blipFill>
        <p:spPr>
          <a:xfrm>
            <a:off x="10982156" y="66525"/>
            <a:ext cx="1209844" cy="1076475"/>
          </a:xfrm>
          <a:prstGeom prst="rect">
            <a:avLst/>
          </a:prstGeom>
        </p:spPr>
      </p:pic>
    </p:spTree>
    <p:extLst>
      <p:ext uri="{BB962C8B-B14F-4D97-AF65-F5344CB8AC3E}">
        <p14:creationId xmlns:p14="http://schemas.microsoft.com/office/powerpoint/2010/main" val="14825751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919111FE-66A3-4E42-A9E4-882EB755DDE6}"/>
</file>

<file path=customXml/itemProps3.xml><?xml version="1.0" encoding="utf-8"?>
<ds:datastoreItem xmlns:ds="http://schemas.openxmlformats.org/officeDocument/2006/customXml" ds:itemID="{BD88D44F-D79D-488C-89BB-5381DA90AE82}">
  <ds:schemaRefs>
    <ds:schemaRef ds:uri="http://purl.org/dc/terms/"/>
    <ds:schemaRef ds:uri="e24779cc-3af5-4837-bc30-073c5f0818cc"/>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ab17cba-6e47-4e19-8e8e-2fd493e4ccdd"/>
  </ds:schemaRefs>
</ds:datastoreItem>
</file>

<file path=docProps/app.xml><?xml version="1.0" encoding="utf-8"?>
<Properties xmlns="http://schemas.openxmlformats.org/officeDocument/2006/extended-properties" xmlns:vt="http://schemas.openxmlformats.org/officeDocument/2006/docPropsVTypes">
  <Template/>
  <TotalTime>2202</TotalTime>
  <Words>1414</Words>
  <Application>Microsoft Office PowerPoint</Application>
  <PresentationFormat>Grand écran</PresentationFormat>
  <Paragraphs>147</Paragraphs>
  <Slides>17</Slides>
  <Notes>12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17</vt:i4>
      </vt:variant>
    </vt:vector>
  </HeadingPairs>
  <TitlesOfParts>
    <vt:vector size="27" baseType="lpstr">
      <vt:lpstr>Arial</vt:lpstr>
      <vt:lpstr>Calibri</vt:lpstr>
      <vt:lpstr>Figtree</vt:lpstr>
      <vt:lpstr>Figtree Black</vt:lpstr>
      <vt:lpstr>Figtree Light</vt:lpstr>
      <vt:lpstr>Lumios Marker</vt:lpstr>
      <vt:lpstr>PP Woodland</vt:lpstr>
      <vt:lpstr>PP Woodland Ultralight</vt:lpstr>
      <vt:lpstr>Wingdings</vt:lpstr>
      <vt:lpstr>Eurecia</vt:lpstr>
      <vt:lpstr>Support de formation Administrateur Entretiens</vt:lpstr>
      <vt:lpstr>Configurer les droits  </vt:lpstr>
      <vt:lpstr>Gérer les droits d’accès  aux modules Talents</vt:lpstr>
      <vt:lpstr>Configurer les droits des types d’entretiens</vt:lpstr>
      <vt:lpstr>Créer un type d’entretien </vt:lpstr>
      <vt:lpstr>Créer ses types d’entretien</vt:lpstr>
      <vt:lpstr>Créer ses types d’entretien</vt:lpstr>
      <vt:lpstr>Editer un type d’entretien (I)</vt:lpstr>
      <vt:lpstr>Editer un type d’entretien (II)</vt:lpstr>
      <vt:lpstr>Editer un type d’entretien (III)</vt:lpstr>
      <vt:lpstr>Editer un type d’entretien (IV)</vt:lpstr>
      <vt:lpstr>Créer ses types d’entretiens</vt:lpstr>
      <vt:lpstr>Présentation PowerPoint</vt:lpstr>
      <vt:lpstr>Créer une campagne d’entretiens</vt:lpstr>
      <vt:lpstr>Définir les personnes concernées  par la campagne</vt:lpstr>
      <vt:lpstr>Suivre la campagne d’entretiens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Laïssa CORANTIN [Eurécia]</cp:lastModifiedBy>
  <cp:revision>358</cp:revision>
  <dcterms:created xsi:type="dcterms:W3CDTF">2023-07-17T08:33:49Z</dcterms:created>
  <dcterms:modified xsi:type="dcterms:W3CDTF">2024-08-29T09:47:16Z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0x01010065DB8A57FC9E974EA4746D4E6CFAA868</vt:lpwstr>
  </property>
</Properties>
</file>