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0" r:id="rId5"/>
    <p:sldId id="354" r:id="rId6"/>
    <p:sldId id="353" r:id="rId7"/>
    <p:sldId id="334" r:id="rId8"/>
    <p:sldId id="344" r:id="rId9"/>
    <p:sldId id="355" r:id="rId10"/>
    <p:sldId id="345" r:id="rId11"/>
    <p:sldId id="346" r:id="rId12"/>
    <p:sldId id="356" r:id="rId13"/>
    <p:sldId id="350" r:id="rId14"/>
    <p:sldId id="351" r:id="rId15"/>
    <p:sldId id="336" r:id="rId16"/>
    <p:sldId id="357" r:id="rId17"/>
    <p:sldId id="337" r:id="rId18"/>
    <p:sldId id="352"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B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186AA-15C5-9D5E-8FC2-1E8C84073E63}" v="5" dt="2025-12-04T13:27:13.16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0" d="100"/>
          <a:sy n="70" d="100"/>
        </p:scale>
        <p:origin x="82" y="23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ilie LE GOFF MILAN [Eurécia]" userId="S::emilie.legoff-milan@eurecia.com::6ad53246-acbf-4ccd-b846-328a5839d4aa" providerId="AD" clId="Web-{B55186AA-15C5-9D5E-8FC2-1E8C84073E63}"/>
    <pc:docChg chg="modSld">
      <pc:chgData name="Emilie LE GOFF MILAN [Eurécia]" userId="S::emilie.legoff-milan@eurecia.com::6ad53246-acbf-4ccd-b846-328a5839d4aa" providerId="AD" clId="Web-{B55186AA-15C5-9D5E-8FC2-1E8C84073E63}" dt="2025-12-04T13:27:12.662" v="3" actId="20577"/>
      <pc:docMkLst>
        <pc:docMk/>
      </pc:docMkLst>
      <pc:sldChg chg="modSp">
        <pc:chgData name="Emilie LE GOFF MILAN [Eurécia]" userId="S::emilie.legoff-milan@eurecia.com::6ad53246-acbf-4ccd-b846-328a5839d4aa" providerId="AD" clId="Web-{B55186AA-15C5-9D5E-8FC2-1E8C84073E63}" dt="2025-12-04T13:27:12.662" v="3" actId="20577"/>
        <pc:sldMkLst>
          <pc:docMk/>
          <pc:sldMk cId="217338043" sldId="350"/>
        </pc:sldMkLst>
        <pc:spChg chg="mod">
          <ac:chgData name="Emilie LE GOFF MILAN [Eurécia]" userId="S::emilie.legoff-milan@eurecia.com::6ad53246-acbf-4ccd-b846-328a5839d4aa" providerId="AD" clId="Web-{B55186AA-15C5-9D5E-8FC2-1E8C84073E63}" dt="2025-12-04T13:27:12.662" v="3" actId="20577"/>
          <ac:spMkLst>
            <pc:docMk/>
            <pc:sldMk cId="217338043" sldId="350"/>
            <ac:spMk id="2" creationId="{0ED16911-BE4F-7178-A964-6BF6DF2D85C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04/12/2025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04/12/2025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a:t>
            </a:fld>
            <a:endParaRPr lang="fr-FR"/>
          </a:p>
        </p:txBody>
      </p:sp>
    </p:spTree>
    <p:extLst>
      <p:ext uri="{BB962C8B-B14F-4D97-AF65-F5344CB8AC3E}">
        <p14:creationId xmlns:p14="http://schemas.microsoft.com/office/powerpoint/2010/main" val="29589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04/12/2025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04/12/2025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9.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Notes de Frais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UTILISATEUR</a:t>
            </a:r>
          </a:p>
        </p:txBody>
      </p:sp>
      <p:pic>
        <p:nvPicPr>
          <p:cNvPr id="2" name="Image 1" descr="Une image contenant Graphique, symbole, cercle, Police&#10;&#10;Description générée automatiquement">
            <a:extLst>
              <a:ext uri="{FF2B5EF4-FFF2-40B4-BE49-F238E27FC236}">
                <a16:creationId xmlns:a16="http://schemas.microsoft.com/office/drawing/2014/main" id="{ECF33391-1C6D-3684-8909-D922FF6990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678" y="4007475"/>
            <a:ext cx="777908" cy="822045"/>
          </a:xfrm>
          <a:prstGeom prst="rect">
            <a:avLst/>
          </a:prstGeom>
        </p:spPr>
      </p:pic>
      <p:sp>
        <p:nvSpPr>
          <p:cNvPr id="5" name="Espace réservé du texte 4">
            <a:extLst>
              <a:ext uri="{FF2B5EF4-FFF2-40B4-BE49-F238E27FC236}">
                <a16:creationId xmlns:a16="http://schemas.microsoft.com/office/drawing/2014/main" id="{8CA3E488-14C2-157D-D76B-1BBB9FEE00FD}"/>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latin typeface="Figtree"/>
              </a:rPr>
              <a:t>Juin 2025</a:t>
            </a:r>
            <a:endParaRPr lang="fr-FR" dirty="0">
              <a:solidFill>
                <a:schemeClr val="tx1"/>
              </a:solidFill>
            </a:endParaRP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Sélectionner </a:t>
            </a:r>
            <a:r>
              <a:rPr lang="fr-FR" dirty="0">
                <a:solidFill>
                  <a:schemeClr val="tx1"/>
                </a:solidFill>
                <a:latin typeface="+mn-lt"/>
              </a:rPr>
              <a:t>le type de dépense grâce aux </a:t>
            </a:r>
            <a:r>
              <a:rPr lang="fr-FR" dirty="0" err="1">
                <a:solidFill>
                  <a:schemeClr val="tx1"/>
                </a:solidFill>
                <a:latin typeface="+mn-lt"/>
              </a:rPr>
              <a:t>pictos</a:t>
            </a:r>
            <a:endParaRPr lang="fr-FR" dirty="0">
              <a:solidFill>
                <a:schemeClr val="tx1"/>
              </a:solidFill>
              <a:latin typeface="+mn-lt"/>
            </a:endParaRP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194945" lvl="1" indent="0" algn="just">
              <a:buNone/>
            </a:pPr>
            <a:endParaRPr lang="fr-FR" sz="1600" dirty="0">
              <a:solidFill>
                <a:schemeClr val="tx1"/>
              </a:solidFill>
              <a:latin typeface="+mn-lt"/>
            </a:endParaRPr>
          </a:p>
          <a:p>
            <a:pPr marL="537845" lvl="1" algn="just"/>
            <a:r>
              <a:rPr lang="fr-FR" dirty="0">
                <a:solidFill>
                  <a:schemeClr val="tx1"/>
                </a:solidFill>
                <a:latin typeface="+mn-lt"/>
              </a:rPr>
              <a:t>Enregistrer la date, le montant et le justificatif (reconnus par l’OCR  sauf si le format est un PDF)</a:t>
            </a:r>
            <a:endParaRPr lang="fr-FR" sz="1600" dirty="0">
              <a:solidFill>
                <a:schemeClr val="tx1"/>
              </a:solidFill>
              <a:latin typeface="+mn-lt"/>
            </a:endParaRPr>
          </a:p>
          <a:p>
            <a:pPr marL="537845" lvl="1" algn="just"/>
            <a:endParaRPr lang="fr-FR" sz="1600" dirty="0">
              <a:solidFill>
                <a:schemeClr val="tx1"/>
              </a:solidFill>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9" name="Image 8">
            <a:extLst>
              <a:ext uri="{FF2B5EF4-FFF2-40B4-BE49-F238E27FC236}">
                <a16:creationId xmlns:a16="http://schemas.microsoft.com/office/drawing/2014/main" id="{6698CA5E-FF71-E40F-666B-F37BA1BC09D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05194" y="1465140"/>
            <a:ext cx="3302000" cy="2496104"/>
          </a:xfrm>
          <a:prstGeom prst="rect">
            <a:avLst/>
          </a:prstGeom>
          <a:ln>
            <a:noFill/>
          </a:ln>
          <a:effectLst>
            <a:outerShdw blurRad="50800" dist="38100" dir="13500000" algn="br" rotWithShape="0">
              <a:prstClr val="black">
                <a:alpha val="40000"/>
              </a:prstClr>
            </a:outerShdw>
          </a:effectLst>
        </p:spPr>
      </p:pic>
      <p:pic>
        <p:nvPicPr>
          <p:cNvPr id="5" name="Image 4" descr="Une image contenant texte, capture d’écran, logiciel, affichage&#10;&#10;Description générée automatiquement">
            <a:extLst>
              <a:ext uri="{FF2B5EF4-FFF2-40B4-BE49-F238E27FC236}">
                <a16:creationId xmlns:a16="http://schemas.microsoft.com/office/drawing/2014/main" id="{14C8FDC1-13D8-AD74-5301-16E24B8A5C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4501273"/>
            <a:ext cx="4505748" cy="2154404"/>
          </a:xfrm>
          <a:prstGeom prst="rect">
            <a:avLst/>
          </a:prstGeom>
        </p:spPr>
      </p:pic>
    </p:spTree>
    <p:extLst>
      <p:ext uri="{BB962C8B-B14F-4D97-AF65-F5344CB8AC3E}">
        <p14:creationId xmlns:p14="http://schemas.microsoft.com/office/powerpoint/2010/main" val="217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Une fois la totalité de vos dépenses renseignées</a:t>
            </a:r>
            <a:r>
              <a:rPr lang="fr-FR" dirty="0">
                <a:solidFill>
                  <a:schemeClr val="tx1"/>
                </a:solidFill>
                <a:latin typeface="+mn-lt"/>
              </a:rPr>
              <a:t> et enregistrées</a:t>
            </a:r>
            <a:r>
              <a:rPr lang="fr-FR" sz="1600" dirty="0">
                <a:solidFill>
                  <a:schemeClr val="tx1"/>
                </a:solidFill>
                <a:latin typeface="+mn-lt"/>
              </a:rPr>
              <a:t>, vous pouvez soumettre la note </a:t>
            </a:r>
            <a:r>
              <a:rPr lang="fr-FR" dirty="0">
                <a:solidFill>
                  <a:schemeClr val="tx1"/>
                </a:solidFill>
                <a:latin typeface="+mn-lt"/>
              </a:rPr>
              <a:t>à validation :</a:t>
            </a:r>
            <a:r>
              <a:rPr lang="fr-FR" sz="1600" dirty="0">
                <a:solidFill>
                  <a:schemeClr val="tx1"/>
                </a:solidFill>
                <a:latin typeface="+mn-lt"/>
              </a:rPr>
              <a:t> </a:t>
            </a:r>
            <a:endParaRPr lang="fr-FR" dirty="0">
              <a:solidFill>
                <a:schemeClr val="tx1"/>
              </a:solidFill>
            </a:endParaRPr>
          </a:p>
          <a:p>
            <a:pPr marL="194945" lvl="1" indent="0" algn="just">
              <a:buNone/>
            </a:pPr>
            <a:endPar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7" name="Image 6" descr="Une image contenant texte, capture d’écran, logiciel, Icône d’ordinateur&#10;&#10;Le contenu généré par l’IA peut être incorrect.">
            <a:extLst>
              <a:ext uri="{FF2B5EF4-FFF2-40B4-BE49-F238E27FC236}">
                <a16:creationId xmlns:a16="http://schemas.microsoft.com/office/drawing/2014/main" id="{1232510F-34ED-094A-2C8D-ACAE09669EFF}"/>
              </a:ext>
            </a:extLst>
          </p:cNvPr>
          <p:cNvPicPr>
            <a:picLocks noChangeAspect="1"/>
          </p:cNvPicPr>
          <p:nvPr/>
        </p:nvPicPr>
        <p:blipFill>
          <a:blip r:embed="rId2"/>
          <a:stretch>
            <a:fillRect/>
          </a:stretch>
        </p:blipFill>
        <p:spPr>
          <a:xfrm>
            <a:off x="423333" y="2707520"/>
            <a:ext cx="11355917" cy="3242126"/>
          </a:xfrm>
          <a:prstGeom prst="rect">
            <a:avLst/>
          </a:prstGeom>
        </p:spPr>
      </p:pic>
    </p:spTree>
    <p:extLst>
      <p:ext uri="{BB962C8B-B14F-4D97-AF65-F5344CB8AC3E}">
        <p14:creationId xmlns:p14="http://schemas.microsoft.com/office/powerpoint/2010/main" val="161849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Valider 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24645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Depuis le module « Notes de frais », sélectionnez « vue manager » pour accéder à la liste des notes de frais classées par :</a:t>
            </a:r>
          </a:p>
          <a:p>
            <a:pPr marL="537845" lvl="1"/>
            <a:r>
              <a:rPr lang="fr-FR" dirty="0">
                <a:solidFill>
                  <a:schemeClr val="tx1"/>
                </a:solidFill>
              </a:rPr>
              <a:t>Collaborateur</a:t>
            </a:r>
          </a:p>
          <a:p>
            <a:pPr marL="537845" lvl="1"/>
            <a:r>
              <a:rPr lang="fr-FR" dirty="0">
                <a:solidFill>
                  <a:schemeClr val="tx1"/>
                </a:solidFill>
              </a:rPr>
              <a:t>Période</a:t>
            </a:r>
          </a:p>
          <a:p>
            <a:pPr marL="537845" lvl="1"/>
            <a:r>
              <a:rPr lang="fr-FR" dirty="0">
                <a:solidFill>
                  <a:schemeClr val="tx1"/>
                </a:solidFill>
              </a:rPr>
              <a:t>Détails de la note (Km, HT, TVA, TTC, Net à Rembourser, Statut, N° Pièce, «à traiter par »)</a:t>
            </a:r>
          </a:p>
          <a:p>
            <a:pPr marL="194945" lvl="1" indent="0">
              <a:buNone/>
            </a:pPr>
            <a:endParaRPr lang="fr-FR" dirty="0">
              <a:solidFill>
                <a:schemeClr val="tx1"/>
              </a:solidFill>
            </a:endParaRPr>
          </a:p>
          <a:p>
            <a:pPr marL="194945" lvl="1" indent="0" algn="just">
              <a:buNone/>
            </a:pPr>
            <a:r>
              <a:rPr lang="fr-FR" dirty="0">
                <a:solidFill>
                  <a:schemeClr val="tx1"/>
                </a:solidFill>
                <a:latin typeface="Figtree"/>
              </a:rPr>
              <a:t>Les filtres permettent de ne retenir </a:t>
            </a:r>
          </a:p>
          <a:p>
            <a:pPr marL="194945" lvl="1" indent="0" algn="just">
              <a:buNone/>
            </a:pPr>
            <a:r>
              <a:rPr lang="fr-FR" dirty="0">
                <a:solidFill>
                  <a:schemeClr val="tx1"/>
                </a:solidFill>
              </a:rPr>
              <a:t>que les notes de frais d’un département, </a:t>
            </a:r>
          </a:p>
          <a:p>
            <a:pPr marL="194945" lvl="1" indent="0" algn="just">
              <a:buNone/>
            </a:pPr>
            <a:r>
              <a:rPr lang="fr-FR" dirty="0">
                <a:solidFill>
                  <a:schemeClr val="tx1"/>
                </a:solidFill>
              </a:rPr>
              <a:t>d’une structure, d’un collaborateur.</a:t>
            </a:r>
          </a:p>
          <a:p>
            <a:pPr marL="194945" lvl="1" indent="0" algn="just">
              <a:buNone/>
            </a:pPr>
            <a:r>
              <a:rPr lang="fr-FR" dirty="0">
                <a:solidFill>
                  <a:schemeClr val="tx1"/>
                </a:solidFill>
              </a:rPr>
              <a:t>Ou encore d’afficher les notes de frais</a:t>
            </a:r>
          </a:p>
          <a:p>
            <a:pPr marL="194945" lvl="1" indent="0">
              <a:buNone/>
            </a:pPr>
            <a:r>
              <a:rPr lang="fr-FR" dirty="0">
                <a:solidFill>
                  <a:schemeClr val="tx1"/>
                </a:solidFill>
              </a:rPr>
              <a:t>	- à valider </a:t>
            </a:r>
          </a:p>
          <a:p>
            <a:pPr marL="194945" lvl="1" indent="0">
              <a:buNone/>
            </a:pPr>
            <a:r>
              <a:rPr lang="fr-FR" dirty="0">
                <a:solidFill>
                  <a:schemeClr val="tx1"/>
                </a:solidFill>
              </a:rPr>
              <a:t>	- à rembourser, </a:t>
            </a:r>
          </a:p>
          <a:p>
            <a:pPr marL="194945" lvl="1" indent="0">
              <a:buNone/>
            </a:pPr>
            <a:r>
              <a:rPr lang="fr-FR" dirty="0">
                <a:solidFill>
                  <a:schemeClr val="tx1"/>
                </a:solidFill>
              </a:rPr>
              <a:t>	- remboursées</a:t>
            </a:r>
          </a:p>
          <a:p>
            <a:pPr marL="194945" lvl="1" indent="0">
              <a:buNone/>
            </a:pPr>
            <a:r>
              <a:rPr lang="fr-FR" dirty="0">
                <a:solidFill>
                  <a:schemeClr val="tx1"/>
                </a:solidFill>
              </a:rPr>
              <a:t>	- refusées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5" name="Image 4" descr="Une image contenant texte, capture d’écran, nombre, Parallèle&#10;&#10;Le contenu généré par l’IA peut être incorrect.">
            <a:extLst>
              <a:ext uri="{FF2B5EF4-FFF2-40B4-BE49-F238E27FC236}">
                <a16:creationId xmlns:a16="http://schemas.microsoft.com/office/drawing/2014/main" id="{99801751-9232-C24F-8F8C-83F9AC1CEC03}"/>
              </a:ext>
            </a:extLst>
          </p:cNvPr>
          <p:cNvPicPr>
            <a:picLocks noChangeAspect="1"/>
          </p:cNvPicPr>
          <p:nvPr/>
        </p:nvPicPr>
        <p:blipFill>
          <a:blip r:embed="rId2"/>
          <a:stretch>
            <a:fillRect/>
          </a:stretch>
        </p:blipFill>
        <p:spPr>
          <a:xfrm>
            <a:off x="4191000" y="3233332"/>
            <a:ext cx="7387167" cy="2899586"/>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dirty="0">
                <a:latin typeface="Figtree"/>
              </a:rPr>
              <a:t>La note de frais peut être validée ou refusée en un clic : </a:t>
            </a:r>
            <a:endParaRPr lang="fr-FR" dirty="0"/>
          </a:p>
          <a:p>
            <a:pPr marL="194945" lvl="1" indent="0">
              <a:buNone/>
            </a:pPr>
            <a:endParaRPr lang="fr-FR" dirty="0">
              <a:solidFill>
                <a:schemeClr val="tx1"/>
              </a:solidFill>
            </a:endParaRPr>
          </a:p>
          <a:p>
            <a:pPr marL="194945" lvl="1" indent="0" algn="just">
              <a:buNone/>
            </a:pPr>
            <a:endParaRPr lang="fr-FR" dirty="0">
              <a:solidFill>
                <a:schemeClr val="tx1"/>
              </a:solidFill>
            </a:endParaRPr>
          </a:p>
          <a:p>
            <a:pPr marL="194945" lvl="1" indent="0" algn="just">
              <a:buNone/>
            </a:pPr>
            <a:endParaRPr lang="fr-FR" dirty="0">
              <a:solidFill>
                <a:schemeClr val="tx1"/>
              </a:solidFill>
              <a:latin typeface="Figtree"/>
            </a:endParaRPr>
          </a:p>
          <a:p>
            <a:pPr marL="194945" lvl="1" indent="0" algn="just">
              <a:buNone/>
            </a:pPr>
            <a:r>
              <a:rPr lang="fr-FR" dirty="0">
                <a:solidFill>
                  <a:schemeClr val="tx1"/>
                </a:solidFill>
                <a:latin typeface="Figtree"/>
              </a:rPr>
              <a:t>Vous pouvez aussi accéder au détail de la note de frais en cliquant sur celle-ci dans la liste.</a:t>
            </a:r>
            <a:endParaRPr lang="fr-FR" dirty="0">
              <a:solidFill>
                <a:schemeClr val="tx1"/>
              </a:solidFill>
            </a:endParaRPr>
          </a:p>
          <a:p>
            <a:pPr marL="194945" lvl="1" indent="0" algn="just">
              <a:buNone/>
            </a:pPr>
            <a:r>
              <a:rPr lang="fr-FR" dirty="0">
                <a:solidFill>
                  <a:schemeClr val="tx1"/>
                </a:solidFill>
                <a:latin typeface="Figtree"/>
              </a:rPr>
              <a:t>Depuis ce détail, vous pouvez refuser ou demander plus d’informations (via </a:t>
            </a:r>
            <a:r>
              <a:rPr lang="fr-FR" i="1" dirty="0">
                <a:solidFill>
                  <a:schemeClr val="tx1"/>
                </a:solidFill>
                <a:latin typeface="Figtree"/>
              </a:rPr>
              <a:t>Autre actions</a:t>
            </a:r>
            <a:r>
              <a:rPr lang="fr-FR" dirty="0">
                <a:solidFill>
                  <a:schemeClr val="tx1"/>
                </a:solidFill>
                <a:latin typeface="Figtree"/>
              </a:rPr>
              <a:t>),</a:t>
            </a:r>
          </a:p>
          <a:p>
            <a:pPr marL="194945" lvl="1" indent="0" algn="just">
              <a:buNone/>
            </a:pPr>
            <a:r>
              <a:rPr lang="fr-FR" dirty="0">
                <a:solidFill>
                  <a:schemeClr val="tx1"/>
                </a:solidFill>
                <a:latin typeface="Figtree"/>
              </a:rPr>
              <a:t>ou bien valider directement la note de frais pour lancer le processus de remboursement :</a:t>
            </a:r>
            <a:endParaRPr lang="fr-FR" dirty="0">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5" name="Image 4" descr="Une image contenant texte, capture d’écran, Police, ligne&#10;&#10;Le contenu généré par l’IA peut être incorrect.">
            <a:extLst>
              <a:ext uri="{FF2B5EF4-FFF2-40B4-BE49-F238E27FC236}">
                <a16:creationId xmlns:a16="http://schemas.microsoft.com/office/drawing/2014/main" id="{1BF57E81-C58F-BB86-8B9C-DBC07FD16548}"/>
              </a:ext>
            </a:extLst>
          </p:cNvPr>
          <p:cNvPicPr>
            <a:picLocks noChangeAspect="1"/>
          </p:cNvPicPr>
          <p:nvPr/>
        </p:nvPicPr>
        <p:blipFill>
          <a:blip r:embed="rId2"/>
          <a:stretch>
            <a:fillRect/>
          </a:stretch>
        </p:blipFill>
        <p:spPr>
          <a:xfrm>
            <a:off x="5525029" y="1388005"/>
            <a:ext cx="4867275" cy="1266825"/>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2BD25E50-304C-8052-23B1-59A682EC25F3}"/>
              </a:ext>
            </a:extLst>
          </p:cNvPr>
          <p:cNvPicPr>
            <a:picLocks noChangeAspect="1"/>
          </p:cNvPicPr>
          <p:nvPr/>
        </p:nvPicPr>
        <p:blipFill>
          <a:blip r:embed="rId3"/>
          <a:stretch>
            <a:fillRect/>
          </a:stretch>
        </p:blipFill>
        <p:spPr>
          <a:xfrm>
            <a:off x="1481667" y="4086302"/>
            <a:ext cx="9228667" cy="2664730"/>
          </a:xfrm>
          <a:prstGeom prst="rect">
            <a:avLst/>
          </a:prstGeom>
        </p:spPr>
      </p:pic>
    </p:spTree>
    <p:extLst>
      <p:ext uri="{BB962C8B-B14F-4D97-AF65-F5344CB8AC3E}">
        <p14:creationId xmlns:p14="http://schemas.microsoft.com/office/powerpoint/2010/main" val="3332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79231"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965378"/>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44107" y="2632312"/>
            <a:ext cx="5751893" cy="1442236"/>
          </a:xfrm>
        </p:spPr>
        <p:txBody>
          <a:bodyPr>
            <a:normAutofit/>
          </a:bodyPr>
          <a:lstStyle/>
          <a:p>
            <a:pPr>
              <a:lnSpc>
                <a:spcPct val="100000"/>
              </a:lnSpc>
            </a:pPr>
            <a:r>
              <a:rPr lang="fr-FR" sz="1800" dirty="0">
                <a:solidFill>
                  <a:schemeClr val="bg2"/>
                </a:solidFill>
                <a:hlinkClick r:id="rId2" action="ppaction://hlinksldjump">
                  <a:extLst>
                    <a:ext uri="{A12FA001-AC4F-418D-AE19-62706E023703}">
                      <ahyp:hlinkClr xmlns:ahyp="http://schemas.microsoft.com/office/drawing/2018/hyperlinkcolor" val="tx"/>
                    </a:ext>
                  </a:extLst>
                </a:hlinkClick>
              </a:rPr>
              <a:t>Circuit de validation d’une note de frais</a:t>
            </a:r>
            <a:endParaRPr lang="fr-FR" sz="1800" dirty="0">
              <a:solidFill>
                <a:schemeClr val="bg2"/>
              </a:solidFill>
            </a:endParaRPr>
          </a:p>
          <a:p>
            <a:pPr>
              <a:lnSpc>
                <a:spcPct val="100000"/>
              </a:lnSpc>
            </a:pPr>
            <a:r>
              <a:rPr lang="fr-FR" sz="1800" dirty="0">
                <a:solidFill>
                  <a:schemeClr val="bg2"/>
                </a:solidFill>
                <a:hlinkClick r:id="rId3" action="ppaction://hlinksldjump">
                  <a:extLst>
                    <a:ext uri="{A12FA001-AC4F-418D-AE19-62706E023703}">
                      <ahyp:hlinkClr xmlns:ahyp="http://schemas.microsoft.com/office/drawing/2018/hyperlinkcolor" val="tx"/>
                    </a:ext>
                  </a:extLst>
                </a:hlinkClick>
              </a:rPr>
              <a:t>Créer une note de frais</a:t>
            </a:r>
          </a:p>
          <a:p>
            <a:pPr>
              <a:lnSpc>
                <a:spcPct val="100000"/>
              </a:lnSpc>
            </a:pPr>
            <a:r>
              <a:rPr lang="fr-FR" sz="1800" dirty="0">
                <a:solidFill>
                  <a:schemeClr val="bg2"/>
                </a:solidFill>
                <a:hlinkClick r:id="rId4" action="ppaction://hlinksldjump">
                  <a:extLst>
                    <a:ext uri="{A12FA001-AC4F-418D-AE19-62706E023703}">
                      <ahyp:hlinkClr xmlns:ahyp="http://schemas.microsoft.com/office/drawing/2018/hyperlinkcolor" val="tx"/>
                    </a:ext>
                  </a:extLst>
                </a:hlinkClick>
              </a:rPr>
              <a:t>Créer une dépense</a:t>
            </a:r>
            <a:endParaRPr lang="fr-FR" sz="18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281162" y="42537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44107" y="4831077"/>
            <a:ext cx="5520975" cy="144223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Valider une note de frais</a:t>
            </a:r>
            <a:endParaRPr lang="fr-FR" sz="1800"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cstate="email">
            <a:extLst>
              <a:ext uri="{28A0092B-C50C-407E-A947-70E740481C1C}">
                <a14:useLocalDpi xmlns:a14="http://schemas.microsoft.com/office/drawing/2010/main" val="0"/>
              </a:ext>
            </a:extLst>
          </a:blip>
          <a:srcRect b="-1237"/>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44059-E802-93FD-055A-959C4C849A1C}"/>
              </a:ext>
            </a:extLst>
          </p:cNvPr>
          <p:cNvSpPr>
            <a:spLocks noGrp="1"/>
          </p:cNvSpPr>
          <p:nvPr>
            <p:ph type="title"/>
          </p:nvPr>
        </p:nvSpPr>
        <p:spPr/>
        <p:txBody>
          <a:bodyPr/>
          <a:lstStyle/>
          <a:p>
            <a:pPr>
              <a:lnSpc>
                <a:spcPct val="100000"/>
              </a:lnSpc>
            </a:pPr>
            <a:r>
              <a:rPr lang="fr-FR" sz="8800" dirty="0"/>
              <a:t>Usage collaborateur</a:t>
            </a:r>
          </a:p>
        </p:txBody>
      </p:sp>
      <p:sp>
        <p:nvSpPr>
          <p:cNvPr id="3" name="Espace réservé du texte 2">
            <a:extLst>
              <a:ext uri="{FF2B5EF4-FFF2-40B4-BE49-F238E27FC236}">
                <a16:creationId xmlns:a16="http://schemas.microsoft.com/office/drawing/2014/main" id="{8A5AF780-51D3-E2B5-4A7D-5C97EF5F19B7}"/>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7A41308C-C03D-A240-4D1C-C0E3C4C19B21}"/>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14444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Circuit de validation d’une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Circuit de validation d’une note de frais</a:t>
            </a:r>
          </a:p>
        </p:txBody>
      </p:sp>
      <p:pic>
        <p:nvPicPr>
          <p:cNvPr id="9" name="Image 8" descr="Une image contenant Visage humain, habits, sourire, dessin humoristique&#10;&#10;Description générée automatiquement">
            <a:extLst>
              <a:ext uri="{FF2B5EF4-FFF2-40B4-BE49-F238E27FC236}">
                <a16:creationId xmlns:a16="http://schemas.microsoft.com/office/drawing/2014/main" id="{5E2AF1CF-271B-88A1-0563-313329EFCC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17" y="1340936"/>
            <a:ext cx="1250577" cy="1250577"/>
          </a:xfrm>
          <a:prstGeom prst="rect">
            <a:avLst/>
          </a:prstGeom>
        </p:spPr>
      </p:pic>
      <p:pic>
        <p:nvPicPr>
          <p:cNvPr id="11" name="Image 10" descr="Une image contenant dessin humoristique, poupée, jouet, art&#10;&#10;Description générée automatiquement">
            <a:extLst>
              <a:ext uri="{FF2B5EF4-FFF2-40B4-BE49-F238E27FC236}">
                <a16:creationId xmlns:a16="http://schemas.microsoft.com/office/drawing/2014/main" id="{8FDEB1D3-63B6-EB61-EB23-11BE8B8290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864" y="2893321"/>
            <a:ext cx="1742282" cy="1742282"/>
          </a:xfrm>
          <a:prstGeom prst="rect">
            <a:avLst/>
          </a:prstGeom>
        </p:spPr>
      </p:pic>
      <p:pic>
        <p:nvPicPr>
          <p:cNvPr id="1026" name="Picture 2">
            <a:extLst>
              <a:ext uri="{FF2B5EF4-FFF2-40B4-BE49-F238E27FC236}">
                <a16:creationId xmlns:a16="http://schemas.microsoft.com/office/drawing/2014/main" id="{0FCA00BD-B7AA-295D-FF7F-016C245EEB16}"/>
              </a:ext>
            </a:extLst>
          </p:cNvPr>
          <p:cNvPicPr>
            <a:picLocks noGrp="1" noChangeAspect="1" noChangeArrowheads="1"/>
          </p:cNvPicPr>
          <p:nvPr>
            <p:ph type="tbl" sz="quarter" idx="10"/>
          </p:nvPr>
        </p:nvPicPr>
        <p:blipFill>
          <a:blip r:embed="rId5" cstate="email">
            <a:extLst>
              <a:ext uri="{28A0092B-C50C-407E-A947-70E740481C1C}">
                <a14:useLocalDpi xmlns:a14="http://schemas.microsoft.com/office/drawing/2010/main" val="0"/>
              </a:ext>
            </a:extLst>
          </a:blip>
          <a:srcRect/>
          <a:stretch>
            <a:fillRect/>
          </a:stretch>
        </p:blipFill>
        <p:spPr bwMode="auto">
          <a:xfrm>
            <a:off x="461401" y="5053164"/>
            <a:ext cx="1233207" cy="1250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BE2029FF-CC05-7AE4-822D-03B8B7F2C4FA}"/>
              </a:ext>
            </a:extLst>
          </p:cNvPr>
          <p:cNvGrpSpPr/>
          <p:nvPr/>
        </p:nvGrpSpPr>
        <p:grpSpPr>
          <a:xfrm>
            <a:off x="2581906" y="1157060"/>
            <a:ext cx="8859728" cy="5384985"/>
            <a:chOff x="3233660" y="1215426"/>
            <a:chExt cx="8859728" cy="5384985"/>
          </a:xfrm>
        </p:grpSpPr>
        <p:grpSp>
          <p:nvGrpSpPr>
            <p:cNvPr id="19" name="Groupe 18">
              <a:extLst>
                <a:ext uri="{FF2B5EF4-FFF2-40B4-BE49-F238E27FC236}">
                  <a16:creationId xmlns:a16="http://schemas.microsoft.com/office/drawing/2014/main" id="{9CA2E1F7-4B9D-FAC5-707B-66AAF15403DB}"/>
                </a:ext>
              </a:extLst>
            </p:cNvPr>
            <p:cNvGrpSpPr/>
            <p:nvPr/>
          </p:nvGrpSpPr>
          <p:grpSpPr>
            <a:xfrm>
              <a:off x="7124420" y="1215426"/>
              <a:ext cx="2154051" cy="1021472"/>
              <a:chOff x="5223902" y="1313155"/>
              <a:chExt cx="2154051" cy="1021472"/>
            </a:xfrm>
            <a:solidFill>
              <a:schemeClr val="accent2">
                <a:lumMod val="60000"/>
                <a:lumOff val="40000"/>
              </a:schemeClr>
            </a:solidFill>
          </p:grpSpPr>
          <p:pic>
            <p:nvPicPr>
              <p:cNvPr id="7" name="Espace réservé du tableau 4" descr="Créa">
                <a:extLst>
                  <a:ext uri="{FF2B5EF4-FFF2-40B4-BE49-F238E27FC236}">
                    <a16:creationId xmlns:a16="http://schemas.microsoft.com/office/drawing/2014/main" id="{23F913F5-D67F-6272-F252-8F074E4DE2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2" y="1313155"/>
                <a:ext cx="2154051" cy="1021472"/>
              </a:xfrm>
              <a:prstGeom prst="rect">
                <a:avLst/>
              </a:prstGeom>
            </p:spPr>
          </p:pic>
          <p:sp>
            <p:nvSpPr>
              <p:cNvPr id="12" name="ZoneTexte 11">
                <a:extLst>
                  <a:ext uri="{FF2B5EF4-FFF2-40B4-BE49-F238E27FC236}">
                    <a16:creationId xmlns:a16="http://schemas.microsoft.com/office/drawing/2014/main" id="{1D64DEF1-5686-F158-9E0B-96DF8DB99912}"/>
                  </a:ext>
                </a:extLst>
              </p:cNvPr>
              <p:cNvSpPr txBox="1"/>
              <p:nvPr/>
            </p:nvSpPr>
            <p:spPr>
              <a:xfrm>
                <a:off x="5725802" y="1511743"/>
                <a:ext cx="1261884" cy="738664"/>
              </a:xfrm>
              <a:prstGeom prst="rect">
                <a:avLst/>
              </a:prstGeom>
              <a:grpFill/>
            </p:spPr>
            <p:txBody>
              <a:bodyPr wrap="none" rtlCol="0">
                <a:spAutoFit/>
              </a:bodyPr>
              <a:lstStyle/>
              <a:p>
                <a:pPr algn="ctr"/>
                <a:r>
                  <a:rPr lang="fr-FR" sz="1400" dirty="0"/>
                  <a:t>Création </a:t>
                </a:r>
              </a:p>
              <a:p>
                <a:pPr algn="ctr"/>
                <a:r>
                  <a:rPr lang="fr-FR" sz="1400" dirty="0"/>
                  <a:t>Nouvelle </a:t>
                </a:r>
              </a:p>
              <a:p>
                <a:pPr algn="ctr"/>
                <a:r>
                  <a:rPr lang="fr-FR" sz="1400" dirty="0"/>
                  <a:t>Note de Frais</a:t>
                </a:r>
              </a:p>
            </p:txBody>
          </p:sp>
        </p:grpSp>
        <p:grpSp>
          <p:nvGrpSpPr>
            <p:cNvPr id="21" name="Groupe 20">
              <a:extLst>
                <a:ext uri="{FF2B5EF4-FFF2-40B4-BE49-F238E27FC236}">
                  <a16:creationId xmlns:a16="http://schemas.microsoft.com/office/drawing/2014/main" id="{C886F15F-F16D-5162-9786-58F7D4B0837A}"/>
                </a:ext>
              </a:extLst>
            </p:cNvPr>
            <p:cNvGrpSpPr/>
            <p:nvPr/>
          </p:nvGrpSpPr>
          <p:grpSpPr>
            <a:xfrm>
              <a:off x="7124419" y="2600478"/>
              <a:ext cx="2154051" cy="1021472"/>
              <a:chOff x="5223901" y="2538368"/>
              <a:chExt cx="2154051" cy="1021472"/>
            </a:xfrm>
            <a:solidFill>
              <a:schemeClr val="accent2">
                <a:lumMod val="60000"/>
                <a:lumOff val="40000"/>
              </a:schemeClr>
            </a:solidFill>
          </p:grpSpPr>
          <p:pic>
            <p:nvPicPr>
              <p:cNvPr id="13" name="Espace réservé du tableau 4" descr="Créa">
                <a:extLst>
                  <a:ext uri="{FF2B5EF4-FFF2-40B4-BE49-F238E27FC236}">
                    <a16:creationId xmlns:a16="http://schemas.microsoft.com/office/drawing/2014/main" id="{A45F057E-D4BC-D674-79C1-E439DD9D02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1" y="2538368"/>
                <a:ext cx="2154051" cy="1021472"/>
              </a:xfrm>
              <a:prstGeom prst="rect">
                <a:avLst/>
              </a:prstGeom>
            </p:spPr>
          </p:pic>
          <p:sp>
            <p:nvSpPr>
              <p:cNvPr id="14" name="ZoneTexte 13">
                <a:extLst>
                  <a:ext uri="{FF2B5EF4-FFF2-40B4-BE49-F238E27FC236}">
                    <a16:creationId xmlns:a16="http://schemas.microsoft.com/office/drawing/2014/main" id="{A16AC8A0-5F90-BADA-7F5E-F2F5E4C3C335}"/>
                  </a:ext>
                </a:extLst>
              </p:cNvPr>
              <p:cNvSpPr txBox="1"/>
              <p:nvPr/>
            </p:nvSpPr>
            <p:spPr>
              <a:xfrm>
                <a:off x="5593875" y="2706241"/>
                <a:ext cx="1596911" cy="738664"/>
              </a:xfrm>
              <a:prstGeom prst="rect">
                <a:avLst/>
              </a:prstGeom>
              <a:grpFill/>
            </p:spPr>
            <p:txBody>
              <a:bodyPr wrap="none" rtlCol="0">
                <a:spAutoFit/>
              </a:bodyPr>
              <a:lstStyle/>
              <a:p>
                <a:pPr algn="ctr"/>
                <a:r>
                  <a:rPr lang="fr-FR" sz="1400" dirty="0"/>
                  <a:t>Demande </a:t>
                </a:r>
              </a:p>
              <a:p>
                <a:pPr algn="ctr"/>
                <a:r>
                  <a:rPr lang="fr-FR" sz="1400" dirty="0"/>
                  <a:t>d’informations </a:t>
                </a:r>
              </a:p>
              <a:p>
                <a:pPr algn="ctr"/>
                <a:r>
                  <a:rPr lang="fr-FR" sz="1400" dirty="0"/>
                  <a:t>complémentaires</a:t>
                </a:r>
              </a:p>
            </p:txBody>
          </p:sp>
        </p:grpSp>
        <p:grpSp>
          <p:nvGrpSpPr>
            <p:cNvPr id="20" name="Groupe 19">
              <a:extLst>
                <a:ext uri="{FF2B5EF4-FFF2-40B4-BE49-F238E27FC236}">
                  <a16:creationId xmlns:a16="http://schemas.microsoft.com/office/drawing/2014/main" id="{1BF56EC2-545B-B6E9-DC4F-BA0CC82F0752}"/>
                </a:ext>
              </a:extLst>
            </p:cNvPr>
            <p:cNvGrpSpPr/>
            <p:nvPr/>
          </p:nvGrpSpPr>
          <p:grpSpPr>
            <a:xfrm>
              <a:off x="9658430" y="3175311"/>
              <a:ext cx="2154051" cy="1021472"/>
              <a:chOff x="9658430" y="3444905"/>
              <a:chExt cx="2154051" cy="1021472"/>
            </a:xfrm>
          </p:grpSpPr>
          <p:pic>
            <p:nvPicPr>
              <p:cNvPr id="15" name="Espace réservé du tableau 4" descr="Créa">
                <a:extLst>
                  <a:ext uri="{FF2B5EF4-FFF2-40B4-BE49-F238E27FC236}">
                    <a16:creationId xmlns:a16="http://schemas.microsoft.com/office/drawing/2014/main" id="{D7F4DC91-1787-87BD-2C07-0DA527810B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58430" y="3444905"/>
                <a:ext cx="2154051" cy="1021472"/>
              </a:xfrm>
              <a:prstGeom prst="rect">
                <a:avLst/>
              </a:prstGeom>
            </p:spPr>
          </p:pic>
          <p:sp>
            <p:nvSpPr>
              <p:cNvPr id="17" name="ZoneTexte 16">
                <a:extLst>
                  <a:ext uri="{FF2B5EF4-FFF2-40B4-BE49-F238E27FC236}">
                    <a16:creationId xmlns:a16="http://schemas.microsoft.com/office/drawing/2014/main" id="{B548986D-DB8D-8518-B331-2D460B009877}"/>
                  </a:ext>
                </a:extLst>
              </p:cNvPr>
              <p:cNvSpPr txBox="1"/>
              <p:nvPr/>
            </p:nvSpPr>
            <p:spPr>
              <a:xfrm>
                <a:off x="10413892" y="3801752"/>
                <a:ext cx="643125" cy="307777"/>
              </a:xfrm>
              <a:prstGeom prst="rect">
                <a:avLst/>
              </a:prstGeom>
              <a:noFill/>
            </p:spPr>
            <p:txBody>
              <a:bodyPr wrap="none" rtlCol="0">
                <a:spAutoFit/>
              </a:bodyPr>
              <a:lstStyle/>
              <a:p>
                <a:pPr algn="ctr"/>
                <a:r>
                  <a:rPr lang="fr-FR" sz="1400" dirty="0"/>
                  <a:t>Refus</a:t>
                </a:r>
              </a:p>
            </p:txBody>
          </p:sp>
        </p:grpSp>
        <p:grpSp>
          <p:nvGrpSpPr>
            <p:cNvPr id="22" name="Groupe 21">
              <a:extLst>
                <a:ext uri="{FF2B5EF4-FFF2-40B4-BE49-F238E27FC236}">
                  <a16:creationId xmlns:a16="http://schemas.microsoft.com/office/drawing/2014/main" id="{DBD7CCA6-5A57-743E-0A99-3D6BA5ADD75E}"/>
                </a:ext>
              </a:extLst>
            </p:cNvPr>
            <p:cNvGrpSpPr/>
            <p:nvPr/>
          </p:nvGrpSpPr>
          <p:grpSpPr>
            <a:xfrm>
              <a:off x="4590407" y="3202219"/>
              <a:ext cx="2154052" cy="1021473"/>
              <a:chOff x="2694996" y="3561193"/>
              <a:chExt cx="2154052" cy="1021473"/>
            </a:xfrm>
          </p:grpSpPr>
          <p:pic>
            <p:nvPicPr>
              <p:cNvPr id="16" name="Espace réservé du tableau 4" descr="Créa">
                <a:extLst>
                  <a:ext uri="{FF2B5EF4-FFF2-40B4-BE49-F238E27FC236}">
                    <a16:creationId xmlns:a16="http://schemas.microsoft.com/office/drawing/2014/main" id="{E6CDD81F-22BC-FA5A-6803-532DD3CC5D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18" name="ZoneTexte 17">
                <a:extLst>
                  <a:ext uri="{FF2B5EF4-FFF2-40B4-BE49-F238E27FC236}">
                    <a16:creationId xmlns:a16="http://schemas.microsoft.com/office/drawing/2014/main" id="{2964E507-A439-DA24-3A0B-86652C2DEC2B}"/>
                  </a:ext>
                </a:extLst>
              </p:cNvPr>
              <p:cNvSpPr txBox="1"/>
              <p:nvPr/>
            </p:nvSpPr>
            <p:spPr>
              <a:xfrm>
                <a:off x="3275732" y="3918040"/>
                <a:ext cx="992579" cy="307777"/>
              </a:xfrm>
              <a:prstGeom prst="rect">
                <a:avLst/>
              </a:prstGeom>
              <a:noFill/>
            </p:spPr>
            <p:txBody>
              <a:bodyPr wrap="none" rtlCol="0">
                <a:spAutoFit/>
              </a:bodyPr>
              <a:lstStyle/>
              <a:p>
                <a:pPr algn="ctr"/>
                <a:r>
                  <a:rPr lang="fr-FR" sz="1400" dirty="0"/>
                  <a:t>Validation</a:t>
                </a:r>
              </a:p>
            </p:txBody>
          </p:sp>
        </p:grpSp>
        <p:grpSp>
          <p:nvGrpSpPr>
            <p:cNvPr id="23" name="Groupe 22">
              <a:extLst>
                <a:ext uri="{FF2B5EF4-FFF2-40B4-BE49-F238E27FC236}">
                  <a16:creationId xmlns:a16="http://schemas.microsoft.com/office/drawing/2014/main" id="{4A9529BC-F376-1E93-E8F1-61515FB38C1F}"/>
                </a:ext>
              </a:extLst>
            </p:cNvPr>
            <p:cNvGrpSpPr/>
            <p:nvPr/>
          </p:nvGrpSpPr>
          <p:grpSpPr>
            <a:xfrm>
              <a:off x="5938439" y="4556720"/>
              <a:ext cx="2214068" cy="1021472"/>
              <a:chOff x="2664987" y="3561193"/>
              <a:chExt cx="2214069" cy="1021473"/>
            </a:xfrm>
          </p:grpSpPr>
          <p:pic>
            <p:nvPicPr>
              <p:cNvPr id="24" name="Espace réservé du tableau 4" descr="Créa">
                <a:extLst>
                  <a:ext uri="{FF2B5EF4-FFF2-40B4-BE49-F238E27FC236}">
                    <a16:creationId xmlns:a16="http://schemas.microsoft.com/office/drawing/2014/main" id="{E2DA801E-2DF5-85C9-F76A-F8087FF5A7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5" name="ZoneTexte 24">
                <a:extLst>
                  <a:ext uri="{FF2B5EF4-FFF2-40B4-BE49-F238E27FC236}">
                    <a16:creationId xmlns:a16="http://schemas.microsoft.com/office/drawing/2014/main" id="{DD02CF00-5BDF-8153-6616-DDD9A13408A0}"/>
                  </a:ext>
                </a:extLst>
              </p:cNvPr>
              <p:cNvSpPr txBox="1"/>
              <p:nvPr/>
            </p:nvSpPr>
            <p:spPr>
              <a:xfrm>
                <a:off x="2664987" y="3711560"/>
                <a:ext cx="2214069" cy="738665"/>
              </a:xfrm>
              <a:prstGeom prst="rect">
                <a:avLst/>
              </a:prstGeom>
              <a:noFill/>
            </p:spPr>
            <p:txBody>
              <a:bodyPr wrap="none" rtlCol="0">
                <a:spAutoFit/>
              </a:bodyPr>
              <a:lstStyle/>
              <a:p>
                <a:pPr algn="ctr"/>
                <a:r>
                  <a:rPr lang="fr-FR" sz="1400" dirty="0"/>
                  <a:t>Contrôle +</a:t>
                </a:r>
              </a:p>
              <a:p>
                <a:pPr algn="ctr"/>
                <a:r>
                  <a:rPr lang="fr-FR" sz="1400" dirty="0"/>
                  <a:t>Demande d’informations </a:t>
                </a:r>
              </a:p>
              <a:p>
                <a:pPr algn="ctr"/>
                <a:r>
                  <a:rPr lang="fr-FR" sz="1400" dirty="0"/>
                  <a:t>complémentaires</a:t>
                </a:r>
              </a:p>
            </p:txBody>
          </p:sp>
        </p:grpSp>
        <p:grpSp>
          <p:nvGrpSpPr>
            <p:cNvPr id="26" name="Groupe 25">
              <a:extLst>
                <a:ext uri="{FF2B5EF4-FFF2-40B4-BE49-F238E27FC236}">
                  <a16:creationId xmlns:a16="http://schemas.microsoft.com/office/drawing/2014/main" id="{4DD9C75D-79AD-F209-A35D-32C42CFB0CF1}"/>
                </a:ext>
              </a:extLst>
            </p:cNvPr>
            <p:cNvGrpSpPr/>
            <p:nvPr/>
          </p:nvGrpSpPr>
          <p:grpSpPr>
            <a:xfrm>
              <a:off x="3233660" y="4574647"/>
              <a:ext cx="2154052" cy="1003545"/>
              <a:chOff x="2694996" y="3561193"/>
              <a:chExt cx="2154052" cy="1021473"/>
            </a:xfrm>
          </p:grpSpPr>
          <p:pic>
            <p:nvPicPr>
              <p:cNvPr id="27" name="Espace réservé du tableau 4" descr="Créa">
                <a:extLst>
                  <a:ext uri="{FF2B5EF4-FFF2-40B4-BE49-F238E27FC236}">
                    <a16:creationId xmlns:a16="http://schemas.microsoft.com/office/drawing/2014/main" id="{ED68C108-F810-08A9-F2F6-CF7E0D5F8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8" name="ZoneTexte 27">
                <a:extLst>
                  <a:ext uri="{FF2B5EF4-FFF2-40B4-BE49-F238E27FC236}">
                    <a16:creationId xmlns:a16="http://schemas.microsoft.com/office/drawing/2014/main" id="{71868174-DB9B-B551-03D7-2A4A03BEBAED}"/>
                  </a:ext>
                </a:extLst>
              </p:cNvPr>
              <p:cNvSpPr txBox="1"/>
              <p:nvPr/>
            </p:nvSpPr>
            <p:spPr>
              <a:xfrm>
                <a:off x="2834645" y="3805645"/>
                <a:ext cx="1960793" cy="532567"/>
              </a:xfrm>
              <a:prstGeom prst="rect">
                <a:avLst/>
              </a:prstGeom>
              <a:noFill/>
            </p:spPr>
            <p:txBody>
              <a:bodyPr wrap="none" rtlCol="0">
                <a:spAutoFit/>
              </a:bodyPr>
              <a:lstStyle/>
              <a:p>
                <a:pPr algn="ctr"/>
                <a:r>
                  <a:rPr lang="fr-FR" sz="1400" dirty="0"/>
                  <a:t>Contrôle + Validation </a:t>
                </a:r>
              </a:p>
              <a:p>
                <a:pPr algn="ctr"/>
                <a:r>
                  <a:rPr lang="fr-FR" sz="1400" dirty="0"/>
                  <a:t>+ Statut à rembourser</a:t>
                </a:r>
              </a:p>
            </p:txBody>
          </p:sp>
        </p:grpSp>
        <p:grpSp>
          <p:nvGrpSpPr>
            <p:cNvPr id="30" name="Groupe 29">
              <a:extLst>
                <a:ext uri="{FF2B5EF4-FFF2-40B4-BE49-F238E27FC236}">
                  <a16:creationId xmlns:a16="http://schemas.microsoft.com/office/drawing/2014/main" id="{8A2C5018-9136-4815-B00A-9609231802C4}"/>
                </a:ext>
              </a:extLst>
            </p:cNvPr>
            <p:cNvGrpSpPr/>
            <p:nvPr/>
          </p:nvGrpSpPr>
          <p:grpSpPr>
            <a:xfrm>
              <a:off x="3233660" y="5730163"/>
              <a:ext cx="2154052" cy="870248"/>
              <a:chOff x="2694996" y="3561193"/>
              <a:chExt cx="2154052" cy="1021473"/>
            </a:xfrm>
          </p:grpSpPr>
          <p:pic>
            <p:nvPicPr>
              <p:cNvPr id="31" name="Espace réservé du tableau 4" descr="Créa">
                <a:extLst>
                  <a:ext uri="{FF2B5EF4-FFF2-40B4-BE49-F238E27FC236}">
                    <a16:creationId xmlns:a16="http://schemas.microsoft.com/office/drawing/2014/main" id="{7D0FC1A3-6F8B-54D3-A341-848FF801D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32" name="ZoneTexte 31">
                <a:extLst>
                  <a:ext uri="{FF2B5EF4-FFF2-40B4-BE49-F238E27FC236}">
                    <a16:creationId xmlns:a16="http://schemas.microsoft.com/office/drawing/2014/main" id="{5E53AB7A-0F9C-BE98-3B9F-2FEE54B5C686}"/>
                  </a:ext>
                </a:extLst>
              </p:cNvPr>
              <p:cNvSpPr txBox="1"/>
              <p:nvPr/>
            </p:nvSpPr>
            <p:spPr>
              <a:xfrm>
                <a:off x="3003223" y="3918040"/>
                <a:ext cx="1537601" cy="361260"/>
              </a:xfrm>
              <a:prstGeom prst="rect">
                <a:avLst/>
              </a:prstGeom>
              <a:noFill/>
            </p:spPr>
            <p:txBody>
              <a:bodyPr wrap="none" rtlCol="0">
                <a:spAutoFit/>
              </a:bodyPr>
              <a:lstStyle/>
              <a:p>
                <a:pPr algn="ctr"/>
                <a:r>
                  <a:rPr lang="fr-FR" sz="1400" dirty="0"/>
                  <a:t>Remboursement</a:t>
                </a:r>
              </a:p>
            </p:txBody>
          </p:sp>
        </p:grpSp>
        <p:cxnSp>
          <p:nvCxnSpPr>
            <p:cNvPr id="34" name="Connecteur droit avec flèche 33">
              <a:extLst>
                <a:ext uri="{FF2B5EF4-FFF2-40B4-BE49-F238E27FC236}">
                  <a16:creationId xmlns:a16="http://schemas.microsoft.com/office/drawing/2014/main" id="{02027B50-4E46-C24A-3A07-603D26072A74}"/>
                </a:ext>
              </a:extLst>
            </p:cNvPr>
            <p:cNvCxnSpPr>
              <a:stCxn id="7" idx="1"/>
            </p:cNvCxnSpPr>
            <p:nvPr/>
          </p:nvCxnSpPr>
          <p:spPr>
            <a:xfrm flipH="1">
              <a:off x="5667432" y="1726162"/>
              <a:ext cx="1456988"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a:extLst>
                <a:ext uri="{FF2B5EF4-FFF2-40B4-BE49-F238E27FC236}">
                  <a16:creationId xmlns:a16="http://schemas.microsoft.com/office/drawing/2014/main" id="{9765A8C3-C8C5-173B-F6E0-7CF422E8C9E8}"/>
                </a:ext>
              </a:extLst>
            </p:cNvPr>
            <p:cNvCxnSpPr>
              <a:cxnSpLocks/>
              <a:stCxn id="7" idx="3"/>
            </p:cNvCxnSpPr>
            <p:nvPr/>
          </p:nvCxnSpPr>
          <p:spPr>
            <a:xfrm>
              <a:off x="9278471" y="1726162"/>
              <a:ext cx="1353670"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a:extLst>
                <a:ext uri="{FF2B5EF4-FFF2-40B4-BE49-F238E27FC236}">
                  <a16:creationId xmlns:a16="http://schemas.microsoft.com/office/drawing/2014/main" id="{04A27F0A-F06D-8511-B66A-D37AFDFBB78C}"/>
                </a:ext>
              </a:extLst>
            </p:cNvPr>
            <p:cNvCxnSpPr>
              <a:stCxn id="7" idx="2"/>
              <a:endCxn id="13" idx="0"/>
            </p:cNvCxnSpPr>
            <p:nvPr/>
          </p:nvCxnSpPr>
          <p:spPr>
            <a:xfrm flipH="1">
              <a:off x="8201445" y="2236898"/>
              <a:ext cx="1" cy="3635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9709BE87-7870-481D-FB20-478849E4E693}"/>
                </a:ext>
              </a:extLst>
            </p:cNvPr>
            <p:cNvCxnSpPr>
              <a:cxnSpLocks/>
              <a:endCxn id="27" idx="0"/>
            </p:cNvCxnSpPr>
            <p:nvPr/>
          </p:nvCxnSpPr>
          <p:spPr>
            <a:xfrm flipH="1">
              <a:off x="4310686" y="4223692"/>
              <a:ext cx="1356745" cy="350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A353D64-8BFA-55E8-2161-D1C5B8F3BEC3}"/>
                </a:ext>
              </a:extLst>
            </p:cNvPr>
            <p:cNvCxnSpPr>
              <a:endCxn id="24" idx="0"/>
            </p:cNvCxnSpPr>
            <p:nvPr/>
          </p:nvCxnSpPr>
          <p:spPr>
            <a:xfrm>
              <a:off x="5667432" y="4232655"/>
              <a:ext cx="1378042" cy="324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EA8C7DFD-2C43-141E-BC7D-D110560FAE20}"/>
                </a:ext>
              </a:extLst>
            </p:cNvPr>
            <p:cNvCxnSpPr>
              <a:cxnSpLocks/>
              <a:endCxn id="31" idx="0"/>
            </p:cNvCxnSpPr>
            <p:nvPr/>
          </p:nvCxnSpPr>
          <p:spPr>
            <a:xfrm>
              <a:off x="4310686" y="5596120"/>
              <a:ext cx="0" cy="13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4F2F9FFF-F76A-7246-7570-EBF57366922F}"/>
                </a:ext>
              </a:extLst>
            </p:cNvPr>
            <p:cNvCxnSpPr/>
            <p:nvPr/>
          </p:nvCxnSpPr>
          <p:spPr>
            <a:xfrm>
              <a:off x="6744459" y="3944471"/>
              <a:ext cx="29139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BA5587EE-297C-A007-8E4F-C331A15CF85E}"/>
                </a:ext>
              </a:extLst>
            </p:cNvPr>
            <p:cNvCxnSpPr/>
            <p:nvPr/>
          </p:nvCxnSpPr>
          <p:spPr>
            <a:xfrm flipV="1">
              <a:off x="8201444" y="3621950"/>
              <a:ext cx="0" cy="331485"/>
            </a:xfrm>
            <a:prstGeom prst="line">
              <a:avLst/>
            </a:prstGeom>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0FA55580-C895-1E69-54F7-38AB0E32C98A}"/>
                </a:ext>
              </a:extLst>
            </p:cNvPr>
            <p:cNvCxnSpPr>
              <a:stCxn id="25" idx="3"/>
            </p:cNvCxnSpPr>
            <p:nvPr/>
          </p:nvCxnSpPr>
          <p:spPr>
            <a:xfrm flipV="1">
              <a:off x="8152507" y="5067456"/>
              <a:ext cx="3913987" cy="8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28609E34-5731-5C5E-2D02-3F893EED6B00}"/>
                </a:ext>
              </a:extLst>
            </p:cNvPr>
            <p:cNvCxnSpPr/>
            <p:nvPr/>
          </p:nvCxnSpPr>
          <p:spPr>
            <a:xfrm flipV="1">
              <a:off x="12093388" y="1717199"/>
              <a:ext cx="0" cy="3350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cteur droit avec flèche 60">
              <a:extLst>
                <a:ext uri="{FF2B5EF4-FFF2-40B4-BE49-F238E27FC236}">
                  <a16:creationId xmlns:a16="http://schemas.microsoft.com/office/drawing/2014/main" id="{37286C97-E9DF-DF11-6117-AD1E3A2F0B63}"/>
                </a:ext>
              </a:extLst>
            </p:cNvPr>
            <p:cNvCxnSpPr/>
            <p:nvPr/>
          </p:nvCxnSpPr>
          <p:spPr>
            <a:xfrm flipH="1">
              <a:off x="9278470" y="1726162"/>
              <a:ext cx="2788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ZoneTexte 3">
            <a:extLst>
              <a:ext uri="{FF2B5EF4-FFF2-40B4-BE49-F238E27FC236}">
                <a16:creationId xmlns:a16="http://schemas.microsoft.com/office/drawing/2014/main" id="{A9376F57-71A5-5C2F-1D30-8EFF0CC91095}"/>
              </a:ext>
            </a:extLst>
          </p:cNvPr>
          <p:cNvSpPr txBox="1"/>
          <p:nvPr/>
        </p:nvSpPr>
        <p:spPr>
          <a:xfrm>
            <a:off x="568221" y="2631589"/>
            <a:ext cx="1002197" cy="307777"/>
          </a:xfrm>
          <a:prstGeom prst="rect">
            <a:avLst/>
          </a:prstGeom>
          <a:noFill/>
        </p:spPr>
        <p:txBody>
          <a:bodyPr wrap="none" rtlCol="0">
            <a:spAutoFit/>
          </a:bodyPr>
          <a:lstStyle/>
          <a:p>
            <a:r>
              <a:rPr lang="fr-FR" sz="1400" dirty="0"/>
              <a:t>Utilisateur</a:t>
            </a:r>
          </a:p>
        </p:txBody>
      </p:sp>
      <p:sp>
        <p:nvSpPr>
          <p:cNvPr id="5" name="ZoneTexte 4">
            <a:extLst>
              <a:ext uri="{FF2B5EF4-FFF2-40B4-BE49-F238E27FC236}">
                <a16:creationId xmlns:a16="http://schemas.microsoft.com/office/drawing/2014/main" id="{1F3AE83C-01B7-83C5-64D0-9B4D69B533CB}"/>
              </a:ext>
            </a:extLst>
          </p:cNvPr>
          <p:cNvSpPr txBox="1"/>
          <p:nvPr/>
        </p:nvSpPr>
        <p:spPr>
          <a:xfrm>
            <a:off x="669662" y="4327826"/>
            <a:ext cx="883575" cy="307777"/>
          </a:xfrm>
          <a:prstGeom prst="rect">
            <a:avLst/>
          </a:prstGeom>
          <a:noFill/>
        </p:spPr>
        <p:txBody>
          <a:bodyPr wrap="none" rtlCol="0">
            <a:spAutoFit/>
          </a:bodyPr>
          <a:lstStyle/>
          <a:p>
            <a:r>
              <a:rPr lang="fr-FR" sz="1400" dirty="0"/>
              <a:t>Manager</a:t>
            </a:r>
          </a:p>
        </p:txBody>
      </p:sp>
      <p:sp>
        <p:nvSpPr>
          <p:cNvPr id="6" name="ZoneTexte 5">
            <a:extLst>
              <a:ext uri="{FF2B5EF4-FFF2-40B4-BE49-F238E27FC236}">
                <a16:creationId xmlns:a16="http://schemas.microsoft.com/office/drawing/2014/main" id="{03A81909-8C9E-A647-C4DA-39B049B5A63F}"/>
              </a:ext>
            </a:extLst>
          </p:cNvPr>
          <p:cNvSpPr txBox="1"/>
          <p:nvPr/>
        </p:nvSpPr>
        <p:spPr>
          <a:xfrm>
            <a:off x="554113" y="6234268"/>
            <a:ext cx="1090363" cy="307777"/>
          </a:xfrm>
          <a:prstGeom prst="rect">
            <a:avLst/>
          </a:prstGeom>
          <a:noFill/>
        </p:spPr>
        <p:txBody>
          <a:bodyPr wrap="none" rtlCol="0">
            <a:spAutoFit/>
          </a:bodyPr>
          <a:lstStyle/>
          <a:p>
            <a:r>
              <a:rPr lang="fr-FR" sz="1400" dirty="0"/>
              <a:t>Comptable</a:t>
            </a:r>
          </a:p>
        </p:txBody>
      </p:sp>
    </p:spTree>
    <p:extLst>
      <p:ext uri="{BB962C8B-B14F-4D97-AF65-F5344CB8AC3E}">
        <p14:creationId xmlns:p14="http://schemas.microsoft.com/office/powerpoint/2010/main" val="38581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note de frais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74297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d’une note de frais</a:t>
            </a:r>
          </a:p>
        </p:txBody>
      </p:sp>
      <p:sp>
        <p:nvSpPr>
          <p:cNvPr id="7" name="Espace réservé du tableau 6">
            <a:extLst>
              <a:ext uri="{FF2B5EF4-FFF2-40B4-BE49-F238E27FC236}">
                <a16:creationId xmlns:a16="http://schemas.microsoft.com/office/drawing/2014/main" id="{363049D8-5D38-E524-486C-BE0CCA2A7435}"/>
              </a:ext>
            </a:extLst>
          </p:cNvPr>
          <p:cNvSpPr>
            <a:spLocks noGrp="1"/>
          </p:cNvSpPr>
          <p:nvPr>
            <p:ph type="tbl" sz="quarter" idx="10"/>
          </p:nvPr>
        </p:nvSpPr>
        <p:spPr/>
        <p:txBody>
          <a:bodyPr/>
          <a:lstStyle/>
          <a:p>
            <a:r>
              <a:rPr lang="fr-FR" dirty="0">
                <a:latin typeface="Figtree"/>
              </a:rPr>
              <a:t>Pour créer une note de frais, plusieurs manières : </a:t>
            </a:r>
          </a:p>
          <a:p>
            <a:endParaRPr lang="fr-FR" dirty="0"/>
          </a:p>
          <a:p>
            <a:pPr marL="537845" lvl="1"/>
            <a:r>
              <a:rPr lang="fr-FR" dirty="0">
                <a:solidFill>
                  <a:schemeClr val="tx1"/>
                </a:solidFill>
              </a:rPr>
              <a:t>Dans le bandeau supérieur, cliquez le               de « Mes actions » </a:t>
            </a:r>
            <a:endParaRPr lang="fr-FR" dirty="0"/>
          </a:p>
          <a:p>
            <a:pPr marL="194945" lvl="1" indent="0">
              <a:buNone/>
            </a:pPr>
            <a:endParaRPr lang="fr-FR" dirty="0"/>
          </a:p>
          <a:p>
            <a:pPr marL="537845" lvl="1"/>
            <a:r>
              <a:rPr lang="fr-FR" dirty="0">
                <a:solidFill>
                  <a:schemeClr val="tx1"/>
                </a:solidFill>
                <a:latin typeface="Figtree"/>
              </a:rPr>
              <a:t>Dans la page d’accueil, cliquez sur </a:t>
            </a:r>
            <a:r>
              <a:rPr lang="fr-FR" b="1" dirty="0">
                <a:solidFill>
                  <a:schemeClr val="tx1"/>
                </a:solidFill>
                <a:latin typeface="Figtree"/>
              </a:rPr>
              <a:t>Créer une note de frais</a:t>
            </a:r>
            <a:r>
              <a:rPr lang="fr-FR" dirty="0">
                <a:solidFill>
                  <a:schemeClr val="tx1"/>
                </a:solidFill>
                <a:latin typeface="Figtree"/>
              </a:rPr>
              <a:t> dans la rubrique « Ce qui me concerne »</a:t>
            </a:r>
          </a:p>
          <a:p>
            <a:pPr marL="194945" lvl="1" indent="0">
              <a:buNone/>
            </a:pPr>
            <a:endParaRPr lang="fr-FR" dirty="0"/>
          </a:p>
          <a:p>
            <a:pPr marL="537845" lvl="1"/>
            <a:r>
              <a:rPr lang="fr-FR" dirty="0">
                <a:solidFill>
                  <a:schemeClr val="tx1"/>
                </a:solidFill>
                <a:latin typeface="Figtree"/>
              </a:rPr>
              <a:t>Dans Menu &gt; Notes de Frais &gt; Mes notes de Frais, cliquez sur </a:t>
            </a:r>
            <a:r>
              <a:rPr lang="fr-FR" b="1" dirty="0">
                <a:solidFill>
                  <a:schemeClr val="tx1"/>
                </a:solidFill>
                <a:latin typeface="Figtree"/>
              </a:rPr>
              <a:t>Nouvelle note de frais</a:t>
            </a:r>
            <a:r>
              <a:rPr lang="fr-FR" dirty="0">
                <a:solidFill>
                  <a:schemeClr val="tx1"/>
                </a:solidFill>
                <a:latin typeface="Figtree"/>
              </a:rPr>
              <a:t> :</a:t>
            </a:r>
          </a:p>
        </p:txBody>
      </p:sp>
      <p:pic>
        <p:nvPicPr>
          <p:cNvPr id="11" name="Image 10">
            <a:extLst>
              <a:ext uri="{FF2B5EF4-FFF2-40B4-BE49-F238E27FC236}">
                <a16:creationId xmlns:a16="http://schemas.microsoft.com/office/drawing/2014/main" id="{633E45DB-2FA7-35EB-6A9F-57E7DDF2C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362" y="2190152"/>
            <a:ext cx="600075" cy="533400"/>
          </a:xfrm>
          <a:prstGeom prst="rect">
            <a:avLst/>
          </a:prstGeom>
        </p:spPr>
      </p:pic>
      <p:pic>
        <p:nvPicPr>
          <p:cNvPr id="2" name="Image 1" descr="Une image contenant texte, capture d’écran, logiciel, ligne&#10;&#10;Le contenu généré par l’IA peut être incorrect.">
            <a:extLst>
              <a:ext uri="{FF2B5EF4-FFF2-40B4-BE49-F238E27FC236}">
                <a16:creationId xmlns:a16="http://schemas.microsoft.com/office/drawing/2014/main" id="{8C13A649-64AE-B7F3-EAC7-995486D5C82F}"/>
              </a:ext>
            </a:extLst>
          </p:cNvPr>
          <p:cNvPicPr>
            <a:picLocks noChangeAspect="1"/>
          </p:cNvPicPr>
          <p:nvPr/>
        </p:nvPicPr>
        <p:blipFill>
          <a:blip r:embed="rId3"/>
          <a:stretch>
            <a:fillRect/>
          </a:stretch>
        </p:blipFill>
        <p:spPr>
          <a:xfrm>
            <a:off x="293077" y="4222906"/>
            <a:ext cx="11605846" cy="2632495"/>
          </a:xfrm>
          <a:prstGeom prst="rect">
            <a:avLst/>
          </a:prstGeom>
        </p:spPr>
      </p:pic>
    </p:spTree>
    <p:extLst>
      <p:ext uri="{BB962C8B-B14F-4D97-AF65-F5344CB8AC3E}">
        <p14:creationId xmlns:p14="http://schemas.microsoft.com/office/powerpoint/2010/main" val="738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Par défaut, </a:t>
            </a:r>
            <a:r>
              <a:rPr lang="fr-FR" sz="1600" dirty="0" err="1">
                <a:solidFill>
                  <a:schemeClr val="tx1"/>
                </a:solidFill>
                <a:latin typeface="+mn-lt"/>
              </a:rPr>
              <a:t>Eurécia</a:t>
            </a:r>
            <a:r>
              <a:rPr lang="fr-FR" sz="1600" dirty="0">
                <a:solidFill>
                  <a:schemeClr val="tx1"/>
                </a:solidFill>
                <a:latin typeface="+mn-lt"/>
              </a:rPr>
              <a:t> crée la note de frais pour le mois en cours</a:t>
            </a:r>
            <a:endParaRPr lang="fr-FR" dirty="0">
              <a:solidFill>
                <a:schemeClr val="tx1"/>
              </a:solidFill>
            </a:endParaRPr>
          </a:p>
          <a:p>
            <a:pPr marL="537845" lvl="1" algn="just"/>
            <a:r>
              <a:rPr lang="fr-FR" sz="1600" dirty="0">
                <a:solidFill>
                  <a:schemeClr val="tx1"/>
                </a:solidFill>
                <a:latin typeface="+mn-lt"/>
              </a:rPr>
              <a:t>Vous pouvez modifier le mois de la note de frais en cliquant sur le mois dans le titre de la note de frais ou en cliquant sur l’icône propriétés.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note de frais en fonction d’un mois</a:t>
            </a:r>
          </a:p>
        </p:txBody>
      </p:sp>
      <p:pic>
        <p:nvPicPr>
          <p:cNvPr id="6" name="Image 5" descr="Une image contenant texte, capture d’écran, logiciel, diagramme&#10;&#10;Le contenu généré par l’IA peut être incorrect.">
            <a:extLst>
              <a:ext uri="{FF2B5EF4-FFF2-40B4-BE49-F238E27FC236}">
                <a16:creationId xmlns:a16="http://schemas.microsoft.com/office/drawing/2014/main" id="{C447226E-01CA-8AAD-251E-98298AB656F4}"/>
              </a:ext>
            </a:extLst>
          </p:cNvPr>
          <p:cNvPicPr>
            <a:picLocks noChangeAspect="1"/>
          </p:cNvPicPr>
          <p:nvPr/>
        </p:nvPicPr>
        <p:blipFill>
          <a:blip r:embed="rId2"/>
          <a:stretch>
            <a:fillRect/>
          </a:stretch>
        </p:blipFill>
        <p:spPr>
          <a:xfrm>
            <a:off x="2100384" y="2340213"/>
            <a:ext cx="9730154" cy="4258422"/>
          </a:xfrm>
          <a:prstGeom prst="rect">
            <a:avLst/>
          </a:prstGeom>
        </p:spPr>
      </p:pic>
    </p:spTree>
    <p:extLst>
      <p:ext uri="{BB962C8B-B14F-4D97-AF65-F5344CB8AC3E}">
        <p14:creationId xmlns:p14="http://schemas.microsoft.com/office/powerpoint/2010/main" val="5671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dépense</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54252796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68e2edeede5d9911c7cb766ae01af560">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2fe46dc012eb87a860a229225ff9da6"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FAC893-9E2D-41F4-8446-6242E210A68D}">
  <ds:schemaRefs>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602bd6e3-6dcc-4d3a-87a7-d7792198175b"/>
    <ds:schemaRef ds:uri="http://schemas.microsoft.com/office/infopath/2007/PartnerControls"/>
    <ds:schemaRef ds:uri="http://purl.org/dc/dcmitype/"/>
    <ds:schemaRef ds:uri="2c2b06c5-99bd-423a-9f6e-c688389443bc"/>
    <ds:schemaRef ds:uri="http://schemas.microsoft.com/office/2006/metadata/properties"/>
  </ds:schemaRefs>
</ds:datastoreItem>
</file>

<file path=customXml/itemProps3.xml><?xml version="1.0" encoding="utf-8"?>
<ds:datastoreItem xmlns:ds="http://schemas.openxmlformats.org/officeDocument/2006/customXml" ds:itemID="{292E5A98-880C-419D-8ECC-03C570DCB11C}"/>
</file>

<file path=docProps/app.xml><?xml version="1.0" encoding="utf-8"?>
<Properties xmlns="http://schemas.openxmlformats.org/officeDocument/2006/extended-properties" xmlns:vt="http://schemas.openxmlformats.org/officeDocument/2006/docPropsVTypes">
  <Template/>
  <TotalTime>275</TotalTime>
  <Words>455</Words>
  <Application>Microsoft Office PowerPoint</Application>
  <PresentationFormat>Grand écran</PresentationFormat>
  <Paragraphs>90</Paragraphs>
  <Slides>16</Slides>
  <Notes>1</Notes>
  <HiddenSlides>0</HiddenSlides>
  <MMClips>0</MMClips>
  <ScaleCrop>false</ScaleCrop>
  <HeadingPairs>
    <vt:vector size="4" baseType="variant">
      <vt:variant>
        <vt:lpstr>Thème</vt:lpstr>
      </vt:variant>
      <vt:variant>
        <vt:i4>1</vt:i4>
      </vt:variant>
      <vt:variant>
        <vt:lpstr>Titres des diapositives</vt:lpstr>
      </vt:variant>
      <vt:variant>
        <vt:i4>16</vt:i4>
      </vt:variant>
    </vt:vector>
  </HeadingPairs>
  <TitlesOfParts>
    <vt:vector size="17" baseType="lpstr">
      <vt:lpstr>Eurecia</vt:lpstr>
      <vt:lpstr>Tout savoir sur le module       Notes de Frais</vt:lpstr>
      <vt:lpstr>Usage collaborateur</vt:lpstr>
      <vt:lpstr>Usage collaborateur</vt:lpstr>
      <vt:lpstr>Circuit de validation d’une note de frais</vt:lpstr>
      <vt:lpstr>Circuit de validation d’une note de frais</vt:lpstr>
      <vt:lpstr>Créer une note de frais </vt:lpstr>
      <vt:lpstr>Collaborateur</vt:lpstr>
      <vt:lpstr>Collaborateur</vt:lpstr>
      <vt:lpstr>Créer une dépense</vt:lpstr>
      <vt:lpstr>Collaborateur</vt:lpstr>
      <vt:lpstr>Collaborateur</vt:lpstr>
      <vt:lpstr>Usage  manager</vt:lpstr>
      <vt:lpstr>Valider une note de frais</vt:lpstr>
      <vt:lpstr>Manager</vt:lpstr>
      <vt:lpstr>Manager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693</cp:revision>
  <dcterms:created xsi:type="dcterms:W3CDTF">2023-07-17T08:33:49Z</dcterms:created>
  <dcterms:modified xsi:type="dcterms:W3CDTF">2025-12-04T13:27:22Z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