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58" r:id="rId5"/>
    <p:sldId id="354" r:id="rId6"/>
    <p:sldId id="353" r:id="rId7"/>
    <p:sldId id="334" r:id="rId8"/>
    <p:sldId id="344" r:id="rId9"/>
    <p:sldId id="355" r:id="rId10"/>
    <p:sldId id="345" r:id="rId11"/>
    <p:sldId id="346" r:id="rId12"/>
    <p:sldId id="356" r:id="rId13"/>
    <p:sldId id="350" r:id="rId14"/>
    <p:sldId id="351" r:id="rId15"/>
    <p:sldId id="336" r:id="rId16"/>
    <p:sldId id="357" r:id="rId17"/>
    <p:sldId id="337" r:id="rId18"/>
    <p:sldId id="352" r:id="rId19"/>
    <p:sldId id="34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DB6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ORIN [Eurécia]" userId="26806002-a94a-4f86-8fe6-d48cb3313228" providerId="ADAL" clId="{1160CA8F-5662-435B-855A-F192A1F613FD}"/>
    <pc:docChg chg="modSld">
      <pc:chgData name="Pauline MORIN [Eurécia]" userId="26806002-a94a-4f86-8fe6-d48cb3313228" providerId="ADAL" clId="{1160CA8F-5662-435B-855A-F192A1F613FD}" dt="2025-12-04T13:54:13.750" v="9" actId="20577"/>
      <pc:docMkLst>
        <pc:docMk/>
      </pc:docMkLst>
      <pc:sldChg chg="modSp mod">
        <pc:chgData name="Pauline MORIN [Eurécia]" userId="26806002-a94a-4f86-8fe6-d48cb3313228" providerId="ADAL" clId="{1160CA8F-5662-435B-855A-F192A1F613FD}" dt="2025-12-04T13:54:13.750" v="9" actId="20577"/>
        <pc:sldMkLst>
          <pc:docMk/>
          <pc:sldMk cId="217338043" sldId="350"/>
        </pc:sldMkLst>
        <pc:spChg chg="mod">
          <ac:chgData name="Pauline MORIN [Eurécia]" userId="26806002-a94a-4f86-8fe6-d48cb3313228" providerId="ADAL" clId="{1160CA8F-5662-435B-855A-F192A1F613FD}" dt="2025-12-04T13:54:13.750" v="9" actId="20577"/>
          <ac:spMkLst>
            <pc:docMk/>
            <pc:sldMk cId="217338043" sldId="350"/>
            <ac:spMk id="2" creationId="{0ED16911-BE4F-7178-A964-6BF6DF2D85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04/12/2025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04/12/2025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a:t>
            </a:fld>
            <a:endParaRPr lang="fr-FR"/>
          </a:p>
        </p:txBody>
      </p:sp>
    </p:spTree>
    <p:extLst>
      <p:ext uri="{BB962C8B-B14F-4D97-AF65-F5344CB8AC3E}">
        <p14:creationId xmlns:p14="http://schemas.microsoft.com/office/powerpoint/2010/main" val="2958995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04/12/2025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04/12/2025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help.eurecia.com/hc/en-gb"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 Target="slide4.xml"/><Relationship Id="rId7" Type="http://schemas.openxmlformats.org/officeDocument/2006/relationships/image" Target="../media/image1.png"/><Relationship Id="rId12" Type="http://schemas.openxmlformats.org/officeDocument/2006/relationships/image" Target="../media/image36.png"/><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slide" Target="slide12.xml"/><Relationship Id="rId11" Type="http://schemas.openxmlformats.org/officeDocument/2006/relationships/slide" Target="slide13.xml"/><Relationship Id="rId5" Type="http://schemas.openxmlformats.org/officeDocument/2006/relationships/slide" Target="slide9.xml"/><Relationship Id="rId10" Type="http://schemas.openxmlformats.org/officeDocument/2006/relationships/image" Target="../media/image4.svg"/><Relationship Id="rId4" Type="http://schemas.openxmlformats.org/officeDocument/2006/relationships/slide" Target="slide6.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220230" y="1767974"/>
            <a:ext cx="7434797" cy="2660366"/>
          </a:xfrm>
        </p:spPr>
        <p:txBody>
          <a:bodyPr/>
          <a:lstStyle/>
          <a:p>
            <a:r>
              <a:rPr lang="fr-FR">
                <a:solidFill>
                  <a:srgbClr val="79BF9D"/>
                </a:solidFill>
                <a:latin typeface="PP Woodland"/>
              </a:rPr>
              <a:t>All </a:t>
            </a:r>
            <a:r>
              <a:rPr lang="fr-FR" err="1">
                <a:solidFill>
                  <a:srgbClr val="79BF9D"/>
                </a:solidFill>
                <a:latin typeface="PP Woodland"/>
              </a:rPr>
              <a:t>you</a:t>
            </a:r>
            <a:r>
              <a:rPr lang="fr-FR">
                <a:solidFill>
                  <a:srgbClr val="79BF9D"/>
                </a:solidFill>
                <a:latin typeface="PP Woodland"/>
              </a:rPr>
              <a:t> </a:t>
            </a:r>
            <a:r>
              <a:rPr lang="fr-FR" err="1">
                <a:solidFill>
                  <a:srgbClr val="79BF9D"/>
                </a:solidFill>
                <a:latin typeface="PP Woodland"/>
              </a:rPr>
              <a:t>need</a:t>
            </a:r>
            <a:r>
              <a:rPr lang="fr-FR">
                <a:solidFill>
                  <a:srgbClr val="79BF9D"/>
                </a:solidFill>
                <a:latin typeface="PP Woodland"/>
              </a:rPr>
              <a:t> to know about</a:t>
            </a:r>
            <a:br>
              <a:rPr lang="fr-FR" sz="6600">
                <a:latin typeface="PP Woodland"/>
              </a:rPr>
            </a:br>
            <a:r>
              <a:rPr lang="fr-FR" sz="6600">
                <a:latin typeface="PP Woodland"/>
              </a:rPr>
              <a:t>    </a:t>
            </a:r>
            <a:r>
              <a:rPr lang="fr-FR" err="1">
                <a:solidFill>
                  <a:schemeClr val="bg1"/>
                </a:solidFill>
                <a:latin typeface="PP Woodland"/>
              </a:rPr>
              <a:t>Expense</a:t>
            </a:r>
            <a:r>
              <a:rPr lang="fr-FR">
                <a:solidFill>
                  <a:schemeClr val="bg1"/>
                </a:solidFill>
                <a:latin typeface="PP Woodland"/>
              </a:rPr>
              <a:t> reports </a:t>
            </a:r>
            <a:endParaRPr lang="fr-FR">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a:latin typeface="Figtree"/>
              </a:rPr>
              <a:t>user training guide</a:t>
            </a:r>
            <a:endParaRPr lang="fr-FR" dirty="0"/>
          </a:p>
        </p:txBody>
      </p:sp>
      <p:pic>
        <p:nvPicPr>
          <p:cNvPr id="2" name="Image 1" descr="Une image contenant Graphique, symbole, cercle, Police&#10;&#10;Description générée automatiquement">
            <a:extLst>
              <a:ext uri="{FF2B5EF4-FFF2-40B4-BE49-F238E27FC236}">
                <a16:creationId xmlns:a16="http://schemas.microsoft.com/office/drawing/2014/main" id="{FDE6605F-46A2-DEF8-5B78-0577ECC2B05C}"/>
              </a:ext>
            </a:extLst>
          </p:cNvPr>
          <p:cNvPicPr>
            <a:picLocks noChangeAspect="1"/>
          </p:cNvPicPr>
          <p:nvPr/>
        </p:nvPicPr>
        <p:blipFill>
          <a:blip r:embed="rId3"/>
          <a:stretch>
            <a:fillRect/>
          </a:stretch>
        </p:blipFill>
        <p:spPr>
          <a:xfrm>
            <a:off x="416301" y="3785585"/>
            <a:ext cx="545724" cy="549505"/>
          </a:xfrm>
          <a:prstGeom prst="rect">
            <a:avLst/>
          </a:prstGeom>
        </p:spPr>
      </p:pic>
      <p:sp>
        <p:nvSpPr>
          <p:cNvPr id="9" name="Espace réservé du texte 4">
            <a:extLst>
              <a:ext uri="{FF2B5EF4-FFF2-40B4-BE49-F238E27FC236}">
                <a16:creationId xmlns:a16="http://schemas.microsoft.com/office/drawing/2014/main" id="{EF895FDC-4C67-F560-6ECA-DF48EDD86D81}"/>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Last </a:t>
            </a:r>
            <a:r>
              <a:rPr lang="fr-FR" err="1">
                <a:latin typeface="Figtree"/>
              </a:rPr>
              <a:t>updated</a:t>
            </a:r>
            <a:endParaRPr lang="fr-FR" err="1"/>
          </a:p>
          <a:p>
            <a:r>
              <a:rPr lang="fr-FR">
                <a:latin typeface="Figtree"/>
              </a:rPr>
              <a:t>July 2025</a:t>
            </a:r>
            <a:endParaRPr lang="fr-F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dirty="0" err="1">
                <a:solidFill>
                  <a:schemeClr val="tx1"/>
                </a:solidFill>
                <a:latin typeface="+mn-lt"/>
              </a:rPr>
              <a:t>Choose</a:t>
            </a:r>
            <a:r>
              <a:rPr lang="fr-FR" dirty="0">
                <a:solidFill>
                  <a:schemeClr val="tx1"/>
                </a:solidFill>
                <a:latin typeface="+mn-lt"/>
              </a:rPr>
              <a:t> an </a:t>
            </a:r>
            <a:r>
              <a:rPr lang="fr-FR" dirty="0" err="1">
                <a:solidFill>
                  <a:schemeClr val="tx1"/>
                </a:solidFill>
                <a:latin typeface="+mn-lt"/>
              </a:rPr>
              <a:t>expense</a:t>
            </a:r>
            <a:r>
              <a:rPr lang="fr-FR" dirty="0">
                <a:solidFill>
                  <a:schemeClr val="tx1"/>
                </a:solidFill>
                <a:latin typeface="+mn-lt"/>
              </a:rPr>
              <a:t> type </a:t>
            </a:r>
            <a:r>
              <a:rPr lang="fr-FR" dirty="0" err="1">
                <a:solidFill>
                  <a:schemeClr val="tx1"/>
                </a:solidFill>
                <a:latin typeface="+mn-lt"/>
              </a:rPr>
              <a:t>thanks</a:t>
            </a:r>
            <a:r>
              <a:rPr lang="fr-FR" dirty="0">
                <a:solidFill>
                  <a:schemeClr val="tx1"/>
                </a:solidFill>
                <a:latin typeface="+mn-lt"/>
              </a:rPr>
              <a:t> to the </a:t>
            </a:r>
            <a:r>
              <a:rPr lang="fr-FR" dirty="0" err="1">
                <a:solidFill>
                  <a:schemeClr val="tx1"/>
                </a:solidFill>
                <a:latin typeface="+mn-lt"/>
              </a:rPr>
              <a:t>pictograms</a:t>
            </a:r>
            <a:r>
              <a:rPr lang="fr-FR" dirty="0">
                <a:solidFill>
                  <a:schemeClr val="tx1"/>
                </a:solidFill>
                <a:latin typeface="+mn-lt"/>
              </a:rPr>
              <a:t>:</a:t>
            </a:r>
          </a:p>
          <a:p>
            <a:pPr marL="537845" lvl="1" algn="just"/>
            <a:endParaRPr lang="fr-FR" sz="1600" dirty="0">
              <a:solidFill>
                <a:schemeClr val="tx1"/>
              </a:solidFill>
              <a:latin typeface="+mn-lt"/>
            </a:endParaRPr>
          </a:p>
          <a:p>
            <a:pPr marL="537845" lvl="1" algn="just"/>
            <a:endParaRPr lang="fr-FR" dirty="0">
              <a:solidFill>
                <a:schemeClr val="tx1"/>
              </a:solidFill>
              <a:latin typeface="+mn-lt"/>
            </a:endParaRPr>
          </a:p>
          <a:p>
            <a:pPr marL="537845" lvl="1" algn="just"/>
            <a:endParaRPr lang="fr-FR" sz="1600" dirty="0">
              <a:solidFill>
                <a:schemeClr val="tx1"/>
              </a:solidFill>
              <a:latin typeface="+mn-lt"/>
            </a:endParaRPr>
          </a:p>
          <a:p>
            <a:pPr marL="537845" lvl="1" algn="just"/>
            <a:endParaRPr lang="fr-FR" dirty="0">
              <a:solidFill>
                <a:schemeClr val="tx1"/>
              </a:solidFill>
              <a:latin typeface="+mn-lt"/>
            </a:endParaRPr>
          </a:p>
          <a:p>
            <a:pPr marL="537845" lvl="1" algn="just"/>
            <a:endParaRPr lang="fr-FR" sz="1600" dirty="0">
              <a:solidFill>
                <a:schemeClr val="tx1"/>
              </a:solidFill>
              <a:latin typeface="+mn-lt"/>
            </a:endParaRPr>
          </a:p>
          <a:p>
            <a:pPr marL="194945" lvl="1" indent="0" algn="just">
              <a:buNone/>
            </a:pPr>
            <a:endParaRPr lang="fr-FR" sz="1600" dirty="0">
              <a:solidFill>
                <a:schemeClr val="tx1"/>
              </a:solidFill>
              <a:latin typeface="+mn-lt"/>
            </a:endParaRPr>
          </a:p>
          <a:p>
            <a:pPr marL="537845" lvl="1" algn="just"/>
            <a:r>
              <a:rPr lang="fr-FR" dirty="0">
                <a:solidFill>
                  <a:schemeClr val="tx1"/>
                </a:solidFill>
                <a:latin typeface="+mn-lt"/>
              </a:rPr>
              <a:t>Enter the date, </a:t>
            </a:r>
            <a:r>
              <a:rPr lang="fr-FR" dirty="0" err="1">
                <a:solidFill>
                  <a:schemeClr val="tx1"/>
                </a:solidFill>
                <a:latin typeface="+mn-lt"/>
              </a:rPr>
              <a:t>amount</a:t>
            </a:r>
            <a:r>
              <a:rPr lang="fr-FR" dirty="0">
                <a:solidFill>
                  <a:schemeClr val="tx1"/>
                </a:solidFill>
                <a:latin typeface="+mn-lt"/>
              </a:rPr>
              <a:t>, and </a:t>
            </a:r>
            <a:r>
              <a:rPr lang="fr-FR" dirty="0" err="1">
                <a:solidFill>
                  <a:schemeClr val="tx1"/>
                </a:solidFill>
                <a:latin typeface="+mn-lt"/>
              </a:rPr>
              <a:t>receipt</a:t>
            </a:r>
            <a:r>
              <a:rPr lang="fr-FR" dirty="0">
                <a:solidFill>
                  <a:schemeClr val="tx1"/>
                </a:solidFill>
                <a:latin typeface="+mn-lt"/>
              </a:rPr>
              <a:t> (</a:t>
            </a:r>
            <a:r>
              <a:rPr lang="fr-FR" dirty="0" err="1">
                <a:solidFill>
                  <a:schemeClr val="tx1"/>
                </a:solidFill>
                <a:latin typeface="+mn-lt"/>
              </a:rPr>
              <a:t>automatically</a:t>
            </a:r>
            <a:r>
              <a:rPr lang="fr-FR" dirty="0">
                <a:solidFill>
                  <a:schemeClr val="tx1"/>
                </a:solidFill>
                <a:latin typeface="+mn-lt"/>
              </a:rPr>
              <a:t> </a:t>
            </a:r>
            <a:r>
              <a:rPr lang="fr-FR" dirty="0" err="1">
                <a:solidFill>
                  <a:schemeClr val="tx1"/>
                </a:solidFill>
                <a:latin typeface="+mn-lt"/>
              </a:rPr>
              <a:t>recognised</a:t>
            </a:r>
            <a:r>
              <a:rPr lang="fr-FR" dirty="0">
                <a:solidFill>
                  <a:schemeClr val="tx1"/>
                </a:solidFill>
                <a:latin typeface="+mn-lt"/>
              </a:rPr>
              <a:t> by the OCR, </a:t>
            </a:r>
            <a:r>
              <a:rPr lang="fr-FR" dirty="0" err="1">
                <a:solidFill>
                  <a:schemeClr val="tx1"/>
                </a:solidFill>
                <a:latin typeface="+mn-lt"/>
              </a:rPr>
              <a:t>except</a:t>
            </a:r>
            <a:r>
              <a:rPr lang="fr-FR">
                <a:solidFill>
                  <a:schemeClr val="tx1"/>
                </a:solidFill>
                <a:latin typeface="+mn-lt"/>
              </a:rPr>
              <a:t> if </a:t>
            </a:r>
            <a:r>
              <a:rPr lang="fr-FR" dirty="0">
                <a:solidFill>
                  <a:schemeClr val="tx1"/>
                </a:solidFill>
                <a:latin typeface="+mn-lt"/>
              </a:rPr>
              <a:t>the document </a:t>
            </a:r>
            <a:r>
              <a:rPr lang="fr-FR" dirty="0" err="1">
                <a:solidFill>
                  <a:schemeClr val="tx1"/>
                </a:solidFill>
                <a:latin typeface="+mn-lt"/>
              </a:rPr>
              <a:t>is</a:t>
            </a:r>
            <a:r>
              <a:rPr lang="fr-FR" dirty="0">
                <a:solidFill>
                  <a:schemeClr val="tx1"/>
                </a:solidFill>
                <a:latin typeface="+mn-lt"/>
              </a:rPr>
              <a:t> a PDF):</a:t>
            </a:r>
            <a:endParaRPr lang="fr-FR" sz="1600" dirty="0">
              <a:solidFill>
                <a:schemeClr val="tx1"/>
              </a:solidFill>
              <a:latin typeface="+mn-lt"/>
            </a:endParaRPr>
          </a:p>
          <a:p>
            <a:pPr marL="537845" lvl="1" algn="just"/>
            <a:endParaRPr lang="fr-FR" sz="1600" dirty="0">
              <a:solidFill>
                <a:schemeClr val="tx1"/>
              </a:solidFill>
              <a:latin typeface="+mn-lt"/>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an </a:t>
            </a:r>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an </a:t>
            </a:r>
            <a:r>
              <a:rPr lang="fr-FR" err="1">
                <a:latin typeface="Figtree"/>
              </a:rPr>
              <a:t>expense</a:t>
            </a:r>
            <a:endParaRPr lang="fr-FR" err="1"/>
          </a:p>
        </p:txBody>
      </p:sp>
      <p:pic>
        <p:nvPicPr>
          <p:cNvPr id="6" name="Image 5" descr="Une image contenant texte, capture d’écran, affichage, logiciel&#10;&#10;Le contenu généré par l’IA peut être incorrect.">
            <a:extLst>
              <a:ext uri="{FF2B5EF4-FFF2-40B4-BE49-F238E27FC236}">
                <a16:creationId xmlns:a16="http://schemas.microsoft.com/office/drawing/2014/main" id="{482A97BB-6882-A9E1-45E9-9FF65E963077}"/>
              </a:ext>
            </a:extLst>
          </p:cNvPr>
          <p:cNvPicPr>
            <a:picLocks noChangeAspect="1"/>
          </p:cNvPicPr>
          <p:nvPr/>
        </p:nvPicPr>
        <p:blipFill>
          <a:blip r:embed="rId2"/>
          <a:stretch>
            <a:fillRect/>
          </a:stretch>
        </p:blipFill>
        <p:spPr>
          <a:xfrm>
            <a:off x="6866467" y="1530879"/>
            <a:ext cx="4359275" cy="2219326"/>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affichage, logiciel&#10;&#10;Le contenu généré par l’IA peut être incorrect.">
            <a:extLst>
              <a:ext uri="{FF2B5EF4-FFF2-40B4-BE49-F238E27FC236}">
                <a16:creationId xmlns:a16="http://schemas.microsoft.com/office/drawing/2014/main" id="{227511E1-22F2-D790-AD34-746CE60D7C78}"/>
              </a:ext>
            </a:extLst>
          </p:cNvPr>
          <p:cNvPicPr>
            <a:picLocks noChangeAspect="1"/>
          </p:cNvPicPr>
          <p:nvPr/>
        </p:nvPicPr>
        <p:blipFill>
          <a:blip r:embed="rId3"/>
          <a:stretch>
            <a:fillRect/>
          </a:stretch>
        </p:blipFill>
        <p:spPr>
          <a:xfrm>
            <a:off x="4597400" y="4373113"/>
            <a:ext cx="6634691" cy="2225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33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a:solidFill>
                  <a:schemeClr val="tx1"/>
                </a:solidFill>
                <a:latin typeface="+mn-lt"/>
              </a:rPr>
              <a:t>Once all </a:t>
            </a:r>
            <a:r>
              <a:rPr lang="fr-FR" err="1">
                <a:solidFill>
                  <a:schemeClr val="tx1"/>
                </a:solidFill>
                <a:latin typeface="+mn-lt"/>
              </a:rPr>
              <a:t>your</a:t>
            </a:r>
            <a:r>
              <a:rPr lang="fr-FR">
                <a:solidFill>
                  <a:schemeClr val="tx1"/>
                </a:solidFill>
                <a:latin typeface="+mn-lt"/>
              </a:rPr>
              <a:t> </a:t>
            </a:r>
            <a:r>
              <a:rPr lang="fr-FR" err="1">
                <a:solidFill>
                  <a:schemeClr val="tx1"/>
                </a:solidFill>
                <a:latin typeface="+mn-lt"/>
              </a:rPr>
              <a:t>expenses</a:t>
            </a:r>
            <a:r>
              <a:rPr lang="fr-FR">
                <a:solidFill>
                  <a:schemeClr val="tx1"/>
                </a:solidFill>
                <a:latin typeface="+mn-lt"/>
              </a:rPr>
              <a:t> are </a:t>
            </a:r>
            <a:r>
              <a:rPr lang="fr-FR" err="1">
                <a:solidFill>
                  <a:schemeClr val="tx1"/>
                </a:solidFill>
                <a:latin typeface="+mn-lt"/>
              </a:rPr>
              <a:t>saved</a:t>
            </a:r>
            <a:r>
              <a:rPr lang="fr-FR" sz="1600">
                <a:solidFill>
                  <a:schemeClr val="tx1"/>
                </a:solidFill>
                <a:latin typeface="+mn-lt"/>
              </a:rPr>
              <a:t>, </a:t>
            </a:r>
            <a:r>
              <a:rPr lang="fr-FR" err="1">
                <a:solidFill>
                  <a:schemeClr val="tx1"/>
                </a:solidFill>
                <a:latin typeface="+mn-lt"/>
              </a:rPr>
              <a:t>you</a:t>
            </a:r>
            <a:r>
              <a:rPr lang="fr-FR">
                <a:solidFill>
                  <a:schemeClr val="tx1"/>
                </a:solidFill>
                <a:latin typeface="+mn-lt"/>
              </a:rPr>
              <a:t> can </a:t>
            </a:r>
            <a:r>
              <a:rPr lang="fr-FR" err="1">
                <a:solidFill>
                  <a:schemeClr val="tx1"/>
                </a:solidFill>
                <a:latin typeface="+mn-lt"/>
              </a:rPr>
              <a:t>submit</a:t>
            </a:r>
            <a:r>
              <a:rPr lang="fr-FR">
                <a:solidFill>
                  <a:schemeClr val="tx1"/>
                </a:solidFill>
                <a:latin typeface="+mn-lt"/>
              </a:rPr>
              <a:t> the report for </a:t>
            </a:r>
            <a:r>
              <a:rPr lang="fr-FR" err="1">
                <a:solidFill>
                  <a:schemeClr val="tx1"/>
                </a:solidFill>
                <a:latin typeface="+mn-lt"/>
              </a:rPr>
              <a:t>approval</a:t>
            </a:r>
            <a:r>
              <a:rPr lang="fr-FR">
                <a:solidFill>
                  <a:schemeClr val="tx1"/>
                </a:solidFill>
                <a:latin typeface="+mn-lt"/>
              </a:rPr>
              <a:t>:</a:t>
            </a:r>
            <a:endParaRPr lang="fr-FR" err="1">
              <a:solidFill>
                <a:schemeClr val="tx1"/>
              </a:solidFill>
            </a:endParaRPr>
          </a:p>
          <a:p>
            <a:pPr marL="194945" lvl="1" indent="0" algn="just">
              <a:buNone/>
            </a:pPr>
            <a:endParaRPr lang="fr-FR" sz="1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Employee</a:t>
            </a:r>
            <a:endParaRPr lang="fr-FR"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an </a:t>
            </a:r>
            <a:r>
              <a:rPr lang="fr-FR" err="1">
                <a:latin typeface="Figtree"/>
              </a:rPr>
              <a:t>expense</a:t>
            </a:r>
            <a:endParaRPr lang="fr-FR" err="1"/>
          </a:p>
        </p:txBody>
      </p:sp>
      <p:pic>
        <p:nvPicPr>
          <p:cNvPr id="8" name="Image 7" descr="Une image contenant texte, capture d’écran, logiciel, Icône d’ordinateur&#10;&#10;Le contenu généré par l’IA peut être incorrect.">
            <a:extLst>
              <a:ext uri="{FF2B5EF4-FFF2-40B4-BE49-F238E27FC236}">
                <a16:creationId xmlns:a16="http://schemas.microsoft.com/office/drawing/2014/main" id="{F74BF278-FDEB-199F-8AD4-D691FF79DC1D}"/>
              </a:ext>
            </a:extLst>
          </p:cNvPr>
          <p:cNvPicPr>
            <a:picLocks noChangeAspect="1"/>
          </p:cNvPicPr>
          <p:nvPr/>
        </p:nvPicPr>
        <p:blipFill>
          <a:blip r:embed="rId2"/>
          <a:stretch>
            <a:fillRect/>
          </a:stretch>
        </p:blipFill>
        <p:spPr>
          <a:xfrm>
            <a:off x="190500" y="2212193"/>
            <a:ext cx="11821584" cy="3830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849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a:latin typeface="PP Woodland"/>
              </a:rPr>
              <a:t>As a manager</a:t>
            </a:r>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100986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err="1">
                <a:latin typeface="PP Woodland"/>
              </a:rPr>
              <a:t>Approving</a:t>
            </a:r>
            <a:r>
              <a:rPr lang="fr-FR" sz="9600">
                <a:latin typeface="PP Woodland"/>
              </a:rPr>
              <a:t> </a:t>
            </a:r>
            <a:r>
              <a:rPr lang="fr-FR" sz="9600" err="1">
                <a:latin typeface="PP Woodland"/>
              </a:rPr>
              <a:t>expense</a:t>
            </a:r>
            <a:r>
              <a:rPr lang="fr-FR" sz="9600">
                <a:latin typeface="PP Woodland"/>
              </a:rPr>
              <a:t> reports</a:t>
            </a:r>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246457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fontScale="92500" lnSpcReduction="10000"/>
          </a:bodyPr>
          <a:lstStyle/>
          <a:p>
            <a:r>
              <a:rPr lang="fr-FR" err="1">
                <a:latin typeface="Figtree"/>
              </a:rPr>
              <a:t>From</a:t>
            </a:r>
            <a:r>
              <a:rPr lang="fr-FR">
                <a:latin typeface="Figtree"/>
              </a:rPr>
              <a:t> the </a:t>
            </a:r>
            <a:r>
              <a:rPr lang="fr-FR" b="1">
                <a:latin typeface="Figtree"/>
              </a:rPr>
              <a:t>Menu &gt;</a:t>
            </a:r>
            <a:r>
              <a:rPr lang="fr-FR">
                <a:latin typeface="Figtree"/>
              </a:rPr>
              <a:t> </a:t>
            </a:r>
            <a:r>
              <a:rPr lang="fr-FR" b="1" err="1">
                <a:latin typeface="Figtree"/>
              </a:rPr>
              <a:t>Expense</a:t>
            </a:r>
            <a:r>
              <a:rPr lang="fr-FR" b="1">
                <a:latin typeface="Figtree"/>
              </a:rPr>
              <a:t> Reports</a:t>
            </a:r>
            <a:r>
              <a:rPr lang="fr-FR">
                <a:latin typeface="Figtree"/>
              </a:rPr>
              <a:t>, select “</a:t>
            </a:r>
            <a:r>
              <a:rPr lang="fr-FR" b="1">
                <a:latin typeface="Figtree"/>
              </a:rPr>
              <a:t>Manager </a:t>
            </a:r>
            <a:r>
              <a:rPr lang="fr-FR" b="1" err="1">
                <a:latin typeface="Figtree"/>
              </a:rPr>
              <a:t>View</a:t>
            </a:r>
            <a:r>
              <a:rPr lang="fr-FR">
                <a:latin typeface="Figtree"/>
              </a:rPr>
              <a:t>” to </a:t>
            </a:r>
            <a:r>
              <a:rPr lang="fr-FR" err="1">
                <a:latin typeface="Figtree"/>
              </a:rPr>
              <a:t>access</a:t>
            </a:r>
            <a:r>
              <a:rPr lang="fr-FR">
                <a:latin typeface="Figtree"/>
              </a:rPr>
              <a:t> the </a:t>
            </a:r>
            <a:r>
              <a:rPr lang="fr-FR" err="1">
                <a:latin typeface="Figtree"/>
              </a:rPr>
              <a:t>list</a:t>
            </a:r>
            <a:r>
              <a:rPr lang="fr-FR">
                <a:latin typeface="Figtree"/>
              </a:rPr>
              <a:t> of </a:t>
            </a:r>
            <a:r>
              <a:rPr lang="fr-FR" err="1">
                <a:latin typeface="Figtree"/>
              </a:rPr>
              <a:t>expense</a:t>
            </a:r>
            <a:r>
              <a:rPr lang="fr-FR">
                <a:latin typeface="Figtree"/>
              </a:rPr>
              <a:t> reports </a:t>
            </a:r>
            <a:r>
              <a:rPr lang="fr-FR" err="1">
                <a:latin typeface="Figtree"/>
              </a:rPr>
              <a:t>categorised</a:t>
            </a:r>
            <a:r>
              <a:rPr lang="fr-FR">
                <a:latin typeface="Figtree"/>
              </a:rPr>
              <a:t> by:</a:t>
            </a:r>
            <a:endParaRPr lang="fr-FR"/>
          </a:p>
          <a:p>
            <a:pPr marL="0" indent="0">
              <a:buNone/>
            </a:pPr>
            <a:r>
              <a:rPr lang="fr-FR">
                <a:latin typeface="Figtree"/>
              </a:rPr>
              <a:t> </a:t>
            </a:r>
            <a:endParaRPr lang="fr-FR"/>
          </a:p>
          <a:p>
            <a:pPr marL="537845" lvl="1"/>
            <a:r>
              <a:rPr lang="fr-FR" err="1">
                <a:solidFill>
                  <a:schemeClr val="tx1"/>
                </a:solidFill>
                <a:latin typeface="Figtree"/>
              </a:rPr>
              <a:t>Employee</a:t>
            </a:r>
            <a:r>
              <a:rPr lang="fr-FR">
                <a:solidFill>
                  <a:schemeClr val="tx1"/>
                </a:solidFill>
                <a:latin typeface="Figtree"/>
              </a:rPr>
              <a:t> </a:t>
            </a:r>
          </a:p>
          <a:p>
            <a:pPr marL="537845" lvl="1"/>
            <a:r>
              <a:rPr lang="fr-FR">
                <a:solidFill>
                  <a:schemeClr val="tx1"/>
                </a:solidFill>
                <a:latin typeface="Figtree"/>
              </a:rPr>
              <a:t>Start &amp; End dates</a:t>
            </a:r>
            <a:endParaRPr lang="fr-FR">
              <a:solidFill>
                <a:schemeClr val="tx1"/>
              </a:solidFill>
            </a:endParaRPr>
          </a:p>
          <a:p>
            <a:pPr marL="537845" lvl="1"/>
            <a:r>
              <a:rPr lang="fr-FR" err="1">
                <a:solidFill>
                  <a:schemeClr val="tx1"/>
                </a:solidFill>
                <a:latin typeface="Figtree"/>
              </a:rPr>
              <a:t>Expense</a:t>
            </a:r>
            <a:r>
              <a:rPr lang="fr-FR">
                <a:solidFill>
                  <a:schemeClr val="tx1"/>
                </a:solidFill>
                <a:latin typeface="Figtree"/>
              </a:rPr>
              <a:t> </a:t>
            </a:r>
            <a:r>
              <a:rPr lang="fr-FR" err="1">
                <a:solidFill>
                  <a:schemeClr val="tx1"/>
                </a:solidFill>
                <a:latin typeface="Figtree"/>
              </a:rPr>
              <a:t>details</a:t>
            </a:r>
            <a:r>
              <a:rPr lang="fr-FR">
                <a:solidFill>
                  <a:schemeClr val="tx1"/>
                </a:solidFill>
                <a:latin typeface="Figtree"/>
              </a:rPr>
              <a:t> (e.g. </a:t>
            </a:r>
            <a:r>
              <a:rPr lang="fr-FR" err="1">
                <a:solidFill>
                  <a:schemeClr val="tx1"/>
                </a:solidFill>
                <a:latin typeface="Figtree"/>
              </a:rPr>
              <a:t>KMs</a:t>
            </a:r>
            <a:r>
              <a:rPr lang="fr-FR">
                <a:solidFill>
                  <a:schemeClr val="tx1"/>
                </a:solidFill>
                <a:latin typeface="Figtree"/>
              </a:rPr>
              <a:t>, </a:t>
            </a:r>
            <a:r>
              <a:rPr lang="fr-FR" err="1">
                <a:solidFill>
                  <a:schemeClr val="tx1"/>
                </a:solidFill>
                <a:latin typeface="Figtree"/>
              </a:rPr>
              <a:t>excl</a:t>
            </a:r>
            <a:r>
              <a:rPr lang="fr-FR">
                <a:solidFill>
                  <a:schemeClr val="tx1"/>
                </a:solidFill>
                <a:latin typeface="Figtree"/>
              </a:rPr>
              <a:t>. </a:t>
            </a:r>
            <a:r>
              <a:rPr lang="fr-FR" err="1">
                <a:solidFill>
                  <a:schemeClr val="tx1"/>
                </a:solidFill>
                <a:latin typeface="Figtree"/>
              </a:rPr>
              <a:t>tax</a:t>
            </a:r>
            <a:r>
              <a:rPr lang="fr-FR">
                <a:solidFill>
                  <a:schemeClr val="tx1"/>
                </a:solidFill>
                <a:latin typeface="Figtree"/>
              </a:rPr>
              <a:t>, VAT, </a:t>
            </a:r>
            <a:r>
              <a:rPr lang="fr-FR" err="1">
                <a:solidFill>
                  <a:schemeClr val="tx1"/>
                </a:solidFill>
                <a:latin typeface="Figtree"/>
              </a:rPr>
              <a:t>tax</a:t>
            </a:r>
            <a:r>
              <a:rPr lang="fr-FR">
                <a:solidFill>
                  <a:schemeClr val="tx1"/>
                </a:solidFill>
                <a:latin typeface="Figtree"/>
              </a:rPr>
              <a:t>-inclusive total, net </a:t>
            </a:r>
            <a:r>
              <a:rPr lang="fr-FR" err="1">
                <a:solidFill>
                  <a:schemeClr val="tx1"/>
                </a:solidFill>
                <a:latin typeface="Figtree"/>
              </a:rPr>
              <a:t>reimbursement</a:t>
            </a:r>
            <a:r>
              <a:rPr lang="fr-FR">
                <a:solidFill>
                  <a:schemeClr val="tx1"/>
                </a:solidFill>
                <a:latin typeface="Figtree"/>
              </a:rPr>
              <a:t> </a:t>
            </a:r>
            <a:r>
              <a:rPr lang="fr-FR" err="1">
                <a:solidFill>
                  <a:schemeClr val="tx1"/>
                </a:solidFill>
                <a:latin typeface="Figtree"/>
              </a:rPr>
              <a:t>amount</a:t>
            </a:r>
            <a:r>
              <a:rPr lang="fr-FR">
                <a:solidFill>
                  <a:schemeClr val="tx1"/>
                </a:solidFill>
                <a:latin typeface="Figtree"/>
              </a:rPr>
              <a:t>, </a:t>
            </a:r>
            <a:r>
              <a:rPr lang="fr-FR" err="1">
                <a:solidFill>
                  <a:schemeClr val="tx1"/>
                </a:solidFill>
                <a:latin typeface="Figtree"/>
              </a:rPr>
              <a:t>status</a:t>
            </a:r>
            <a:r>
              <a:rPr lang="fr-FR">
                <a:solidFill>
                  <a:schemeClr val="tx1"/>
                </a:solidFill>
                <a:latin typeface="Figtree"/>
              </a:rPr>
              <a:t>, document no., “to </a:t>
            </a:r>
            <a:r>
              <a:rPr lang="fr-FR" err="1">
                <a:solidFill>
                  <a:schemeClr val="tx1"/>
                </a:solidFill>
                <a:latin typeface="Figtree"/>
              </a:rPr>
              <a:t>be</a:t>
            </a:r>
            <a:r>
              <a:rPr lang="fr-FR">
                <a:solidFill>
                  <a:schemeClr val="tx1"/>
                </a:solidFill>
                <a:latin typeface="Figtree"/>
              </a:rPr>
              <a:t> </a:t>
            </a:r>
            <a:r>
              <a:rPr lang="fr-FR" err="1">
                <a:solidFill>
                  <a:schemeClr val="tx1"/>
                </a:solidFill>
                <a:latin typeface="Figtree"/>
              </a:rPr>
              <a:t>processed</a:t>
            </a:r>
            <a:r>
              <a:rPr lang="fr-FR">
                <a:solidFill>
                  <a:schemeClr val="tx1"/>
                </a:solidFill>
                <a:latin typeface="Figtree"/>
              </a:rPr>
              <a:t> by”)</a:t>
            </a:r>
            <a:endParaRPr lang="fr-FR">
              <a:solidFill>
                <a:schemeClr val="tx1"/>
              </a:solidFill>
            </a:endParaRPr>
          </a:p>
          <a:p>
            <a:pPr marL="194945" lvl="1" indent="0">
              <a:buNone/>
            </a:pPr>
            <a:endParaRPr lang="fr-FR">
              <a:solidFill>
                <a:schemeClr val="tx1"/>
              </a:solidFill>
            </a:endParaRPr>
          </a:p>
          <a:p>
            <a:pPr marL="194945" lvl="1" indent="0" algn="just">
              <a:lnSpc>
                <a:spcPct val="109999"/>
              </a:lnSpc>
              <a:buNone/>
            </a:pPr>
            <a:r>
              <a:rPr lang="fr-FR">
                <a:solidFill>
                  <a:schemeClr val="tx1"/>
                </a:solidFill>
                <a:latin typeface="Figtree"/>
              </a:rPr>
              <a:t>The </a:t>
            </a:r>
            <a:r>
              <a:rPr lang="fr-FR" err="1">
                <a:solidFill>
                  <a:schemeClr val="tx1"/>
                </a:solidFill>
                <a:latin typeface="Figtree"/>
              </a:rPr>
              <a:t>filters</a:t>
            </a:r>
            <a:r>
              <a:rPr lang="fr-FR">
                <a:solidFill>
                  <a:schemeClr val="tx1"/>
                </a:solidFill>
                <a:latin typeface="Figtree"/>
              </a:rPr>
              <a:t> </a:t>
            </a:r>
            <a:r>
              <a:rPr lang="fr-FR" err="1">
                <a:solidFill>
                  <a:schemeClr val="tx1"/>
                </a:solidFill>
                <a:latin typeface="Figtree"/>
              </a:rPr>
              <a:t>allow</a:t>
            </a:r>
            <a:r>
              <a:rPr lang="fr-FR">
                <a:solidFill>
                  <a:schemeClr val="tx1"/>
                </a:solidFill>
                <a:latin typeface="Figtree"/>
              </a:rPr>
              <a:t> </a:t>
            </a:r>
            <a:r>
              <a:rPr lang="fr-FR" err="1">
                <a:solidFill>
                  <a:schemeClr val="tx1"/>
                </a:solidFill>
                <a:latin typeface="Figtree"/>
              </a:rPr>
              <a:t>you</a:t>
            </a:r>
            <a:r>
              <a:rPr lang="fr-FR">
                <a:solidFill>
                  <a:schemeClr val="tx1"/>
                </a:solidFill>
                <a:latin typeface="Figtree"/>
              </a:rPr>
              <a:t> to </a:t>
            </a:r>
            <a:r>
              <a:rPr lang="fr-FR" err="1">
                <a:solidFill>
                  <a:schemeClr val="tx1"/>
                </a:solidFill>
                <a:latin typeface="Figtree"/>
              </a:rPr>
              <a:t>narrow</a:t>
            </a:r>
            <a:r>
              <a:rPr lang="fr-FR">
                <a:solidFill>
                  <a:schemeClr val="tx1"/>
                </a:solidFill>
                <a:latin typeface="Figtree"/>
              </a:rPr>
              <a:t> down the </a:t>
            </a:r>
            <a:r>
              <a:rPr lang="fr-FR" err="1">
                <a:solidFill>
                  <a:schemeClr val="tx1"/>
                </a:solidFill>
                <a:latin typeface="Figtree"/>
              </a:rPr>
              <a:t>expense</a:t>
            </a:r>
            <a:r>
              <a:rPr lang="fr-FR">
                <a:solidFill>
                  <a:schemeClr val="tx1"/>
                </a:solidFill>
                <a:latin typeface="Figtree"/>
              </a:rPr>
              <a:t> </a:t>
            </a:r>
            <a:endParaRPr lang="fr-FR">
              <a:solidFill>
                <a:schemeClr val="tx1"/>
              </a:solidFill>
            </a:endParaRPr>
          </a:p>
          <a:p>
            <a:pPr marL="194945" lvl="1" indent="0" algn="just">
              <a:lnSpc>
                <a:spcPct val="109999"/>
              </a:lnSpc>
              <a:buNone/>
            </a:pPr>
            <a:r>
              <a:rPr lang="fr-FR">
                <a:solidFill>
                  <a:schemeClr val="tx1"/>
                </a:solidFill>
                <a:latin typeface="Figtree"/>
              </a:rPr>
              <a:t>reports to a </a:t>
            </a:r>
            <a:r>
              <a:rPr lang="fr-FR" err="1">
                <a:solidFill>
                  <a:schemeClr val="tx1"/>
                </a:solidFill>
                <a:latin typeface="Figtree"/>
              </a:rPr>
              <a:t>specific</a:t>
            </a:r>
            <a:r>
              <a:rPr lang="fr-FR">
                <a:solidFill>
                  <a:schemeClr val="tx1"/>
                </a:solidFill>
                <a:latin typeface="Figtree"/>
              </a:rPr>
              <a:t> </a:t>
            </a:r>
            <a:r>
              <a:rPr lang="fr-FR" err="1">
                <a:solidFill>
                  <a:schemeClr val="tx1"/>
                </a:solidFill>
                <a:latin typeface="Figtree"/>
              </a:rPr>
              <a:t>department</a:t>
            </a:r>
            <a:r>
              <a:rPr lang="fr-FR">
                <a:solidFill>
                  <a:schemeClr val="tx1"/>
                </a:solidFill>
                <a:latin typeface="Figtree"/>
              </a:rPr>
              <a:t>, branch</a:t>
            </a:r>
            <a:endParaRPr lang="fr-FR">
              <a:solidFill>
                <a:schemeClr val="tx1"/>
              </a:solidFill>
            </a:endParaRPr>
          </a:p>
          <a:p>
            <a:pPr marL="194945" lvl="1" indent="0" algn="just">
              <a:lnSpc>
                <a:spcPct val="109999"/>
              </a:lnSpc>
              <a:buNone/>
            </a:pPr>
            <a:r>
              <a:rPr lang="fr-FR">
                <a:solidFill>
                  <a:schemeClr val="tx1"/>
                </a:solidFill>
                <a:latin typeface="Figtree"/>
              </a:rPr>
              <a:t>or </a:t>
            </a:r>
            <a:r>
              <a:rPr lang="fr-FR" err="1">
                <a:solidFill>
                  <a:schemeClr val="tx1"/>
                </a:solidFill>
                <a:latin typeface="Figtree"/>
              </a:rPr>
              <a:t>employee</a:t>
            </a:r>
            <a:r>
              <a:rPr lang="fr-FR">
                <a:solidFill>
                  <a:schemeClr val="tx1"/>
                </a:solidFill>
                <a:latin typeface="Figtree"/>
              </a:rPr>
              <a:t>. You can </a:t>
            </a:r>
            <a:r>
              <a:rPr lang="fr-FR" err="1">
                <a:solidFill>
                  <a:schemeClr val="tx1"/>
                </a:solidFill>
                <a:latin typeface="Figtree"/>
              </a:rPr>
              <a:t>also</a:t>
            </a:r>
            <a:r>
              <a:rPr lang="fr-FR">
                <a:solidFill>
                  <a:schemeClr val="tx1"/>
                </a:solidFill>
                <a:latin typeface="Figtree"/>
              </a:rPr>
              <a:t> display </a:t>
            </a:r>
            <a:r>
              <a:rPr lang="fr-FR" err="1">
                <a:solidFill>
                  <a:schemeClr val="tx1"/>
                </a:solidFill>
                <a:latin typeface="Figtree"/>
              </a:rPr>
              <a:t>expense</a:t>
            </a:r>
            <a:endParaRPr lang="fr-FR" err="1">
              <a:solidFill>
                <a:schemeClr val="tx1"/>
              </a:solidFill>
            </a:endParaRPr>
          </a:p>
          <a:p>
            <a:pPr marL="194945" lvl="1" indent="0" algn="just">
              <a:lnSpc>
                <a:spcPct val="109999"/>
              </a:lnSpc>
              <a:buNone/>
            </a:pPr>
            <a:r>
              <a:rPr lang="fr-FR">
                <a:solidFill>
                  <a:schemeClr val="tx1"/>
                </a:solidFill>
                <a:latin typeface="Figtree"/>
              </a:rPr>
              <a:t>reports </a:t>
            </a:r>
            <a:r>
              <a:rPr lang="fr-FR" err="1">
                <a:solidFill>
                  <a:schemeClr val="tx1"/>
                </a:solidFill>
                <a:latin typeface="Figtree"/>
              </a:rPr>
              <a:t>that</a:t>
            </a:r>
            <a:r>
              <a:rPr lang="fr-FR">
                <a:solidFill>
                  <a:schemeClr val="tx1"/>
                </a:solidFill>
                <a:latin typeface="Figtree"/>
              </a:rPr>
              <a:t> are:</a:t>
            </a:r>
            <a:endParaRPr lang="fr-FR">
              <a:solidFill>
                <a:schemeClr val="tx1"/>
              </a:solidFill>
            </a:endParaRPr>
          </a:p>
          <a:p>
            <a:pPr marL="194945" lvl="1" indent="0">
              <a:buNone/>
            </a:pPr>
            <a:r>
              <a:rPr lang="fr-FR">
                <a:solidFill>
                  <a:schemeClr val="tx1"/>
                </a:solidFill>
                <a:latin typeface="Figtree"/>
              </a:rPr>
              <a:t>	- To </a:t>
            </a:r>
            <a:r>
              <a:rPr lang="fr-FR" err="1">
                <a:solidFill>
                  <a:schemeClr val="tx1"/>
                </a:solidFill>
                <a:latin typeface="Figtree"/>
              </a:rPr>
              <a:t>be</a:t>
            </a:r>
            <a:r>
              <a:rPr lang="fr-FR">
                <a:solidFill>
                  <a:schemeClr val="tx1"/>
                </a:solidFill>
                <a:latin typeface="Figtree"/>
              </a:rPr>
              <a:t> </a:t>
            </a:r>
            <a:r>
              <a:rPr lang="fr-FR" err="1">
                <a:solidFill>
                  <a:schemeClr val="tx1"/>
                </a:solidFill>
                <a:latin typeface="Figtree"/>
              </a:rPr>
              <a:t>approved</a:t>
            </a:r>
            <a:endParaRPr lang="fr-FR" err="1">
              <a:solidFill>
                <a:schemeClr val="tx1"/>
              </a:solidFill>
            </a:endParaRPr>
          </a:p>
          <a:p>
            <a:pPr marL="194945" lvl="1" indent="0">
              <a:buNone/>
            </a:pPr>
            <a:r>
              <a:rPr lang="fr-FR">
                <a:solidFill>
                  <a:schemeClr val="tx1"/>
                </a:solidFill>
                <a:latin typeface="Figtree"/>
              </a:rPr>
              <a:t>	- To </a:t>
            </a:r>
            <a:r>
              <a:rPr lang="fr-FR" err="1">
                <a:solidFill>
                  <a:schemeClr val="tx1"/>
                </a:solidFill>
                <a:latin typeface="Figtree"/>
              </a:rPr>
              <a:t>be</a:t>
            </a:r>
            <a:r>
              <a:rPr lang="fr-FR">
                <a:solidFill>
                  <a:schemeClr val="tx1"/>
                </a:solidFill>
                <a:latin typeface="Figtree"/>
              </a:rPr>
              <a:t> </a:t>
            </a:r>
            <a:r>
              <a:rPr lang="fr-FR" err="1">
                <a:solidFill>
                  <a:schemeClr val="tx1"/>
                </a:solidFill>
                <a:latin typeface="Figtree"/>
              </a:rPr>
              <a:t>reimbursed</a:t>
            </a:r>
            <a:endParaRPr lang="fr-FR" err="1">
              <a:solidFill>
                <a:schemeClr val="tx1"/>
              </a:solidFill>
            </a:endParaRPr>
          </a:p>
          <a:p>
            <a:pPr marL="194945" lvl="1" indent="0">
              <a:buNone/>
            </a:pPr>
            <a:r>
              <a:rPr lang="fr-FR">
                <a:solidFill>
                  <a:schemeClr val="tx1"/>
                </a:solidFill>
                <a:latin typeface="Figtree"/>
              </a:rPr>
              <a:t>	- </a:t>
            </a:r>
            <a:r>
              <a:rPr lang="fr-FR" err="1">
                <a:solidFill>
                  <a:schemeClr val="tx1"/>
                </a:solidFill>
                <a:latin typeface="Figtree"/>
              </a:rPr>
              <a:t>Reimbursed</a:t>
            </a:r>
            <a:endParaRPr lang="fr-FR" err="1">
              <a:solidFill>
                <a:schemeClr val="tx1"/>
              </a:solidFill>
            </a:endParaRPr>
          </a:p>
          <a:p>
            <a:pPr marL="194945" lvl="1" indent="0">
              <a:buNone/>
            </a:pPr>
            <a:r>
              <a:rPr lang="fr-FR">
                <a:solidFill>
                  <a:schemeClr val="tx1"/>
                </a:solidFill>
                <a:latin typeface="Figtree"/>
              </a:rPr>
              <a:t>	- </a:t>
            </a:r>
            <a:r>
              <a:rPr lang="fr-FR" err="1">
                <a:solidFill>
                  <a:schemeClr val="tx1"/>
                </a:solidFill>
                <a:latin typeface="Figtree"/>
              </a:rPr>
              <a:t>Rejected</a:t>
            </a:r>
            <a:endParaRPr lang="fr-FR">
              <a:solidFill>
                <a:schemeClr val="tx1"/>
              </a:solidFill>
              <a:latin typeface="Figtree"/>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As a manager</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Approving</a:t>
            </a:r>
            <a:r>
              <a:rPr lang="fr-FR">
                <a:latin typeface="Figtree"/>
              </a:rPr>
              <a:t> </a:t>
            </a:r>
            <a:r>
              <a:rPr lang="fr-FR" err="1">
                <a:latin typeface="Figtree"/>
              </a:rPr>
              <a:t>expense</a:t>
            </a:r>
            <a:r>
              <a:rPr lang="fr-FR">
                <a:latin typeface="Figtree"/>
              </a:rPr>
              <a:t> reports</a:t>
            </a:r>
            <a:endParaRPr lang="fr-FR"/>
          </a:p>
        </p:txBody>
      </p:sp>
      <p:pic>
        <p:nvPicPr>
          <p:cNvPr id="6" name="Image 5" descr="Une image contenant texte, capture d’écran, nombre, Police&#10;&#10;Le contenu généré par l’IA peut être incorrect.">
            <a:extLst>
              <a:ext uri="{FF2B5EF4-FFF2-40B4-BE49-F238E27FC236}">
                <a16:creationId xmlns:a16="http://schemas.microsoft.com/office/drawing/2014/main" id="{D224BC84-3E1E-A1F9-2822-2BDCAAE5B932}"/>
              </a:ext>
            </a:extLst>
          </p:cNvPr>
          <p:cNvPicPr>
            <a:picLocks noChangeAspect="1"/>
          </p:cNvPicPr>
          <p:nvPr/>
        </p:nvPicPr>
        <p:blipFill>
          <a:blip r:embed="rId2"/>
          <a:stretch>
            <a:fillRect/>
          </a:stretch>
        </p:blipFill>
        <p:spPr>
          <a:xfrm>
            <a:off x="5386388" y="3595688"/>
            <a:ext cx="6153150" cy="2676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031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a:latin typeface="Figtree"/>
              </a:rPr>
              <a:t>An </a:t>
            </a:r>
            <a:r>
              <a:rPr lang="fr-FR" err="1">
                <a:latin typeface="Figtree"/>
              </a:rPr>
              <a:t>expense</a:t>
            </a:r>
            <a:r>
              <a:rPr lang="fr-FR">
                <a:latin typeface="Figtree"/>
              </a:rPr>
              <a:t> report can </a:t>
            </a:r>
            <a:r>
              <a:rPr lang="fr-FR" err="1">
                <a:latin typeface="Figtree"/>
              </a:rPr>
              <a:t>be</a:t>
            </a:r>
            <a:r>
              <a:rPr lang="fr-FR">
                <a:latin typeface="Figtree"/>
              </a:rPr>
              <a:t> </a:t>
            </a:r>
            <a:r>
              <a:rPr lang="fr-FR" err="1">
                <a:latin typeface="Figtree"/>
              </a:rPr>
              <a:t>approved</a:t>
            </a:r>
            <a:r>
              <a:rPr lang="fr-FR">
                <a:latin typeface="Figtree"/>
              </a:rPr>
              <a:t> or </a:t>
            </a:r>
            <a:r>
              <a:rPr lang="fr-FR" err="1">
                <a:latin typeface="Figtree"/>
              </a:rPr>
              <a:t>rejected</a:t>
            </a:r>
            <a:r>
              <a:rPr lang="fr-FR">
                <a:latin typeface="Figtree"/>
              </a:rPr>
              <a:t> </a:t>
            </a:r>
            <a:r>
              <a:rPr lang="fr-FR" err="1">
                <a:latin typeface="Figtree"/>
              </a:rPr>
              <a:t>with</a:t>
            </a:r>
            <a:r>
              <a:rPr lang="fr-FR">
                <a:latin typeface="Figtree"/>
              </a:rPr>
              <a:t> a single click: </a:t>
            </a:r>
            <a:endParaRPr lang="fr-FR"/>
          </a:p>
          <a:p>
            <a:pPr marL="194945" lvl="1" indent="0">
              <a:buNone/>
            </a:pPr>
            <a:endParaRPr lang="fr-FR">
              <a:solidFill>
                <a:schemeClr val="tx1"/>
              </a:solidFill>
            </a:endParaRPr>
          </a:p>
          <a:p>
            <a:pPr marL="194945" lvl="1" indent="0" algn="just">
              <a:buNone/>
            </a:pPr>
            <a:endParaRPr lang="fr-FR">
              <a:solidFill>
                <a:schemeClr val="tx1"/>
              </a:solidFill>
            </a:endParaRPr>
          </a:p>
          <a:p>
            <a:pPr marL="194945" lvl="1" indent="0" algn="just">
              <a:buNone/>
            </a:pPr>
            <a:endParaRPr lang="fr-FR">
              <a:solidFill>
                <a:schemeClr val="tx1"/>
              </a:solidFill>
              <a:latin typeface="Figtree"/>
            </a:endParaRPr>
          </a:p>
          <a:p>
            <a:pPr marL="194945" lvl="1" indent="0" algn="just">
              <a:buNone/>
            </a:pPr>
            <a:r>
              <a:rPr lang="fr-FR">
                <a:solidFill>
                  <a:schemeClr val="tx1"/>
                </a:solidFill>
                <a:latin typeface="Figtree"/>
              </a:rPr>
              <a:t>You can </a:t>
            </a:r>
            <a:r>
              <a:rPr lang="fr-FR" err="1">
                <a:solidFill>
                  <a:schemeClr val="tx1"/>
                </a:solidFill>
                <a:latin typeface="Figtree"/>
              </a:rPr>
              <a:t>also</a:t>
            </a:r>
            <a:r>
              <a:rPr lang="fr-FR">
                <a:solidFill>
                  <a:schemeClr val="tx1"/>
                </a:solidFill>
                <a:latin typeface="Figtree"/>
              </a:rPr>
              <a:t> </a:t>
            </a:r>
            <a:r>
              <a:rPr lang="fr-FR" err="1">
                <a:solidFill>
                  <a:schemeClr val="tx1"/>
                </a:solidFill>
                <a:latin typeface="Figtree"/>
              </a:rPr>
              <a:t>access</a:t>
            </a:r>
            <a:r>
              <a:rPr lang="fr-FR">
                <a:solidFill>
                  <a:schemeClr val="tx1"/>
                </a:solidFill>
                <a:latin typeface="Figtree"/>
              </a:rPr>
              <a:t> the </a:t>
            </a:r>
            <a:r>
              <a:rPr lang="fr-FR" err="1">
                <a:solidFill>
                  <a:schemeClr val="tx1"/>
                </a:solidFill>
                <a:latin typeface="Figtree"/>
              </a:rPr>
              <a:t>details</a:t>
            </a:r>
            <a:r>
              <a:rPr lang="fr-FR">
                <a:solidFill>
                  <a:schemeClr val="tx1"/>
                </a:solidFill>
                <a:latin typeface="Figtree"/>
              </a:rPr>
              <a:t> of the </a:t>
            </a:r>
            <a:r>
              <a:rPr lang="fr-FR" err="1">
                <a:solidFill>
                  <a:schemeClr val="tx1"/>
                </a:solidFill>
                <a:latin typeface="Figtree"/>
              </a:rPr>
              <a:t>expense</a:t>
            </a:r>
            <a:r>
              <a:rPr lang="fr-FR">
                <a:solidFill>
                  <a:schemeClr val="tx1"/>
                </a:solidFill>
                <a:latin typeface="Figtree"/>
              </a:rPr>
              <a:t> report by </a:t>
            </a:r>
            <a:r>
              <a:rPr lang="fr-FR" err="1">
                <a:solidFill>
                  <a:schemeClr val="tx1"/>
                </a:solidFill>
                <a:latin typeface="Figtree"/>
              </a:rPr>
              <a:t>clicking</a:t>
            </a:r>
            <a:r>
              <a:rPr lang="fr-FR">
                <a:solidFill>
                  <a:schemeClr val="tx1"/>
                </a:solidFill>
                <a:latin typeface="Figtree"/>
              </a:rPr>
              <a:t> on </a:t>
            </a:r>
            <a:r>
              <a:rPr lang="fr-FR" err="1">
                <a:solidFill>
                  <a:schemeClr val="tx1"/>
                </a:solidFill>
                <a:latin typeface="Figtree"/>
              </a:rPr>
              <a:t>it</a:t>
            </a:r>
            <a:r>
              <a:rPr lang="fr-FR">
                <a:solidFill>
                  <a:schemeClr val="tx1"/>
                </a:solidFill>
                <a:latin typeface="Figtree"/>
              </a:rPr>
              <a:t> in the </a:t>
            </a:r>
            <a:r>
              <a:rPr lang="fr-FR" err="1">
                <a:solidFill>
                  <a:schemeClr val="tx1"/>
                </a:solidFill>
                <a:latin typeface="Figtree"/>
              </a:rPr>
              <a:t>list</a:t>
            </a:r>
            <a:r>
              <a:rPr lang="fr-FR">
                <a:solidFill>
                  <a:schemeClr val="tx1"/>
                </a:solidFill>
                <a:latin typeface="Figtree"/>
              </a:rPr>
              <a:t>.</a:t>
            </a:r>
            <a:endParaRPr lang="fr-FR">
              <a:solidFill>
                <a:schemeClr val="tx1"/>
              </a:solidFill>
            </a:endParaRPr>
          </a:p>
          <a:p>
            <a:pPr marL="194945" lvl="1" indent="0" algn="just">
              <a:buNone/>
            </a:pPr>
            <a:r>
              <a:rPr lang="fr-FR" err="1">
                <a:solidFill>
                  <a:schemeClr val="tx1"/>
                </a:solidFill>
                <a:latin typeface="Figtree"/>
              </a:rPr>
              <a:t>From</a:t>
            </a:r>
            <a:r>
              <a:rPr lang="fr-FR">
                <a:solidFill>
                  <a:schemeClr val="tx1"/>
                </a:solidFill>
                <a:latin typeface="Figtree"/>
              </a:rPr>
              <a:t> the </a:t>
            </a:r>
            <a:r>
              <a:rPr lang="fr-FR" err="1">
                <a:solidFill>
                  <a:schemeClr val="tx1"/>
                </a:solidFill>
                <a:latin typeface="Figtree"/>
              </a:rPr>
              <a:t>detailed</a:t>
            </a:r>
            <a:r>
              <a:rPr lang="fr-FR">
                <a:solidFill>
                  <a:schemeClr val="tx1"/>
                </a:solidFill>
                <a:latin typeface="Figtree"/>
              </a:rPr>
              <a:t> </a:t>
            </a:r>
            <a:r>
              <a:rPr lang="fr-FR" err="1">
                <a:solidFill>
                  <a:schemeClr val="tx1"/>
                </a:solidFill>
                <a:latin typeface="Figtree"/>
              </a:rPr>
              <a:t>view</a:t>
            </a:r>
            <a:r>
              <a:rPr lang="fr-FR">
                <a:solidFill>
                  <a:schemeClr val="tx1"/>
                </a:solidFill>
                <a:latin typeface="Figtree"/>
              </a:rPr>
              <a:t>, </a:t>
            </a:r>
            <a:r>
              <a:rPr lang="fr-FR" err="1">
                <a:solidFill>
                  <a:schemeClr val="tx1"/>
                </a:solidFill>
                <a:latin typeface="Figtree"/>
              </a:rPr>
              <a:t>you</a:t>
            </a:r>
            <a:r>
              <a:rPr lang="fr-FR">
                <a:solidFill>
                  <a:schemeClr val="tx1"/>
                </a:solidFill>
                <a:latin typeface="Figtree"/>
              </a:rPr>
              <a:t> can </a:t>
            </a:r>
            <a:r>
              <a:rPr lang="fr-FR" err="1">
                <a:solidFill>
                  <a:schemeClr val="tx1"/>
                </a:solidFill>
                <a:latin typeface="Figtree"/>
              </a:rPr>
              <a:t>choose</a:t>
            </a:r>
            <a:r>
              <a:rPr lang="fr-FR">
                <a:solidFill>
                  <a:schemeClr val="tx1"/>
                </a:solidFill>
                <a:latin typeface="Figtree"/>
              </a:rPr>
              <a:t> to </a:t>
            </a:r>
            <a:r>
              <a:rPr lang="fr-FR" err="1">
                <a:solidFill>
                  <a:schemeClr val="tx1"/>
                </a:solidFill>
                <a:latin typeface="Figtree"/>
              </a:rPr>
              <a:t>reject</a:t>
            </a:r>
            <a:r>
              <a:rPr lang="fr-FR">
                <a:solidFill>
                  <a:schemeClr val="tx1"/>
                </a:solidFill>
                <a:latin typeface="Figtree"/>
              </a:rPr>
              <a:t> the </a:t>
            </a:r>
            <a:r>
              <a:rPr lang="fr-FR" err="1">
                <a:solidFill>
                  <a:schemeClr val="tx1"/>
                </a:solidFill>
                <a:latin typeface="Figtree"/>
              </a:rPr>
              <a:t>expense</a:t>
            </a:r>
            <a:r>
              <a:rPr lang="fr-FR">
                <a:solidFill>
                  <a:schemeClr val="tx1"/>
                </a:solidFill>
                <a:latin typeface="Figtree"/>
              </a:rPr>
              <a:t> report or </a:t>
            </a:r>
            <a:r>
              <a:rPr lang="fr-FR" err="1">
                <a:solidFill>
                  <a:schemeClr val="tx1"/>
                </a:solidFill>
                <a:latin typeface="Figtree"/>
              </a:rPr>
              <a:t>request</a:t>
            </a:r>
            <a:r>
              <a:rPr lang="fr-FR">
                <a:solidFill>
                  <a:schemeClr val="tx1"/>
                </a:solidFill>
                <a:latin typeface="Figtree"/>
              </a:rPr>
              <a:t> more information</a:t>
            </a:r>
          </a:p>
          <a:p>
            <a:pPr marL="194945" lvl="1" indent="0" algn="just">
              <a:buNone/>
            </a:pPr>
            <a:r>
              <a:rPr lang="fr-FR">
                <a:solidFill>
                  <a:schemeClr val="tx1"/>
                </a:solidFill>
                <a:latin typeface="Figtree"/>
              </a:rPr>
              <a:t>(by </a:t>
            </a:r>
            <a:r>
              <a:rPr lang="fr-FR" err="1">
                <a:solidFill>
                  <a:schemeClr val="tx1"/>
                </a:solidFill>
                <a:latin typeface="Figtree"/>
              </a:rPr>
              <a:t>clicking</a:t>
            </a:r>
            <a:r>
              <a:rPr lang="fr-FR">
                <a:solidFill>
                  <a:schemeClr val="tx1"/>
                </a:solidFill>
                <a:latin typeface="Figtree"/>
              </a:rPr>
              <a:t> </a:t>
            </a:r>
            <a:r>
              <a:rPr lang="fr-FR" b="1" err="1">
                <a:solidFill>
                  <a:schemeClr val="tx1"/>
                </a:solidFill>
                <a:latin typeface="Figtree"/>
              </a:rPr>
              <a:t>Other</a:t>
            </a:r>
            <a:r>
              <a:rPr lang="fr-FR" b="1">
                <a:solidFill>
                  <a:schemeClr val="tx1"/>
                </a:solidFill>
                <a:latin typeface="Figtree"/>
              </a:rPr>
              <a:t> actions</a:t>
            </a:r>
            <a:r>
              <a:rPr lang="fr-FR">
                <a:solidFill>
                  <a:schemeClr val="tx1"/>
                </a:solidFill>
                <a:latin typeface="Figtree"/>
              </a:rPr>
              <a:t>), or to </a:t>
            </a:r>
            <a:r>
              <a:rPr lang="fr-FR" err="1">
                <a:solidFill>
                  <a:schemeClr val="tx1"/>
                </a:solidFill>
                <a:latin typeface="Figtree"/>
              </a:rPr>
              <a:t>approve</a:t>
            </a:r>
            <a:r>
              <a:rPr lang="fr-FR">
                <a:solidFill>
                  <a:schemeClr val="tx1"/>
                </a:solidFill>
                <a:latin typeface="Figtree"/>
              </a:rPr>
              <a:t> the </a:t>
            </a:r>
            <a:r>
              <a:rPr lang="fr-FR" err="1">
                <a:solidFill>
                  <a:schemeClr val="tx1"/>
                </a:solidFill>
                <a:latin typeface="Figtree"/>
              </a:rPr>
              <a:t>expense</a:t>
            </a:r>
            <a:r>
              <a:rPr lang="fr-FR">
                <a:solidFill>
                  <a:schemeClr val="tx1"/>
                </a:solidFill>
                <a:latin typeface="Figtree"/>
              </a:rPr>
              <a:t> report </a:t>
            </a:r>
            <a:r>
              <a:rPr lang="fr-FR" err="1">
                <a:solidFill>
                  <a:schemeClr val="tx1"/>
                </a:solidFill>
                <a:latin typeface="Figtree"/>
              </a:rPr>
              <a:t>directly</a:t>
            </a:r>
            <a:r>
              <a:rPr lang="fr-FR">
                <a:solidFill>
                  <a:schemeClr val="tx1"/>
                </a:solidFill>
                <a:latin typeface="Figtree"/>
              </a:rPr>
              <a:t>, </a:t>
            </a:r>
            <a:r>
              <a:rPr lang="fr-FR" err="1">
                <a:solidFill>
                  <a:schemeClr val="tx1"/>
                </a:solidFill>
                <a:latin typeface="Figtree"/>
              </a:rPr>
              <a:t>initiating</a:t>
            </a:r>
            <a:r>
              <a:rPr lang="fr-FR">
                <a:solidFill>
                  <a:schemeClr val="tx1"/>
                </a:solidFill>
                <a:latin typeface="Figtree"/>
              </a:rPr>
              <a:t> the </a:t>
            </a:r>
            <a:r>
              <a:rPr lang="fr-FR" err="1">
                <a:solidFill>
                  <a:schemeClr val="tx1"/>
                </a:solidFill>
                <a:latin typeface="Figtree"/>
              </a:rPr>
              <a:t>refund</a:t>
            </a:r>
            <a:r>
              <a:rPr lang="fr-FR">
                <a:solidFill>
                  <a:schemeClr val="tx1"/>
                </a:solidFill>
                <a:latin typeface="Figtree"/>
              </a:rPr>
              <a:t> process:</a:t>
            </a:r>
            <a:endParaRPr lang="fr-FR">
              <a:solidFill>
                <a:schemeClr val="tx1"/>
              </a:solidFill>
            </a:endParaRPr>
          </a:p>
          <a:p>
            <a:pPr marL="194945" lvl="1" indent="0" algn="just">
              <a:buNone/>
            </a:pPr>
            <a:endParaRPr lang="fr-FR">
              <a:solidFill>
                <a:schemeClr val="tx1"/>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Approving</a:t>
            </a:r>
            <a:r>
              <a:rPr lang="fr-FR">
                <a:latin typeface="Figtree"/>
              </a:rPr>
              <a:t> expense reports</a:t>
            </a:r>
            <a:endParaRPr lang="fr-FR"/>
          </a:p>
        </p:txBody>
      </p:sp>
      <p:pic>
        <p:nvPicPr>
          <p:cNvPr id="7" name="Image 6" descr="Une image contenant texte, capture d’écran, Police, diagramme&#10;&#10;Le contenu généré par l’IA peut être incorrect.">
            <a:extLst>
              <a:ext uri="{FF2B5EF4-FFF2-40B4-BE49-F238E27FC236}">
                <a16:creationId xmlns:a16="http://schemas.microsoft.com/office/drawing/2014/main" id="{BA0A36DC-CB92-4058-7BFF-A76605274C1F}"/>
              </a:ext>
            </a:extLst>
          </p:cNvPr>
          <p:cNvPicPr>
            <a:picLocks noChangeAspect="1"/>
          </p:cNvPicPr>
          <p:nvPr/>
        </p:nvPicPr>
        <p:blipFill>
          <a:blip r:embed="rId2"/>
          <a:stretch>
            <a:fillRect/>
          </a:stretch>
        </p:blipFill>
        <p:spPr>
          <a:xfrm>
            <a:off x="6923087" y="1531408"/>
            <a:ext cx="3309409" cy="1318683"/>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capture d’écran, diagramme&#10;&#10;Le contenu généré par l’IA peut être incorrect.">
            <a:extLst>
              <a:ext uri="{FF2B5EF4-FFF2-40B4-BE49-F238E27FC236}">
                <a16:creationId xmlns:a16="http://schemas.microsoft.com/office/drawing/2014/main" id="{673CC2FC-93A2-799A-C3C6-BFBB1E83AF2D}"/>
              </a:ext>
            </a:extLst>
          </p:cNvPr>
          <p:cNvPicPr>
            <a:picLocks noChangeAspect="1"/>
          </p:cNvPicPr>
          <p:nvPr/>
        </p:nvPicPr>
        <p:blipFill>
          <a:blip r:embed="rId3"/>
          <a:stretch>
            <a:fillRect/>
          </a:stretch>
        </p:blipFill>
        <p:spPr>
          <a:xfrm>
            <a:off x="338666" y="4110367"/>
            <a:ext cx="11535833" cy="25954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251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err="1">
                <a:latin typeface="PP Woodland"/>
              </a:rPr>
              <a:t>Still</a:t>
            </a:r>
            <a:r>
              <a:rPr lang="fr-FR">
                <a:latin typeface="PP Woodland"/>
              </a:rPr>
              <a:t> have questions? </a:t>
            </a:r>
            <a:br>
              <a:rPr lang="fr-FR"/>
            </a:br>
            <a:r>
              <a:rPr lang="fr-FR" sz="2800">
                <a:latin typeface="PP Woodland"/>
              </a:rPr>
              <a:t>All the </a:t>
            </a:r>
            <a:r>
              <a:rPr lang="fr-FR" sz="2800" err="1">
                <a:latin typeface="PP Woodland"/>
              </a:rPr>
              <a:t>answers</a:t>
            </a:r>
            <a:r>
              <a:rPr lang="fr-FR" sz="2800">
                <a:latin typeface="PP Woodland"/>
              </a:rPr>
              <a:t> are </a:t>
            </a:r>
            <a:r>
              <a:rPr lang="fr-FR" sz="2800" err="1">
                <a:latin typeface="PP Woodland"/>
              </a:rPr>
              <a:t>within</a:t>
            </a:r>
            <a:r>
              <a:rPr lang="fr-FR" sz="2800">
                <a:latin typeface="PP Woodland"/>
              </a:rPr>
              <a:t> </a:t>
            </a:r>
            <a:r>
              <a:rPr lang="fr-FR" sz="2800" err="1">
                <a:latin typeface="PP Woodland"/>
              </a:rPr>
              <a:t>your</a:t>
            </a:r>
            <a:r>
              <a:rPr lang="fr-FR" sz="2800">
                <a:latin typeface="PP Woodland"/>
              </a:rPr>
              <a:t> </a:t>
            </a:r>
            <a:r>
              <a:rPr lang="fr-FR" sz="2800" err="1">
                <a:latin typeface="PP Woodland"/>
              </a:rPr>
              <a:t>reach</a:t>
            </a:r>
            <a:r>
              <a:rPr lang="fr-FR" sz="2800">
                <a:latin typeface="PP Woodland"/>
              </a:rPr>
              <a:t>.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solidFill>
                  <a:schemeClr val="bg1"/>
                </a:solidFill>
                <a:latin typeface="Figtree"/>
              </a:rPr>
              <a:t>Admin email </a:t>
            </a:r>
            <a:r>
              <a:rPr lang="fr-FR" err="1">
                <a:solidFill>
                  <a:schemeClr val="bg1"/>
                </a:solidFill>
                <a:latin typeface="Figtree"/>
              </a:rPr>
              <a:t>address</a:t>
            </a:r>
            <a:endParaRPr lang="fr-FR" err="1">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79231"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Help center</a:t>
            </a:r>
            <a:endParaRPr lang="fr-F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8" y="1965378"/>
            <a:ext cx="5520975" cy="577339"/>
          </a:xfrm>
        </p:spPr>
        <p:txBody>
          <a:bodyPr/>
          <a:lstStyle/>
          <a:p>
            <a:pPr>
              <a:lnSpc>
                <a:spcPct val="100000"/>
              </a:lnSpc>
            </a:pPr>
            <a:r>
              <a:rPr lang="fr-FR">
                <a:hlinkClick r:id="rId2" action="ppaction://hlinksldjump"/>
              </a:rPr>
              <a:t>As an employee</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44107" y="2632312"/>
            <a:ext cx="5751893" cy="1442236"/>
          </a:xfrm>
        </p:spPr>
        <p:txBody>
          <a:bodyPr vert="horz" lIns="91440" tIns="45720" rIns="91440" bIns="45720" rtlCol="0" anchor="t">
            <a:normAutofit/>
          </a:bodyPr>
          <a:lstStyle/>
          <a:p>
            <a:pPr>
              <a:lnSpc>
                <a:spcPct val="100000"/>
              </a:lnSpc>
            </a:pPr>
            <a:r>
              <a:rPr lang="fr-FR" sz="1800" u="sng">
                <a:solidFill>
                  <a:schemeClr val="bg2"/>
                </a:solidFill>
                <a:latin typeface="Figtree"/>
                <a:hlinkClick r:id="rId3" action="ppaction://hlinksldjump">
                  <a:extLst>
                    <a:ext uri="{A12FA001-AC4F-418D-AE19-62706E023703}">
                      <ahyp:hlinkClr xmlns:ahyp="http://schemas.microsoft.com/office/drawing/2018/hyperlinkcolor" val="tx"/>
                    </a:ext>
                  </a:extLst>
                </a:hlinkClick>
              </a:rPr>
              <a:t>Expense reports' approval</a:t>
            </a:r>
            <a:r>
              <a:rPr lang="fr-FR" sz="1800" u="sng">
                <a:solidFill>
                  <a:schemeClr val="bg2"/>
                </a:solidFill>
                <a:latin typeface="Figtree"/>
                <a:hlinkClick r:id="" action="ppaction://noaction">
                  <a:extLst>
                    <a:ext uri="{A12FA001-AC4F-418D-AE19-62706E023703}">
                      <ahyp:hlinkClr xmlns:ahyp="http://schemas.microsoft.com/office/drawing/2018/hyperlinkcolor" val="tx"/>
                    </a:ext>
                  </a:extLst>
                </a:hlinkClick>
              </a:rPr>
              <a:t> cycle</a:t>
            </a:r>
            <a:endParaRPr lang="fr-FR" sz="1800" u="sng">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sz="1800" u="sng">
                <a:solidFill>
                  <a:schemeClr val="bg2"/>
                </a:solidFill>
                <a:latin typeface="Figtree"/>
                <a:hlinkClick r:id="rId4" action="ppaction://hlinksldjump">
                  <a:extLst>
                    <a:ext uri="{A12FA001-AC4F-418D-AE19-62706E023703}">
                      <ahyp:hlinkClr xmlns:ahyp="http://schemas.microsoft.com/office/drawing/2018/hyperlinkcolor" val="tx"/>
                    </a:ext>
                  </a:extLst>
                </a:hlinkClick>
              </a:rPr>
              <a:t>Creating an expense</a:t>
            </a:r>
            <a:r>
              <a:rPr lang="fr-FR" sz="1800" u="sng">
                <a:solidFill>
                  <a:schemeClr val="bg2"/>
                </a:solidFill>
                <a:latin typeface="Figtree"/>
                <a:hlinkClick r:id="" action="ppaction://noaction">
                  <a:extLst>
                    <a:ext uri="{A12FA001-AC4F-418D-AE19-62706E023703}">
                      <ahyp:hlinkClr xmlns:ahyp="http://schemas.microsoft.com/office/drawing/2018/hyperlinkcolor" val="tx"/>
                    </a:ext>
                  </a:extLst>
                </a:hlinkClick>
              </a:rPr>
              <a:t> report</a:t>
            </a:r>
            <a:endParaRPr lang="fr-FR" sz="1800" u="sng">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sz="1800" u="sng">
                <a:solidFill>
                  <a:schemeClr val="bg2"/>
                </a:solidFill>
                <a:latin typeface="Figtree"/>
                <a:hlinkClick r:id="rId5" action="ppaction://hlinksldjump">
                  <a:extLst>
                    <a:ext uri="{A12FA001-AC4F-418D-AE19-62706E023703}">
                      <ahyp:hlinkClr xmlns:ahyp="http://schemas.microsoft.com/office/drawing/2018/hyperlinkcolor" val="tx"/>
                    </a:ext>
                  </a:extLst>
                </a:hlinkClick>
              </a:rPr>
              <a:t>Creating an expense</a:t>
            </a:r>
            <a:endParaRPr lang="fr-FR" sz="1800" u="sng" err="1">
              <a:solidFill>
                <a:schemeClr val="bg2"/>
              </a:solidFill>
              <a:latin typeface="Figtree"/>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281162" y="425373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6" action="ppaction://hlinksldjump"/>
              </a:rPr>
              <a:t>As a manager</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44107" y="4831077"/>
            <a:ext cx="5520975" cy="144223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7">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9">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800" u="sng">
                <a:solidFill>
                  <a:schemeClr val="bg2"/>
                </a:solidFill>
                <a:latin typeface="Figtree"/>
                <a:hlinkClick r:id="rId11" action="ppaction://hlinksldjump">
                  <a:extLst>
                    <a:ext uri="{A12FA001-AC4F-418D-AE19-62706E023703}">
                      <ahyp:hlinkClr xmlns:ahyp="http://schemas.microsoft.com/office/drawing/2018/hyperlinkcolor" val="tx"/>
                    </a:ext>
                  </a:extLst>
                </a:hlinkClick>
              </a:rPr>
              <a:t>Approving expense</a:t>
            </a:r>
            <a:r>
              <a:rPr lang="fr-FR" sz="1800" u="sng">
                <a:solidFill>
                  <a:schemeClr val="bg2"/>
                </a:solidFill>
                <a:latin typeface="Figtree"/>
                <a:hlinkClick r:id="" action="ppaction://noaction">
                  <a:extLst>
                    <a:ext uri="{A12FA001-AC4F-418D-AE19-62706E023703}">
                      <ahyp:hlinkClr xmlns:ahyp="http://schemas.microsoft.com/office/drawing/2018/hyperlinkcolor" val="tx"/>
                    </a:ext>
                  </a:extLst>
                </a:hlinkClick>
              </a:rPr>
              <a:t> reports</a:t>
            </a:r>
            <a:endParaRPr lang="fr-FR" sz="1800" u="sng">
              <a:solidFill>
                <a:schemeClr val="bg2"/>
              </a:solidFill>
              <a:hlinkClick r:id="" action="ppaction://noaction">
                <a:extLst>
                  <a:ext uri="{A12FA001-AC4F-418D-AE19-62706E023703}">
                    <ahyp:hlinkClr xmlns:ahyp="http://schemas.microsoft.com/office/drawing/2018/hyperlinkcolor" val="tx"/>
                  </a:ext>
                </a:extLst>
              </a:hlinkClick>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2" cstate="email">
            <a:extLst>
              <a:ext uri="{28A0092B-C50C-407E-A947-70E740481C1C}">
                <a14:useLocalDpi xmlns:a14="http://schemas.microsoft.com/office/drawing/2010/main" val="0"/>
              </a:ext>
            </a:extLst>
          </a:blip>
          <a:srcRect b="-1237"/>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44059-E802-93FD-055A-959C4C849A1C}"/>
              </a:ext>
            </a:extLst>
          </p:cNvPr>
          <p:cNvSpPr>
            <a:spLocks noGrp="1"/>
          </p:cNvSpPr>
          <p:nvPr>
            <p:ph type="title"/>
          </p:nvPr>
        </p:nvSpPr>
        <p:spPr/>
        <p:txBody>
          <a:bodyPr/>
          <a:lstStyle/>
          <a:p>
            <a:pPr>
              <a:lnSpc>
                <a:spcPct val="100000"/>
              </a:lnSpc>
            </a:pPr>
            <a:r>
              <a:rPr lang="fr-FR" sz="8800">
                <a:latin typeface="PP Woodland"/>
              </a:rPr>
              <a:t>As an </a:t>
            </a:r>
            <a:r>
              <a:rPr lang="fr-FR" sz="8800" err="1">
                <a:latin typeface="PP Woodland"/>
              </a:rPr>
              <a:t>employee</a:t>
            </a:r>
            <a:endParaRPr lang="fr-FR" err="1"/>
          </a:p>
        </p:txBody>
      </p:sp>
      <p:sp>
        <p:nvSpPr>
          <p:cNvPr id="4" name="Espace réservé du texte 3">
            <a:extLst>
              <a:ext uri="{FF2B5EF4-FFF2-40B4-BE49-F238E27FC236}">
                <a16:creationId xmlns:a16="http://schemas.microsoft.com/office/drawing/2014/main" id="{7A41308C-C03D-A240-4D1C-C0E3C4C19B21}"/>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14444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825566" cy="3799447"/>
          </a:xfrm>
        </p:spPr>
        <p:txBody>
          <a:bodyPr/>
          <a:lstStyle/>
          <a:p>
            <a:pPr>
              <a:lnSpc>
                <a:spcPct val="100000"/>
              </a:lnSpc>
            </a:pPr>
            <a:r>
              <a:rPr lang="fr-FR" sz="9600" err="1">
                <a:latin typeface="PP Woodland"/>
              </a:rPr>
              <a:t>Expense</a:t>
            </a:r>
            <a:r>
              <a:rPr lang="fr-FR" sz="9600">
                <a:latin typeface="PP Woodland"/>
              </a:rPr>
              <a:t> reports' </a:t>
            </a:r>
            <a:r>
              <a:rPr lang="fr-FR" sz="9600" err="1">
                <a:latin typeface="PP Woodland"/>
              </a:rPr>
              <a:t>approval</a:t>
            </a:r>
            <a:r>
              <a:rPr lang="fr-FR" sz="9600">
                <a:latin typeface="PP Woodland"/>
              </a:rPr>
              <a:t> cycle</a:t>
            </a:r>
            <a:endParaRPr lang="fr-FR" sz="9600"/>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Expense</a:t>
            </a:r>
            <a:r>
              <a:rPr lang="fr-FR">
                <a:latin typeface="Figtree Light"/>
              </a:rPr>
              <a:t> reports' </a:t>
            </a:r>
            <a:r>
              <a:rPr lang="fr-FR" err="1">
                <a:latin typeface="Figtree Light"/>
              </a:rPr>
              <a:t>approval</a:t>
            </a:r>
            <a:r>
              <a:rPr lang="fr-FR">
                <a:latin typeface="Figtree Light"/>
              </a:rPr>
              <a:t> cycle</a:t>
            </a:r>
            <a:endParaRPr lang="fr-FR"/>
          </a:p>
        </p:txBody>
      </p:sp>
      <p:pic>
        <p:nvPicPr>
          <p:cNvPr id="9" name="Image 8" descr="Une image contenant Visage humain, habits, sourire, dessin humoristique&#10;&#10;Description générée automatiquement">
            <a:extLst>
              <a:ext uri="{FF2B5EF4-FFF2-40B4-BE49-F238E27FC236}">
                <a16:creationId xmlns:a16="http://schemas.microsoft.com/office/drawing/2014/main" id="{5E2AF1CF-271B-88A1-0563-313329EFCC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717" y="1340936"/>
            <a:ext cx="1250577" cy="1250577"/>
          </a:xfrm>
          <a:prstGeom prst="rect">
            <a:avLst/>
          </a:prstGeom>
        </p:spPr>
      </p:pic>
      <p:pic>
        <p:nvPicPr>
          <p:cNvPr id="11" name="Image 10" descr="Une image contenant dessin humoristique, poupée, jouet, art&#10;&#10;Description générée automatiquement">
            <a:extLst>
              <a:ext uri="{FF2B5EF4-FFF2-40B4-BE49-F238E27FC236}">
                <a16:creationId xmlns:a16="http://schemas.microsoft.com/office/drawing/2014/main" id="{8FDEB1D3-63B6-EB61-EB23-11BE8B82902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6864" y="2893321"/>
            <a:ext cx="1742282" cy="1742282"/>
          </a:xfrm>
          <a:prstGeom prst="rect">
            <a:avLst/>
          </a:prstGeom>
        </p:spPr>
      </p:pic>
      <p:pic>
        <p:nvPicPr>
          <p:cNvPr id="1026" name="Picture 2">
            <a:extLst>
              <a:ext uri="{FF2B5EF4-FFF2-40B4-BE49-F238E27FC236}">
                <a16:creationId xmlns:a16="http://schemas.microsoft.com/office/drawing/2014/main" id="{0FCA00BD-B7AA-295D-FF7F-016C245EEB16}"/>
              </a:ext>
            </a:extLst>
          </p:cNvPr>
          <p:cNvPicPr>
            <a:picLocks noGrp="1" noChangeAspect="1" noChangeArrowheads="1"/>
          </p:cNvPicPr>
          <p:nvPr>
            <p:ph type="tbl" sz="quarter" idx="10"/>
          </p:nvPr>
        </p:nvPicPr>
        <p:blipFill>
          <a:blip r:embed="rId5" cstate="email">
            <a:extLst>
              <a:ext uri="{28A0092B-C50C-407E-A947-70E740481C1C}">
                <a14:useLocalDpi xmlns:a14="http://schemas.microsoft.com/office/drawing/2010/main" val="0"/>
              </a:ext>
            </a:extLst>
          </a:blip>
          <a:srcRect/>
          <a:stretch>
            <a:fillRect/>
          </a:stretch>
        </p:blipFill>
        <p:spPr bwMode="auto">
          <a:xfrm>
            <a:off x="461401" y="5053164"/>
            <a:ext cx="1233207" cy="12505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BE2029FF-CC05-7AE4-822D-03B8B7F2C4FA}"/>
              </a:ext>
            </a:extLst>
          </p:cNvPr>
          <p:cNvGrpSpPr/>
          <p:nvPr/>
        </p:nvGrpSpPr>
        <p:grpSpPr>
          <a:xfrm>
            <a:off x="3938653" y="1157060"/>
            <a:ext cx="7285574" cy="5384985"/>
            <a:chOff x="4590407" y="1215426"/>
            <a:chExt cx="7285574" cy="5384985"/>
          </a:xfrm>
        </p:grpSpPr>
        <p:grpSp>
          <p:nvGrpSpPr>
            <p:cNvPr id="19" name="Groupe 18">
              <a:extLst>
                <a:ext uri="{FF2B5EF4-FFF2-40B4-BE49-F238E27FC236}">
                  <a16:creationId xmlns:a16="http://schemas.microsoft.com/office/drawing/2014/main" id="{9CA2E1F7-4B9D-FAC5-707B-66AAF15403DB}"/>
                </a:ext>
              </a:extLst>
            </p:cNvPr>
            <p:cNvGrpSpPr/>
            <p:nvPr/>
          </p:nvGrpSpPr>
          <p:grpSpPr>
            <a:xfrm>
              <a:off x="7262003" y="1215426"/>
              <a:ext cx="2154051" cy="1021472"/>
              <a:chOff x="5361485" y="1313155"/>
              <a:chExt cx="2154051" cy="1021472"/>
            </a:xfrm>
            <a:solidFill>
              <a:schemeClr val="accent2">
                <a:lumMod val="60000"/>
                <a:lumOff val="40000"/>
              </a:schemeClr>
            </a:solidFill>
          </p:grpSpPr>
          <p:pic>
            <p:nvPicPr>
              <p:cNvPr id="7" name="Espace réservé du tableau 4" descr="Créa">
                <a:extLst>
                  <a:ext uri="{FF2B5EF4-FFF2-40B4-BE49-F238E27FC236}">
                    <a16:creationId xmlns:a16="http://schemas.microsoft.com/office/drawing/2014/main" id="{23F913F5-D67F-6272-F252-8F074E4DE2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61485" y="1313155"/>
                <a:ext cx="2154051" cy="1021472"/>
              </a:xfrm>
              <a:prstGeom prst="rect">
                <a:avLst/>
              </a:prstGeom>
            </p:spPr>
          </p:pic>
          <p:sp>
            <p:nvSpPr>
              <p:cNvPr id="12" name="ZoneTexte 11">
                <a:extLst>
                  <a:ext uri="{FF2B5EF4-FFF2-40B4-BE49-F238E27FC236}">
                    <a16:creationId xmlns:a16="http://schemas.microsoft.com/office/drawing/2014/main" id="{1D64DEF1-5686-F158-9E0B-96DF8DB99912}"/>
                  </a:ext>
                </a:extLst>
              </p:cNvPr>
              <p:cNvSpPr txBox="1"/>
              <p:nvPr/>
            </p:nvSpPr>
            <p:spPr>
              <a:xfrm>
                <a:off x="5753536" y="1490721"/>
                <a:ext cx="1441715" cy="584775"/>
              </a:xfrm>
              <a:prstGeom prst="rect">
                <a:avLst/>
              </a:prstGeom>
              <a:grpFill/>
            </p:spPr>
            <p:txBody>
              <a:bodyPr wrap="square" lIns="91440" tIns="45720" rIns="91440" bIns="45720" rtlCol="0" anchor="t">
                <a:spAutoFit/>
              </a:bodyPr>
              <a:lstStyle/>
              <a:p>
                <a:pPr algn="ctr"/>
                <a:r>
                  <a:rPr lang="fr-FR" sz="1600" err="1"/>
                  <a:t>Submission</a:t>
                </a:r>
                <a:r>
                  <a:rPr lang="fr-FR" sz="1600"/>
                  <a:t> for </a:t>
                </a:r>
                <a:r>
                  <a:rPr lang="fr-FR" sz="1600" err="1"/>
                  <a:t>approval</a:t>
                </a:r>
                <a:endParaRPr lang="fr-FR" err="1"/>
              </a:p>
            </p:txBody>
          </p:sp>
        </p:grpSp>
        <p:grpSp>
          <p:nvGrpSpPr>
            <p:cNvPr id="21" name="Groupe 20">
              <a:extLst>
                <a:ext uri="{FF2B5EF4-FFF2-40B4-BE49-F238E27FC236}">
                  <a16:creationId xmlns:a16="http://schemas.microsoft.com/office/drawing/2014/main" id="{C886F15F-F16D-5162-9786-58F7D4B0837A}"/>
                </a:ext>
              </a:extLst>
            </p:cNvPr>
            <p:cNvGrpSpPr/>
            <p:nvPr/>
          </p:nvGrpSpPr>
          <p:grpSpPr>
            <a:xfrm>
              <a:off x="7124419" y="2600478"/>
              <a:ext cx="2154051" cy="1021472"/>
              <a:chOff x="5223901" y="2538368"/>
              <a:chExt cx="2154051" cy="1021472"/>
            </a:xfrm>
            <a:solidFill>
              <a:schemeClr val="accent2">
                <a:lumMod val="60000"/>
                <a:lumOff val="40000"/>
              </a:schemeClr>
            </a:solidFill>
          </p:grpSpPr>
          <p:pic>
            <p:nvPicPr>
              <p:cNvPr id="13" name="Espace réservé du tableau 4" descr="Créa">
                <a:extLst>
                  <a:ext uri="{FF2B5EF4-FFF2-40B4-BE49-F238E27FC236}">
                    <a16:creationId xmlns:a16="http://schemas.microsoft.com/office/drawing/2014/main" id="{A45F057E-D4BC-D674-79C1-E439DD9D02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3901" y="2538368"/>
                <a:ext cx="2154051" cy="1021472"/>
              </a:xfrm>
              <a:prstGeom prst="rect">
                <a:avLst/>
              </a:prstGeom>
            </p:spPr>
          </p:pic>
          <p:sp>
            <p:nvSpPr>
              <p:cNvPr id="14" name="ZoneTexte 13">
                <a:extLst>
                  <a:ext uri="{FF2B5EF4-FFF2-40B4-BE49-F238E27FC236}">
                    <a16:creationId xmlns:a16="http://schemas.microsoft.com/office/drawing/2014/main" id="{A16AC8A0-5F90-BADA-7F5E-F2F5E4C3C335}"/>
                  </a:ext>
                </a:extLst>
              </p:cNvPr>
              <p:cNvSpPr txBox="1"/>
              <p:nvPr/>
            </p:nvSpPr>
            <p:spPr>
              <a:xfrm>
                <a:off x="5682522" y="2780470"/>
                <a:ext cx="1064715" cy="584775"/>
              </a:xfrm>
              <a:prstGeom prst="rect">
                <a:avLst/>
              </a:prstGeom>
              <a:grpFill/>
            </p:spPr>
            <p:txBody>
              <a:bodyPr wrap="none" lIns="91440" tIns="45720" rIns="91440" bIns="45720" rtlCol="0" anchor="t">
                <a:spAutoFit/>
              </a:bodyPr>
              <a:lstStyle/>
              <a:p>
                <a:pPr algn="ctr"/>
                <a:r>
                  <a:rPr lang="fr-FR" sz="1600"/>
                  <a:t>More info</a:t>
                </a:r>
                <a:endParaRPr lang="fr-FR"/>
              </a:p>
              <a:p>
                <a:pPr algn="ctr"/>
                <a:r>
                  <a:rPr lang="fr-FR" sz="1600" err="1"/>
                  <a:t>required</a:t>
                </a:r>
                <a:endParaRPr lang="fr-FR" sz="1600"/>
              </a:p>
            </p:txBody>
          </p:sp>
        </p:grpSp>
        <p:grpSp>
          <p:nvGrpSpPr>
            <p:cNvPr id="20" name="Groupe 19">
              <a:extLst>
                <a:ext uri="{FF2B5EF4-FFF2-40B4-BE49-F238E27FC236}">
                  <a16:creationId xmlns:a16="http://schemas.microsoft.com/office/drawing/2014/main" id="{1BF56EC2-545B-B6E9-DC4F-BA0CC82F0752}"/>
                </a:ext>
              </a:extLst>
            </p:cNvPr>
            <p:cNvGrpSpPr/>
            <p:nvPr/>
          </p:nvGrpSpPr>
          <p:grpSpPr>
            <a:xfrm>
              <a:off x="9721930" y="3196478"/>
              <a:ext cx="2154051" cy="1021472"/>
              <a:chOff x="9721930" y="3466072"/>
              <a:chExt cx="2154051" cy="1021472"/>
            </a:xfrm>
          </p:grpSpPr>
          <p:pic>
            <p:nvPicPr>
              <p:cNvPr id="15" name="Espace réservé du tableau 4" descr="Créa">
                <a:extLst>
                  <a:ext uri="{FF2B5EF4-FFF2-40B4-BE49-F238E27FC236}">
                    <a16:creationId xmlns:a16="http://schemas.microsoft.com/office/drawing/2014/main" id="{D7F4DC91-1787-87BD-2C07-0DA527810B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21930" y="3466072"/>
                <a:ext cx="2154051" cy="1021472"/>
              </a:xfrm>
              <a:prstGeom prst="rect">
                <a:avLst/>
              </a:prstGeom>
            </p:spPr>
          </p:pic>
          <p:sp>
            <p:nvSpPr>
              <p:cNvPr id="17" name="ZoneTexte 16">
                <a:extLst>
                  <a:ext uri="{FF2B5EF4-FFF2-40B4-BE49-F238E27FC236}">
                    <a16:creationId xmlns:a16="http://schemas.microsoft.com/office/drawing/2014/main" id="{B548986D-DB8D-8518-B331-2D460B009877}"/>
                  </a:ext>
                </a:extLst>
              </p:cNvPr>
              <p:cNvSpPr txBox="1"/>
              <p:nvPr/>
            </p:nvSpPr>
            <p:spPr>
              <a:xfrm>
                <a:off x="10166626" y="3820477"/>
                <a:ext cx="1237565" cy="369332"/>
              </a:xfrm>
              <a:prstGeom prst="rect">
                <a:avLst/>
              </a:prstGeom>
              <a:noFill/>
            </p:spPr>
            <p:txBody>
              <a:bodyPr wrap="square" lIns="91440" tIns="45720" rIns="91440" bIns="45720" rtlCol="0" anchor="t">
                <a:spAutoFit/>
              </a:bodyPr>
              <a:lstStyle/>
              <a:p>
                <a:pPr algn="ctr"/>
                <a:r>
                  <a:rPr lang="fr-FR" err="1"/>
                  <a:t>Refusal</a:t>
                </a:r>
              </a:p>
            </p:txBody>
          </p:sp>
        </p:grpSp>
        <p:grpSp>
          <p:nvGrpSpPr>
            <p:cNvPr id="22" name="Groupe 21">
              <a:extLst>
                <a:ext uri="{FF2B5EF4-FFF2-40B4-BE49-F238E27FC236}">
                  <a16:creationId xmlns:a16="http://schemas.microsoft.com/office/drawing/2014/main" id="{DBD7CCA6-5A57-743E-0A99-3D6BA5ADD75E}"/>
                </a:ext>
              </a:extLst>
            </p:cNvPr>
            <p:cNvGrpSpPr/>
            <p:nvPr/>
          </p:nvGrpSpPr>
          <p:grpSpPr>
            <a:xfrm>
              <a:off x="4590407" y="3181052"/>
              <a:ext cx="2154052" cy="1021473"/>
              <a:chOff x="2694996" y="3540026"/>
              <a:chExt cx="2154052" cy="1021473"/>
            </a:xfrm>
          </p:grpSpPr>
          <p:pic>
            <p:nvPicPr>
              <p:cNvPr id="16" name="Espace réservé du tableau 4" descr="Créa">
                <a:extLst>
                  <a:ext uri="{FF2B5EF4-FFF2-40B4-BE49-F238E27FC236}">
                    <a16:creationId xmlns:a16="http://schemas.microsoft.com/office/drawing/2014/main" id="{E6CDD81F-22BC-FA5A-6803-532DD3CC5D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40026"/>
                <a:ext cx="2154052" cy="1021473"/>
              </a:xfrm>
              <a:prstGeom prst="rect">
                <a:avLst/>
              </a:prstGeom>
            </p:spPr>
          </p:pic>
          <p:sp>
            <p:nvSpPr>
              <p:cNvPr id="18" name="ZoneTexte 17">
                <a:extLst>
                  <a:ext uri="{FF2B5EF4-FFF2-40B4-BE49-F238E27FC236}">
                    <a16:creationId xmlns:a16="http://schemas.microsoft.com/office/drawing/2014/main" id="{2964E507-A439-DA24-3A0B-86652C2DEC2B}"/>
                  </a:ext>
                </a:extLst>
              </p:cNvPr>
              <p:cNvSpPr txBox="1"/>
              <p:nvPr/>
            </p:nvSpPr>
            <p:spPr>
              <a:xfrm>
                <a:off x="2862364" y="3884764"/>
                <a:ext cx="1715109" cy="369332"/>
              </a:xfrm>
              <a:prstGeom prst="rect">
                <a:avLst/>
              </a:prstGeom>
              <a:noFill/>
            </p:spPr>
            <p:txBody>
              <a:bodyPr wrap="square" lIns="91440" tIns="45720" rIns="91440" bIns="45720" rtlCol="0" anchor="ctr">
                <a:spAutoFit/>
              </a:bodyPr>
              <a:lstStyle/>
              <a:p>
                <a:pPr algn="ctr"/>
                <a:r>
                  <a:rPr lang="fr-FR" err="1"/>
                  <a:t>Approval</a:t>
                </a:r>
              </a:p>
            </p:txBody>
          </p:sp>
        </p:grpSp>
        <p:grpSp>
          <p:nvGrpSpPr>
            <p:cNvPr id="26" name="Groupe 25">
              <a:extLst>
                <a:ext uri="{FF2B5EF4-FFF2-40B4-BE49-F238E27FC236}">
                  <a16:creationId xmlns:a16="http://schemas.microsoft.com/office/drawing/2014/main" id="{4DD9C75D-79AD-F209-A35D-32C42CFB0CF1}"/>
                </a:ext>
              </a:extLst>
            </p:cNvPr>
            <p:cNvGrpSpPr/>
            <p:nvPr/>
          </p:nvGrpSpPr>
          <p:grpSpPr>
            <a:xfrm>
              <a:off x="7117743" y="4606397"/>
              <a:ext cx="2154052" cy="1003545"/>
              <a:chOff x="6579079" y="3593510"/>
              <a:chExt cx="2154052" cy="1021473"/>
            </a:xfrm>
          </p:grpSpPr>
          <p:pic>
            <p:nvPicPr>
              <p:cNvPr id="27" name="Espace réservé du tableau 4" descr="Créa">
                <a:extLst>
                  <a:ext uri="{FF2B5EF4-FFF2-40B4-BE49-F238E27FC236}">
                    <a16:creationId xmlns:a16="http://schemas.microsoft.com/office/drawing/2014/main" id="{ED68C108-F810-08A9-F2F6-CF7E0D5F8F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9079" y="3593510"/>
                <a:ext cx="2154052" cy="1021473"/>
              </a:xfrm>
              <a:prstGeom prst="rect">
                <a:avLst/>
              </a:prstGeom>
            </p:spPr>
          </p:pic>
          <p:sp>
            <p:nvSpPr>
              <p:cNvPr id="28" name="ZoneTexte 27">
                <a:extLst>
                  <a:ext uri="{FF2B5EF4-FFF2-40B4-BE49-F238E27FC236}">
                    <a16:creationId xmlns:a16="http://schemas.microsoft.com/office/drawing/2014/main" id="{71868174-DB9B-B551-03D7-2A4A03BEBAED}"/>
                  </a:ext>
                </a:extLst>
              </p:cNvPr>
              <p:cNvSpPr txBox="1"/>
              <p:nvPr/>
            </p:nvSpPr>
            <p:spPr>
              <a:xfrm>
                <a:off x="6718486" y="3761728"/>
                <a:ext cx="1954775" cy="845842"/>
              </a:xfrm>
              <a:prstGeom prst="rect">
                <a:avLst/>
              </a:prstGeom>
              <a:noFill/>
            </p:spPr>
            <p:txBody>
              <a:bodyPr wrap="square" lIns="91440" tIns="45720" rIns="91440" bIns="45720" rtlCol="0" anchor="t">
                <a:spAutoFit/>
              </a:bodyPr>
              <a:lstStyle/>
              <a:p>
                <a:pPr algn="ctr"/>
                <a:r>
                  <a:rPr lang="fr-FR" sz="1600"/>
                  <a:t> "To </a:t>
                </a:r>
                <a:r>
                  <a:rPr lang="fr-FR" sz="1600" err="1"/>
                  <a:t>be</a:t>
                </a:r>
                <a:r>
                  <a:rPr lang="fr-FR" sz="1600"/>
                  <a:t> </a:t>
                </a:r>
                <a:r>
                  <a:rPr lang="fr-FR" sz="1600" err="1"/>
                  <a:t>reimbursed</a:t>
                </a:r>
                <a:r>
                  <a:rPr lang="fr-FR" sz="1600"/>
                  <a:t>" </a:t>
                </a:r>
                <a:endParaRPr lang="fr-FR"/>
              </a:p>
              <a:p>
                <a:pPr algn="ctr"/>
                <a:r>
                  <a:rPr lang="fr-FR" sz="1600" err="1"/>
                  <a:t>status</a:t>
                </a:r>
                <a:endParaRPr lang="fr-FR" sz="1600"/>
              </a:p>
            </p:txBody>
          </p:sp>
        </p:grpSp>
        <p:grpSp>
          <p:nvGrpSpPr>
            <p:cNvPr id="30" name="Groupe 29">
              <a:extLst>
                <a:ext uri="{FF2B5EF4-FFF2-40B4-BE49-F238E27FC236}">
                  <a16:creationId xmlns:a16="http://schemas.microsoft.com/office/drawing/2014/main" id="{8A2C5018-9136-4815-B00A-9609231802C4}"/>
                </a:ext>
              </a:extLst>
            </p:cNvPr>
            <p:cNvGrpSpPr/>
            <p:nvPr/>
          </p:nvGrpSpPr>
          <p:grpSpPr>
            <a:xfrm>
              <a:off x="7117743" y="5730163"/>
              <a:ext cx="2154052" cy="870248"/>
              <a:chOff x="6579079" y="3561193"/>
              <a:chExt cx="2154052" cy="1021473"/>
            </a:xfrm>
          </p:grpSpPr>
          <p:pic>
            <p:nvPicPr>
              <p:cNvPr id="31" name="Espace réservé du tableau 4" descr="Créa">
                <a:extLst>
                  <a:ext uri="{FF2B5EF4-FFF2-40B4-BE49-F238E27FC236}">
                    <a16:creationId xmlns:a16="http://schemas.microsoft.com/office/drawing/2014/main" id="{7D0FC1A3-6F8B-54D3-A341-848FF801D2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9079" y="3561193"/>
                <a:ext cx="2154052" cy="1021473"/>
              </a:xfrm>
              <a:prstGeom prst="rect">
                <a:avLst/>
              </a:prstGeom>
            </p:spPr>
          </p:pic>
          <p:sp>
            <p:nvSpPr>
              <p:cNvPr id="32" name="ZoneTexte 31">
                <a:extLst>
                  <a:ext uri="{FF2B5EF4-FFF2-40B4-BE49-F238E27FC236}">
                    <a16:creationId xmlns:a16="http://schemas.microsoft.com/office/drawing/2014/main" id="{5E53AB7A-0F9C-BE98-3B9F-2FEE54B5C686}"/>
                  </a:ext>
                </a:extLst>
              </p:cNvPr>
              <p:cNvSpPr txBox="1"/>
              <p:nvPr/>
            </p:nvSpPr>
            <p:spPr>
              <a:xfrm>
                <a:off x="6724607" y="3880772"/>
                <a:ext cx="1862998" cy="433512"/>
              </a:xfrm>
              <a:prstGeom prst="rect">
                <a:avLst/>
              </a:prstGeom>
              <a:noFill/>
            </p:spPr>
            <p:txBody>
              <a:bodyPr wrap="square" lIns="91440" tIns="45720" rIns="91440" bIns="45720" rtlCol="0" anchor="t">
                <a:spAutoFit/>
              </a:bodyPr>
              <a:lstStyle/>
              <a:p>
                <a:pPr algn="ctr"/>
                <a:r>
                  <a:rPr lang="fr-FR" err="1"/>
                  <a:t>Reimbursement</a:t>
                </a:r>
              </a:p>
            </p:txBody>
          </p:sp>
        </p:grpSp>
        <p:cxnSp>
          <p:nvCxnSpPr>
            <p:cNvPr id="34" name="Connecteur droit avec flèche 33">
              <a:extLst>
                <a:ext uri="{FF2B5EF4-FFF2-40B4-BE49-F238E27FC236}">
                  <a16:creationId xmlns:a16="http://schemas.microsoft.com/office/drawing/2014/main" id="{02027B50-4E46-C24A-3A07-603D26072A74}"/>
                </a:ext>
              </a:extLst>
            </p:cNvPr>
            <p:cNvCxnSpPr>
              <a:cxnSpLocks/>
            </p:cNvCxnSpPr>
            <p:nvPr/>
          </p:nvCxnSpPr>
          <p:spPr>
            <a:xfrm>
              <a:off x="9291464" y="2328989"/>
              <a:ext cx="839595" cy="730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9709BE87-7870-481D-FB20-478849E4E693}"/>
                </a:ext>
              </a:extLst>
            </p:cNvPr>
            <p:cNvCxnSpPr>
              <a:cxnSpLocks/>
            </p:cNvCxnSpPr>
            <p:nvPr/>
          </p:nvCxnSpPr>
          <p:spPr>
            <a:xfrm>
              <a:off x="5877246" y="4344084"/>
              <a:ext cx="1162089" cy="6896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9A353D64-8BFA-55E8-2161-D1C5B8F3BEC3}"/>
                </a:ext>
              </a:extLst>
            </p:cNvPr>
            <p:cNvCxnSpPr>
              <a:cxnSpLocks/>
            </p:cNvCxnSpPr>
            <p:nvPr/>
          </p:nvCxnSpPr>
          <p:spPr>
            <a:xfrm>
              <a:off x="6251660" y="1717847"/>
              <a:ext cx="888112" cy="39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EA8C7DFD-2C43-141E-BC7D-D110560FAE20}"/>
                </a:ext>
              </a:extLst>
            </p:cNvPr>
            <p:cNvCxnSpPr>
              <a:cxnSpLocks/>
            </p:cNvCxnSpPr>
            <p:nvPr/>
          </p:nvCxnSpPr>
          <p:spPr>
            <a:xfrm>
              <a:off x="8185476" y="5605412"/>
              <a:ext cx="0" cy="134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4F2F9FFF-F76A-7246-7570-EBF57366922F}"/>
                </a:ext>
              </a:extLst>
            </p:cNvPr>
            <p:cNvCxnSpPr/>
            <p:nvPr/>
          </p:nvCxnSpPr>
          <p:spPr>
            <a:xfrm>
              <a:off x="6744459" y="3953764"/>
              <a:ext cx="291397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BA5587EE-297C-A007-8E4F-C331A15CF85E}"/>
                </a:ext>
              </a:extLst>
            </p:cNvPr>
            <p:cNvCxnSpPr/>
            <p:nvPr/>
          </p:nvCxnSpPr>
          <p:spPr>
            <a:xfrm flipV="1">
              <a:off x="8201444" y="3621950"/>
              <a:ext cx="0" cy="331485"/>
            </a:xfrm>
            <a:prstGeom prst="line">
              <a:avLst/>
            </a:prstGeom>
          </p:spPr>
          <p:style>
            <a:lnRef idx="1">
              <a:schemeClr val="dk1"/>
            </a:lnRef>
            <a:fillRef idx="0">
              <a:schemeClr val="dk1"/>
            </a:fillRef>
            <a:effectRef idx="0">
              <a:schemeClr val="dk1"/>
            </a:effectRef>
            <a:fontRef idx="minor">
              <a:schemeClr val="tx1"/>
            </a:fontRef>
          </p:style>
        </p:cxnSp>
      </p:grpSp>
      <p:sp>
        <p:nvSpPr>
          <p:cNvPr id="4" name="ZoneTexte 3">
            <a:extLst>
              <a:ext uri="{FF2B5EF4-FFF2-40B4-BE49-F238E27FC236}">
                <a16:creationId xmlns:a16="http://schemas.microsoft.com/office/drawing/2014/main" id="{A9376F57-71A5-5C2F-1D30-8EFF0CC91095}"/>
              </a:ext>
            </a:extLst>
          </p:cNvPr>
          <p:cNvSpPr txBox="1"/>
          <p:nvPr/>
        </p:nvSpPr>
        <p:spPr>
          <a:xfrm>
            <a:off x="568221" y="2631589"/>
            <a:ext cx="1002197" cy="307777"/>
          </a:xfrm>
          <a:prstGeom prst="rect">
            <a:avLst/>
          </a:prstGeom>
          <a:noFill/>
        </p:spPr>
        <p:txBody>
          <a:bodyPr wrap="none" lIns="91440" tIns="45720" rIns="91440" bIns="45720" rtlCol="0" anchor="t">
            <a:spAutoFit/>
          </a:bodyPr>
          <a:lstStyle/>
          <a:p>
            <a:r>
              <a:rPr lang="fr-FR" sz="1400" err="1"/>
              <a:t>Employee</a:t>
            </a:r>
          </a:p>
        </p:txBody>
      </p:sp>
      <p:sp>
        <p:nvSpPr>
          <p:cNvPr id="5" name="ZoneTexte 4">
            <a:extLst>
              <a:ext uri="{FF2B5EF4-FFF2-40B4-BE49-F238E27FC236}">
                <a16:creationId xmlns:a16="http://schemas.microsoft.com/office/drawing/2014/main" id="{1F3AE83C-01B7-83C5-64D0-9B4D69B533CB}"/>
              </a:ext>
            </a:extLst>
          </p:cNvPr>
          <p:cNvSpPr txBox="1"/>
          <p:nvPr/>
        </p:nvSpPr>
        <p:spPr>
          <a:xfrm>
            <a:off x="669662" y="4327826"/>
            <a:ext cx="883575" cy="307777"/>
          </a:xfrm>
          <a:prstGeom prst="rect">
            <a:avLst/>
          </a:prstGeom>
          <a:noFill/>
        </p:spPr>
        <p:txBody>
          <a:bodyPr wrap="none" rtlCol="0">
            <a:spAutoFit/>
          </a:bodyPr>
          <a:lstStyle/>
          <a:p>
            <a:r>
              <a:rPr lang="fr-FR" sz="1400"/>
              <a:t>Manager</a:t>
            </a:r>
          </a:p>
        </p:txBody>
      </p:sp>
      <p:sp>
        <p:nvSpPr>
          <p:cNvPr id="6" name="ZoneTexte 5">
            <a:extLst>
              <a:ext uri="{FF2B5EF4-FFF2-40B4-BE49-F238E27FC236}">
                <a16:creationId xmlns:a16="http://schemas.microsoft.com/office/drawing/2014/main" id="{03A81909-8C9E-A647-C4DA-39B049B5A63F}"/>
              </a:ext>
            </a:extLst>
          </p:cNvPr>
          <p:cNvSpPr txBox="1"/>
          <p:nvPr/>
        </p:nvSpPr>
        <p:spPr>
          <a:xfrm>
            <a:off x="554113" y="6234268"/>
            <a:ext cx="1130438" cy="307777"/>
          </a:xfrm>
          <a:prstGeom prst="rect">
            <a:avLst/>
          </a:prstGeom>
          <a:noFill/>
        </p:spPr>
        <p:txBody>
          <a:bodyPr wrap="none" lIns="91440" tIns="45720" rIns="91440" bIns="45720" rtlCol="0" anchor="t">
            <a:spAutoFit/>
          </a:bodyPr>
          <a:lstStyle/>
          <a:p>
            <a:r>
              <a:rPr lang="fr-FR" sz="1400" err="1"/>
              <a:t>Accountant</a:t>
            </a:r>
            <a:endParaRPr lang="fr-FR" err="1"/>
          </a:p>
        </p:txBody>
      </p:sp>
      <p:pic>
        <p:nvPicPr>
          <p:cNvPr id="29" name="Espace réservé du tableau 4" descr="Créa">
            <a:extLst>
              <a:ext uri="{FF2B5EF4-FFF2-40B4-BE49-F238E27FC236}">
                <a16:creationId xmlns:a16="http://schemas.microsoft.com/office/drawing/2014/main" id="{4B5F97E5-ADB4-F621-52FC-40F4B8E660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72571" y="1203079"/>
            <a:ext cx="2154051" cy="1021472"/>
          </a:xfrm>
          <a:prstGeom prst="rect">
            <a:avLst/>
          </a:prstGeom>
        </p:spPr>
      </p:pic>
      <p:sp>
        <p:nvSpPr>
          <p:cNvPr id="35" name="ZoneTexte 34">
            <a:extLst>
              <a:ext uri="{FF2B5EF4-FFF2-40B4-BE49-F238E27FC236}">
                <a16:creationId xmlns:a16="http://schemas.microsoft.com/office/drawing/2014/main" id="{52098486-6849-CF71-7F77-3ED7B28367BD}"/>
              </a:ext>
            </a:extLst>
          </p:cNvPr>
          <p:cNvSpPr txBox="1"/>
          <p:nvPr/>
        </p:nvSpPr>
        <p:spPr>
          <a:xfrm>
            <a:off x="3687234" y="1337734"/>
            <a:ext cx="15049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a:t>New​</a:t>
            </a:r>
            <a:br>
              <a:rPr lang="fr-FR" sz="1600"/>
            </a:br>
            <a:r>
              <a:rPr lang="fr-FR" sz="1600" err="1"/>
              <a:t>expense</a:t>
            </a:r>
            <a:r>
              <a:rPr lang="fr-FR" sz="1600"/>
              <a:t>​</a:t>
            </a:r>
            <a:br>
              <a:rPr lang="fr-FR" sz="1600"/>
            </a:br>
            <a:r>
              <a:rPr lang="fr-FR" sz="1600"/>
              <a:t>report​</a:t>
            </a:r>
            <a:endParaRPr lang="fr-FR"/>
          </a:p>
        </p:txBody>
      </p:sp>
      <p:cxnSp>
        <p:nvCxnSpPr>
          <p:cNvPr id="37" name="Connecteur droit avec flèche 36">
            <a:extLst>
              <a:ext uri="{FF2B5EF4-FFF2-40B4-BE49-F238E27FC236}">
                <a16:creationId xmlns:a16="http://schemas.microsoft.com/office/drawing/2014/main" id="{47F83AFC-7CD1-A103-7CD0-6ABAE7C15870}"/>
              </a:ext>
            </a:extLst>
          </p:cNvPr>
          <p:cNvCxnSpPr>
            <a:cxnSpLocks/>
          </p:cNvCxnSpPr>
          <p:nvPr/>
        </p:nvCxnSpPr>
        <p:spPr>
          <a:xfrm flipH="1">
            <a:off x="5760745" y="2264696"/>
            <a:ext cx="885488" cy="719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necteur droit avec flèche 38">
            <a:extLst>
              <a:ext uri="{FF2B5EF4-FFF2-40B4-BE49-F238E27FC236}">
                <a16:creationId xmlns:a16="http://schemas.microsoft.com/office/drawing/2014/main" id="{3670974C-8BD2-9296-A72F-4AEADFC2FDF3}"/>
              </a:ext>
            </a:extLst>
          </p:cNvPr>
          <p:cNvCxnSpPr>
            <a:cxnSpLocks/>
          </p:cNvCxnSpPr>
          <p:nvPr/>
        </p:nvCxnSpPr>
        <p:spPr>
          <a:xfrm>
            <a:off x="7571340" y="2230692"/>
            <a:ext cx="8505" cy="3615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a:extLst>
              <a:ext uri="{FF2B5EF4-FFF2-40B4-BE49-F238E27FC236}">
                <a16:creationId xmlns:a16="http://schemas.microsoft.com/office/drawing/2014/main" id="{425E1A4F-93DF-87A9-81F1-61991B26E3F7}"/>
              </a:ext>
            </a:extLst>
          </p:cNvPr>
          <p:cNvCxnSpPr>
            <a:cxnSpLocks/>
          </p:cNvCxnSpPr>
          <p:nvPr/>
        </p:nvCxnSpPr>
        <p:spPr>
          <a:xfrm flipH="1" flipV="1">
            <a:off x="8810685" y="1576494"/>
            <a:ext cx="636735" cy="5811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3">
            <a:extLst>
              <a:ext uri="{FF2B5EF4-FFF2-40B4-BE49-F238E27FC236}">
                <a16:creationId xmlns:a16="http://schemas.microsoft.com/office/drawing/2014/main" id="{BA1204BC-7DFB-48B4-1309-BBFAA8C9F103}"/>
              </a:ext>
            </a:extLst>
          </p:cNvPr>
          <p:cNvCxnSpPr/>
          <p:nvPr/>
        </p:nvCxnSpPr>
        <p:spPr>
          <a:xfrm flipH="1">
            <a:off x="8675635" y="2146571"/>
            <a:ext cx="771039" cy="1052036"/>
          </a:xfrm>
          <a:prstGeom prst="straightConnector1">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816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err="1">
                <a:latin typeface="PP Woodland"/>
              </a:rPr>
              <a:t>Creating</a:t>
            </a:r>
            <a:r>
              <a:rPr lang="fr-FR" sz="9600">
                <a:latin typeface="PP Woodland"/>
              </a:rPr>
              <a:t> an </a:t>
            </a:r>
            <a:r>
              <a:rPr lang="fr-FR" sz="9600" err="1">
                <a:latin typeface="PP Woodland"/>
              </a:rPr>
              <a:t>expense</a:t>
            </a:r>
            <a:r>
              <a:rPr lang="fr-FR" sz="9600">
                <a:latin typeface="PP Woodland"/>
              </a:rPr>
              <a:t> report </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274297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As an </a:t>
            </a:r>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 new </a:t>
            </a:r>
            <a:r>
              <a:rPr lang="fr-FR" err="1">
                <a:latin typeface="Figtree"/>
              </a:rPr>
              <a:t>expense</a:t>
            </a:r>
            <a:r>
              <a:rPr lang="fr-FR">
                <a:latin typeface="Figtree"/>
              </a:rPr>
              <a:t> report</a:t>
            </a:r>
            <a:endParaRPr lang="fr-FR"/>
          </a:p>
        </p:txBody>
      </p:sp>
      <p:sp>
        <p:nvSpPr>
          <p:cNvPr id="7" name="Espace réservé du tableau 6">
            <a:extLst>
              <a:ext uri="{FF2B5EF4-FFF2-40B4-BE49-F238E27FC236}">
                <a16:creationId xmlns:a16="http://schemas.microsoft.com/office/drawing/2014/main" id="{363049D8-5D38-E524-486C-BE0CCA2A7435}"/>
              </a:ext>
            </a:extLst>
          </p:cNvPr>
          <p:cNvSpPr>
            <a:spLocks noGrp="1"/>
          </p:cNvSpPr>
          <p:nvPr>
            <p:ph type="tbl" sz="quarter" idx="10"/>
          </p:nvPr>
        </p:nvSpPr>
        <p:spPr/>
        <p:txBody>
          <a:bodyPr/>
          <a:lstStyle/>
          <a:p>
            <a:r>
              <a:rPr lang="fr-FR" sz="1400" dirty="0">
                <a:latin typeface="Figtree"/>
              </a:rPr>
              <a:t>To </a:t>
            </a:r>
            <a:r>
              <a:rPr lang="fr-FR" sz="1400" err="1">
                <a:latin typeface="Figtree"/>
              </a:rPr>
              <a:t>create</a:t>
            </a:r>
            <a:r>
              <a:rPr lang="fr-FR" sz="1400" dirty="0">
                <a:latin typeface="Figtree"/>
              </a:rPr>
              <a:t> an </a:t>
            </a:r>
            <a:r>
              <a:rPr lang="fr-FR" sz="1400" err="1">
                <a:latin typeface="Figtree"/>
              </a:rPr>
              <a:t>expense</a:t>
            </a:r>
            <a:r>
              <a:rPr lang="fr-FR" sz="1400" dirty="0">
                <a:latin typeface="Figtree"/>
              </a:rPr>
              <a:t> report, </a:t>
            </a:r>
            <a:r>
              <a:rPr lang="fr-FR" sz="1400" err="1">
                <a:latin typeface="Figtree"/>
              </a:rPr>
              <a:t>you</a:t>
            </a:r>
            <a:r>
              <a:rPr lang="fr-FR" sz="1400" dirty="0">
                <a:latin typeface="Figtree"/>
              </a:rPr>
              <a:t> have </a:t>
            </a:r>
            <a:r>
              <a:rPr lang="fr-FR" sz="1400" err="1">
                <a:latin typeface="Figtree"/>
              </a:rPr>
              <a:t>several</a:t>
            </a:r>
            <a:r>
              <a:rPr lang="fr-FR" sz="1400" dirty="0">
                <a:latin typeface="Figtree"/>
              </a:rPr>
              <a:t> options:</a:t>
            </a:r>
          </a:p>
          <a:p>
            <a:endParaRPr lang="fr-FR" sz="1400" dirty="0"/>
          </a:p>
          <a:p>
            <a:pPr marL="537845" lvl="1"/>
            <a:r>
              <a:rPr lang="fr-FR" sz="1400" dirty="0">
                <a:solidFill>
                  <a:schemeClr val="tx1"/>
                </a:solidFill>
                <a:latin typeface="Figtree"/>
              </a:rPr>
              <a:t>In the top banner, click on the “</a:t>
            </a:r>
            <a:r>
              <a:rPr lang="fr-FR" sz="1400" b="1" err="1">
                <a:solidFill>
                  <a:schemeClr val="tx1"/>
                </a:solidFill>
                <a:latin typeface="Figtree"/>
              </a:rPr>
              <a:t>My</a:t>
            </a:r>
            <a:r>
              <a:rPr lang="fr-FR" sz="1400" b="1" dirty="0">
                <a:solidFill>
                  <a:schemeClr val="tx1"/>
                </a:solidFill>
                <a:latin typeface="Figtree"/>
              </a:rPr>
              <a:t> Actions</a:t>
            </a:r>
            <a:r>
              <a:rPr lang="fr-FR" sz="1400" dirty="0">
                <a:solidFill>
                  <a:schemeClr val="tx1"/>
                </a:solidFill>
                <a:latin typeface="Figtree"/>
              </a:rPr>
              <a:t>” </a:t>
            </a:r>
            <a:r>
              <a:rPr lang="fr-FR" sz="1400" err="1">
                <a:solidFill>
                  <a:schemeClr val="tx1"/>
                </a:solidFill>
                <a:latin typeface="Figtree"/>
              </a:rPr>
              <a:t>icon</a:t>
            </a:r>
            <a:r>
              <a:rPr lang="fr-FR" sz="1400" dirty="0">
                <a:solidFill>
                  <a:schemeClr val="tx1"/>
                </a:solidFill>
                <a:latin typeface="Figtree"/>
              </a:rPr>
              <a:t>                </a:t>
            </a:r>
            <a:r>
              <a:rPr lang="fr-FR" sz="1400" err="1">
                <a:solidFill>
                  <a:schemeClr val="tx1"/>
                </a:solidFill>
                <a:latin typeface="Figtree"/>
              </a:rPr>
              <a:t>then</a:t>
            </a:r>
            <a:r>
              <a:rPr lang="fr-FR" sz="1400" dirty="0">
                <a:solidFill>
                  <a:schemeClr val="tx1"/>
                </a:solidFill>
                <a:latin typeface="Figtree"/>
              </a:rPr>
              <a:t> </a:t>
            </a:r>
            <a:r>
              <a:rPr lang="fr-FR" sz="1400" b="1" err="1">
                <a:solidFill>
                  <a:schemeClr val="tx1"/>
                </a:solidFill>
                <a:latin typeface="Figtree"/>
              </a:rPr>
              <a:t>Create</a:t>
            </a:r>
            <a:r>
              <a:rPr lang="fr-FR" sz="1400" b="1" dirty="0">
                <a:solidFill>
                  <a:schemeClr val="tx1"/>
                </a:solidFill>
                <a:latin typeface="Figtree"/>
              </a:rPr>
              <a:t> an </a:t>
            </a:r>
            <a:r>
              <a:rPr lang="fr-FR" sz="1400" b="1" err="1">
                <a:solidFill>
                  <a:schemeClr val="tx1"/>
                </a:solidFill>
                <a:latin typeface="Figtree"/>
              </a:rPr>
              <a:t>expense</a:t>
            </a:r>
            <a:r>
              <a:rPr lang="fr-FR" sz="1400" b="1" dirty="0">
                <a:solidFill>
                  <a:schemeClr val="tx1"/>
                </a:solidFill>
                <a:latin typeface="Figtree"/>
              </a:rPr>
              <a:t> report</a:t>
            </a:r>
            <a:r>
              <a:rPr lang="fr-FR" sz="1400" dirty="0">
                <a:solidFill>
                  <a:schemeClr val="tx1"/>
                </a:solidFill>
                <a:latin typeface="Figtree"/>
              </a:rPr>
              <a:t> </a:t>
            </a:r>
            <a:endParaRPr lang="fr-FR" sz="1400" dirty="0">
              <a:solidFill>
                <a:schemeClr val="tx1"/>
              </a:solidFill>
            </a:endParaRPr>
          </a:p>
          <a:p>
            <a:pPr marL="194945" lvl="1" indent="0">
              <a:buNone/>
            </a:pPr>
            <a:endParaRPr lang="fr-FR" sz="1400" dirty="0">
              <a:solidFill>
                <a:srgbClr val="C75741"/>
              </a:solidFill>
            </a:endParaRPr>
          </a:p>
          <a:p>
            <a:pPr marL="537845" lvl="1"/>
            <a:r>
              <a:rPr lang="fr-FR" sz="1400" dirty="0">
                <a:solidFill>
                  <a:schemeClr val="tx1"/>
                </a:solidFill>
                <a:latin typeface="Figtree"/>
              </a:rPr>
              <a:t>On the home page, </a:t>
            </a:r>
            <a:r>
              <a:rPr lang="fr-FR" sz="1400" err="1">
                <a:solidFill>
                  <a:schemeClr val="tx1"/>
                </a:solidFill>
                <a:latin typeface="Figtree"/>
              </a:rPr>
              <a:t>create</a:t>
            </a:r>
            <a:r>
              <a:rPr lang="fr-FR" sz="1400" dirty="0">
                <a:solidFill>
                  <a:schemeClr val="tx1"/>
                </a:solidFill>
                <a:latin typeface="Figtree"/>
              </a:rPr>
              <a:t> an </a:t>
            </a:r>
            <a:r>
              <a:rPr lang="fr-FR" sz="1400" err="1">
                <a:solidFill>
                  <a:schemeClr val="tx1"/>
                </a:solidFill>
                <a:latin typeface="Figtree"/>
              </a:rPr>
              <a:t>expense</a:t>
            </a:r>
            <a:r>
              <a:rPr lang="fr-FR" sz="1400" dirty="0">
                <a:solidFill>
                  <a:schemeClr val="tx1"/>
                </a:solidFill>
                <a:latin typeface="Figtree"/>
              </a:rPr>
              <a:t> report </a:t>
            </a:r>
            <a:r>
              <a:rPr lang="fr-FR" sz="1400" err="1">
                <a:solidFill>
                  <a:schemeClr val="tx1"/>
                </a:solidFill>
                <a:latin typeface="Figtree"/>
              </a:rPr>
              <a:t>directly</a:t>
            </a:r>
            <a:r>
              <a:rPr lang="fr-FR" sz="1400" dirty="0">
                <a:solidFill>
                  <a:schemeClr val="tx1"/>
                </a:solidFill>
                <a:latin typeface="Figtree"/>
              </a:rPr>
              <a:t> </a:t>
            </a:r>
            <a:r>
              <a:rPr lang="fr-FR" sz="1400" err="1">
                <a:solidFill>
                  <a:schemeClr val="tx1"/>
                </a:solidFill>
                <a:latin typeface="Figtree"/>
              </a:rPr>
              <a:t>from</a:t>
            </a:r>
            <a:r>
              <a:rPr lang="fr-FR" sz="1400" dirty="0">
                <a:solidFill>
                  <a:schemeClr val="tx1"/>
                </a:solidFill>
                <a:latin typeface="Figtree"/>
              </a:rPr>
              <a:t> the "</a:t>
            </a:r>
            <a:r>
              <a:rPr lang="fr-FR" sz="1400" b="1" dirty="0">
                <a:solidFill>
                  <a:schemeClr val="tx1"/>
                </a:solidFill>
                <a:latin typeface="Figtree"/>
              </a:rPr>
              <a:t>About me</a:t>
            </a:r>
            <a:r>
              <a:rPr lang="fr-FR" sz="1400" dirty="0">
                <a:solidFill>
                  <a:schemeClr val="tx1"/>
                </a:solidFill>
                <a:latin typeface="Figtree"/>
              </a:rPr>
              <a:t>" section</a:t>
            </a:r>
            <a:endParaRPr lang="fr-FR" sz="1400" dirty="0">
              <a:solidFill>
                <a:schemeClr val="tx1"/>
              </a:solidFill>
            </a:endParaRPr>
          </a:p>
          <a:p>
            <a:pPr marL="194945" lvl="1" indent="0">
              <a:buNone/>
            </a:pPr>
            <a:endParaRPr lang="fr-FR" sz="1400" dirty="0"/>
          </a:p>
          <a:p>
            <a:pPr marL="537845" lvl="1"/>
            <a:r>
              <a:rPr lang="fr-FR" sz="1400" err="1">
                <a:solidFill>
                  <a:schemeClr val="tx1"/>
                </a:solidFill>
                <a:latin typeface="Figtree"/>
              </a:rPr>
              <a:t>From</a:t>
            </a:r>
            <a:r>
              <a:rPr lang="fr-FR" sz="1400" dirty="0">
                <a:solidFill>
                  <a:schemeClr val="tx1"/>
                </a:solidFill>
                <a:latin typeface="Figtree"/>
              </a:rPr>
              <a:t> the </a:t>
            </a:r>
            <a:r>
              <a:rPr lang="fr-FR" sz="1400" b="1" dirty="0">
                <a:solidFill>
                  <a:schemeClr val="tx1"/>
                </a:solidFill>
                <a:latin typeface="Figtree"/>
              </a:rPr>
              <a:t>Menu </a:t>
            </a:r>
            <a:r>
              <a:rPr lang="fr-FR" sz="1400" dirty="0">
                <a:solidFill>
                  <a:schemeClr val="tx1"/>
                </a:solidFill>
                <a:latin typeface="Figtree"/>
              </a:rPr>
              <a:t>(top </a:t>
            </a:r>
            <a:r>
              <a:rPr lang="fr-FR" sz="1400" err="1">
                <a:solidFill>
                  <a:schemeClr val="tx1"/>
                </a:solidFill>
                <a:latin typeface="Figtree"/>
              </a:rPr>
              <a:t>left</a:t>
            </a:r>
            <a:r>
              <a:rPr lang="fr-FR" sz="1400" dirty="0">
                <a:solidFill>
                  <a:schemeClr val="tx1"/>
                </a:solidFill>
                <a:latin typeface="Figtree"/>
              </a:rPr>
              <a:t>), go to "</a:t>
            </a:r>
            <a:r>
              <a:rPr lang="fr-FR" sz="1400" b="1" err="1">
                <a:solidFill>
                  <a:schemeClr val="tx1"/>
                </a:solidFill>
                <a:latin typeface="Figtree"/>
              </a:rPr>
              <a:t>Expense</a:t>
            </a:r>
            <a:r>
              <a:rPr lang="fr-FR" sz="1400" b="1" dirty="0">
                <a:solidFill>
                  <a:schemeClr val="tx1"/>
                </a:solidFill>
                <a:latin typeface="Figtree"/>
              </a:rPr>
              <a:t> reports</a:t>
            </a:r>
            <a:r>
              <a:rPr lang="fr-FR" sz="1400" dirty="0">
                <a:solidFill>
                  <a:schemeClr val="tx1"/>
                </a:solidFill>
                <a:latin typeface="Figtree"/>
              </a:rPr>
              <a:t>" and </a:t>
            </a:r>
            <a:r>
              <a:rPr lang="fr-FR" sz="1400" err="1">
                <a:solidFill>
                  <a:schemeClr val="tx1"/>
                </a:solidFill>
                <a:latin typeface="Figtree"/>
              </a:rPr>
              <a:t>choose</a:t>
            </a:r>
            <a:r>
              <a:rPr lang="fr-FR" sz="1400" dirty="0">
                <a:solidFill>
                  <a:schemeClr val="tx1"/>
                </a:solidFill>
                <a:latin typeface="Figtree"/>
              </a:rPr>
              <a:t> "</a:t>
            </a:r>
            <a:r>
              <a:rPr lang="fr-FR" sz="1400" b="1" err="1">
                <a:solidFill>
                  <a:schemeClr val="tx1"/>
                </a:solidFill>
                <a:latin typeface="Figtree"/>
              </a:rPr>
              <a:t>My</a:t>
            </a:r>
            <a:r>
              <a:rPr lang="fr-FR" sz="1400" b="1" dirty="0">
                <a:solidFill>
                  <a:schemeClr val="tx1"/>
                </a:solidFill>
                <a:latin typeface="Figtree"/>
              </a:rPr>
              <a:t> </a:t>
            </a:r>
            <a:r>
              <a:rPr lang="fr-FR" sz="1400" b="1" err="1">
                <a:solidFill>
                  <a:schemeClr val="tx1"/>
                </a:solidFill>
                <a:latin typeface="Figtree"/>
              </a:rPr>
              <a:t>expense</a:t>
            </a:r>
            <a:r>
              <a:rPr lang="fr-FR" sz="1400" b="1" dirty="0">
                <a:solidFill>
                  <a:schemeClr val="tx1"/>
                </a:solidFill>
                <a:latin typeface="Figtree"/>
              </a:rPr>
              <a:t> reports</a:t>
            </a:r>
            <a:r>
              <a:rPr lang="fr-FR" sz="1400" dirty="0">
                <a:solidFill>
                  <a:schemeClr val="tx1"/>
                </a:solidFill>
                <a:latin typeface="Figtree"/>
              </a:rPr>
              <a:t>":</a:t>
            </a:r>
          </a:p>
        </p:txBody>
      </p:sp>
      <p:pic>
        <p:nvPicPr>
          <p:cNvPr id="11" name="Image 10">
            <a:extLst>
              <a:ext uri="{FF2B5EF4-FFF2-40B4-BE49-F238E27FC236}">
                <a16:creationId xmlns:a16="http://schemas.microsoft.com/office/drawing/2014/main" id="{633E45DB-2FA7-35EB-6A9F-57E7DDF2C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965" y="2171898"/>
            <a:ext cx="600075" cy="533400"/>
          </a:xfrm>
          <a:prstGeom prst="rect">
            <a:avLst/>
          </a:prstGeom>
        </p:spPr>
      </p:pic>
      <p:pic>
        <p:nvPicPr>
          <p:cNvPr id="6" name="Image 5" descr="Une image contenant texte, capture d’écran, diagramme, ligne&#10;&#10;Le contenu généré par l’IA peut être incorrect.">
            <a:extLst>
              <a:ext uri="{FF2B5EF4-FFF2-40B4-BE49-F238E27FC236}">
                <a16:creationId xmlns:a16="http://schemas.microsoft.com/office/drawing/2014/main" id="{E6FE7D25-770F-FF5A-1B4C-C492EA3D496A}"/>
              </a:ext>
            </a:extLst>
          </p:cNvPr>
          <p:cNvPicPr>
            <a:picLocks noChangeAspect="1"/>
          </p:cNvPicPr>
          <p:nvPr/>
        </p:nvPicPr>
        <p:blipFill>
          <a:blip r:embed="rId3"/>
          <a:stretch>
            <a:fillRect/>
          </a:stretch>
        </p:blipFill>
        <p:spPr>
          <a:xfrm>
            <a:off x="127000" y="3960669"/>
            <a:ext cx="11957539" cy="2590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85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sz="1400" dirty="0">
                <a:solidFill>
                  <a:schemeClr val="tx1"/>
                </a:solidFill>
                <a:latin typeface="+mn-lt"/>
              </a:rPr>
              <a:t>By default, </a:t>
            </a:r>
            <a:r>
              <a:rPr lang="fr-FR" sz="1400" dirty="0" err="1">
                <a:solidFill>
                  <a:schemeClr val="tx1"/>
                </a:solidFill>
                <a:latin typeface="+mn-lt"/>
              </a:rPr>
              <a:t>Eurécia</a:t>
            </a:r>
            <a:r>
              <a:rPr lang="fr-FR" sz="1400" dirty="0">
                <a:solidFill>
                  <a:schemeClr val="tx1"/>
                </a:solidFill>
                <a:latin typeface="+mn-lt"/>
              </a:rPr>
              <a:t> </a:t>
            </a:r>
            <a:r>
              <a:rPr lang="fr-FR" sz="1400" dirty="0" err="1">
                <a:solidFill>
                  <a:schemeClr val="tx1"/>
                </a:solidFill>
                <a:latin typeface="+mn-lt"/>
              </a:rPr>
              <a:t>creates</a:t>
            </a:r>
            <a:r>
              <a:rPr lang="fr-FR" sz="1400" dirty="0">
                <a:solidFill>
                  <a:schemeClr val="tx1"/>
                </a:solidFill>
                <a:latin typeface="+mn-lt"/>
              </a:rPr>
              <a:t> the </a:t>
            </a:r>
            <a:r>
              <a:rPr lang="fr-FR" sz="1400" dirty="0" err="1">
                <a:solidFill>
                  <a:schemeClr val="tx1"/>
                </a:solidFill>
                <a:latin typeface="+mn-lt"/>
              </a:rPr>
              <a:t>expense</a:t>
            </a:r>
            <a:r>
              <a:rPr lang="fr-FR" sz="1400" dirty="0">
                <a:solidFill>
                  <a:schemeClr val="tx1"/>
                </a:solidFill>
                <a:latin typeface="+mn-lt"/>
              </a:rPr>
              <a:t> report for the </a:t>
            </a:r>
            <a:r>
              <a:rPr lang="fr-FR" sz="1400" dirty="0" err="1">
                <a:solidFill>
                  <a:schemeClr val="tx1"/>
                </a:solidFill>
                <a:latin typeface="+mn-lt"/>
              </a:rPr>
              <a:t>current</a:t>
            </a:r>
            <a:r>
              <a:rPr lang="fr-FR" sz="1400" dirty="0">
                <a:solidFill>
                  <a:schemeClr val="tx1"/>
                </a:solidFill>
                <a:latin typeface="+mn-lt"/>
              </a:rPr>
              <a:t> </a:t>
            </a:r>
            <a:r>
              <a:rPr lang="fr-FR" sz="1400" dirty="0" err="1">
                <a:solidFill>
                  <a:schemeClr val="tx1"/>
                </a:solidFill>
                <a:latin typeface="+mn-lt"/>
              </a:rPr>
              <a:t>month</a:t>
            </a:r>
            <a:endParaRPr lang="fr-FR" sz="1400">
              <a:solidFill>
                <a:schemeClr val="tx1"/>
              </a:solidFill>
            </a:endParaRPr>
          </a:p>
          <a:p>
            <a:pPr marL="537845" lvl="1" algn="just"/>
            <a:r>
              <a:rPr lang="fr-FR" sz="1400" dirty="0">
                <a:solidFill>
                  <a:schemeClr val="tx1"/>
                </a:solidFill>
                <a:latin typeface="+mn-lt"/>
              </a:rPr>
              <a:t>You can select a </a:t>
            </a:r>
            <a:r>
              <a:rPr lang="fr-FR" sz="1400" dirty="0" err="1">
                <a:solidFill>
                  <a:schemeClr val="tx1"/>
                </a:solidFill>
                <a:latin typeface="+mn-lt"/>
              </a:rPr>
              <a:t>different</a:t>
            </a:r>
            <a:r>
              <a:rPr lang="fr-FR" sz="1400" dirty="0">
                <a:solidFill>
                  <a:schemeClr val="tx1"/>
                </a:solidFill>
                <a:latin typeface="+mn-lt"/>
              </a:rPr>
              <a:t> </a:t>
            </a:r>
            <a:r>
              <a:rPr lang="fr-FR" sz="1400" dirty="0" err="1">
                <a:solidFill>
                  <a:schemeClr val="tx1"/>
                </a:solidFill>
                <a:latin typeface="+mn-lt"/>
              </a:rPr>
              <a:t>month</a:t>
            </a:r>
            <a:r>
              <a:rPr lang="fr-FR" sz="1400" dirty="0">
                <a:solidFill>
                  <a:schemeClr val="tx1"/>
                </a:solidFill>
                <a:latin typeface="+mn-lt"/>
              </a:rPr>
              <a:t> </a:t>
            </a:r>
            <a:r>
              <a:rPr lang="fr-FR" sz="1400" dirty="0" err="1">
                <a:solidFill>
                  <a:schemeClr val="tx1"/>
                </a:solidFill>
                <a:latin typeface="+mn-lt"/>
              </a:rPr>
              <a:t>thanks</a:t>
            </a:r>
            <a:r>
              <a:rPr lang="fr-FR" sz="1400" dirty="0">
                <a:solidFill>
                  <a:schemeClr val="tx1"/>
                </a:solidFill>
                <a:latin typeface="+mn-lt"/>
              </a:rPr>
              <a:t> to the drop-down menu in the </a:t>
            </a:r>
            <a:r>
              <a:rPr lang="fr-FR" sz="1400" dirty="0" err="1">
                <a:solidFill>
                  <a:schemeClr val="tx1"/>
                </a:solidFill>
                <a:latin typeface="+mn-lt"/>
              </a:rPr>
              <a:t>title</a:t>
            </a:r>
            <a:r>
              <a:rPr lang="fr-FR" sz="1400" dirty="0">
                <a:solidFill>
                  <a:schemeClr val="tx1"/>
                </a:solidFill>
                <a:latin typeface="+mn-lt"/>
              </a:rPr>
              <a:t> of the </a:t>
            </a:r>
            <a:r>
              <a:rPr lang="fr-FR" sz="1400" dirty="0" err="1">
                <a:solidFill>
                  <a:schemeClr val="tx1"/>
                </a:solidFill>
                <a:latin typeface="+mn-lt"/>
              </a:rPr>
              <a:t>expense</a:t>
            </a:r>
            <a:r>
              <a:rPr lang="fr-FR" sz="1400" dirty="0">
                <a:solidFill>
                  <a:schemeClr val="tx1"/>
                </a:solidFill>
                <a:latin typeface="+mn-lt"/>
              </a:rPr>
              <a:t> report, or by </a:t>
            </a:r>
            <a:r>
              <a:rPr lang="fr-FR" sz="1400" dirty="0" err="1">
                <a:solidFill>
                  <a:schemeClr val="tx1"/>
                </a:solidFill>
                <a:latin typeface="+mn-lt"/>
              </a:rPr>
              <a:t>clicking</a:t>
            </a:r>
            <a:r>
              <a:rPr lang="fr-FR" sz="1400" dirty="0">
                <a:solidFill>
                  <a:schemeClr val="tx1"/>
                </a:solidFill>
                <a:latin typeface="+mn-lt"/>
              </a:rPr>
              <a:t> on the </a:t>
            </a:r>
            <a:r>
              <a:rPr lang="fr-FR" sz="1400" dirty="0" err="1">
                <a:solidFill>
                  <a:schemeClr val="tx1"/>
                </a:solidFill>
                <a:latin typeface="+mn-lt"/>
              </a:rPr>
              <a:t>properties</a:t>
            </a:r>
            <a:r>
              <a:rPr lang="fr-FR" sz="1400" dirty="0">
                <a:solidFill>
                  <a:schemeClr val="tx1"/>
                </a:solidFill>
                <a:latin typeface="+mn-lt"/>
              </a:rPr>
              <a:t> </a:t>
            </a:r>
            <a:r>
              <a:rPr lang="fr-FR" sz="1400" dirty="0" err="1">
                <a:solidFill>
                  <a:schemeClr val="tx1"/>
                </a:solidFill>
                <a:latin typeface="+mn-lt"/>
              </a:rPr>
              <a:t>icon</a:t>
            </a:r>
            <a:r>
              <a:rPr lang="fr-FR" sz="1400" dirty="0">
                <a:solidFill>
                  <a:schemeClr val="tx1"/>
                </a:solidFill>
                <a:latin typeface="+mn-lt"/>
              </a:rPr>
              <a:t>:</a:t>
            </a:r>
            <a:endParaRPr lang="fr-FR">
              <a:solidFill>
                <a:schemeClr val="tx1"/>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As an </a:t>
            </a:r>
            <a:r>
              <a:rPr lang="fr-FR" err="1">
                <a:latin typeface="Figtree Light"/>
              </a:rPr>
              <a:t>employee</a:t>
            </a:r>
            <a:endParaRPr lang="fr-FR" err="1">
              <a:solidFill>
                <a:srgbClr val="000000"/>
              </a:solidFill>
              <a:latin typeface="Figtree Light"/>
            </a:endParaRP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an </a:t>
            </a:r>
            <a:r>
              <a:rPr lang="fr-FR" err="1">
                <a:latin typeface="Figtree"/>
              </a:rPr>
              <a:t>expense</a:t>
            </a:r>
            <a:r>
              <a:rPr lang="fr-FR">
                <a:latin typeface="Figtree"/>
              </a:rPr>
              <a:t> report for a </a:t>
            </a:r>
            <a:r>
              <a:rPr lang="fr-FR" err="1">
                <a:latin typeface="Figtree"/>
              </a:rPr>
              <a:t>specific</a:t>
            </a:r>
            <a:r>
              <a:rPr lang="fr-FR">
                <a:latin typeface="Figtree"/>
              </a:rPr>
              <a:t> </a:t>
            </a:r>
            <a:r>
              <a:rPr lang="fr-FR" err="1">
                <a:latin typeface="Figtree"/>
              </a:rPr>
              <a:t>month</a:t>
            </a:r>
            <a:r>
              <a:rPr lang="fr-FR">
                <a:latin typeface="Figtree"/>
              </a:rPr>
              <a:t>:</a:t>
            </a:r>
            <a:endParaRPr lang="fr-FR"/>
          </a:p>
        </p:txBody>
      </p:sp>
      <p:pic>
        <p:nvPicPr>
          <p:cNvPr id="8" name="Image 7" descr="Une image contenant texte, capture d’écran, diagramme, logiciel&#10;&#10;Le contenu généré par l’IA peut être incorrect.">
            <a:extLst>
              <a:ext uri="{FF2B5EF4-FFF2-40B4-BE49-F238E27FC236}">
                <a16:creationId xmlns:a16="http://schemas.microsoft.com/office/drawing/2014/main" id="{DCE31565-A572-BECD-FF97-DDCC2A8D6D1B}"/>
              </a:ext>
            </a:extLst>
          </p:cNvPr>
          <p:cNvPicPr>
            <a:picLocks noChangeAspect="1"/>
          </p:cNvPicPr>
          <p:nvPr/>
        </p:nvPicPr>
        <p:blipFill>
          <a:blip r:embed="rId2"/>
          <a:stretch>
            <a:fillRect/>
          </a:stretch>
        </p:blipFill>
        <p:spPr>
          <a:xfrm>
            <a:off x="3227917" y="2855057"/>
            <a:ext cx="8593667" cy="3751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717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err="1">
                <a:latin typeface="PP Woodland"/>
              </a:rPr>
              <a:t>Creating</a:t>
            </a:r>
            <a:r>
              <a:rPr lang="fr-FR" sz="9600">
                <a:latin typeface="PP Woodland"/>
              </a:rPr>
              <a:t> an </a:t>
            </a:r>
            <a:r>
              <a:rPr lang="fr-FR" sz="9600" err="1">
                <a:latin typeface="PP Woodland"/>
              </a:rPr>
              <a:t>expense</a:t>
            </a:r>
            <a:endParaRPr lang="fr-FR" err="1"/>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254252796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68e2edeede5d9911c7cb766ae01af560">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2fe46dc012eb87a860a229225ff9da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FAC893-9E2D-41F4-8446-6242E210A68D}">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598A22A5-B7C4-424F-816F-69D16D6AFD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TotalTime>
  <Words>478</Words>
  <Application>Microsoft Office PowerPoint</Application>
  <PresentationFormat>Grand écran</PresentationFormat>
  <Paragraphs>87</Paragraphs>
  <Slides>16</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16</vt:i4>
      </vt:variant>
    </vt:vector>
  </HeadingPairs>
  <TitlesOfParts>
    <vt:vector size="25" baseType="lpstr">
      <vt:lpstr>Arial</vt:lpstr>
      <vt:lpstr>Calibri</vt:lpstr>
      <vt:lpstr>Figtree</vt:lpstr>
      <vt:lpstr>Figtree Black</vt:lpstr>
      <vt:lpstr>Figtree Light</vt:lpstr>
      <vt:lpstr>Lumios Marker</vt:lpstr>
      <vt:lpstr>PP Woodland</vt:lpstr>
      <vt:lpstr>PP Woodland Ultralight</vt:lpstr>
      <vt:lpstr>Eurecia</vt:lpstr>
      <vt:lpstr>All you need to know about     Expense reports </vt:lpstr>
      <vt:lpstr>As an employee</vt:lpstr>
      <vt:lpstr>As an employee</vt:lpstr>
      <vt:lpstr>Expense reports' approval cycle</vt:lpstr>
      <vt:lpstr>Expense reports' approval cycle</vt:lpstr>
      <vt:lpstr>Creating an expense report </vt:lpstr>
      <vt:lpstr>As an employee</vt:lpstr>
      <vt:lpstr>As an employee</vt:lpstr>
      <vt:lpstr>Creating an expense</vt:lpstr>
      <vt:lpstr>As an employee</vt:lpstr>
      <vt:lpstr>Employee</vt:lpstr>
      <vt:lpstr>As a manager</vt:lpstr>
      <vt:lpstr>Approving expense reports</vt:lpstr>
      <vt:lpstr>As a manager</vt:lpstr>
      <vt:lpstr>Manager</vt:lpstr>
      <vt:lpstr>Still have questions?  All the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48</cp:revision>
  <dcterms:created xsi:type="dcterms:W3CDTF">2023-07-17T08:33:49Z</dcterms:created>
  <dcterms:modified xsi:type="dcterms:W3CDTF">2025-12-04T13:54:20Z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