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3"/>
  </p:notesMasterIdLst>
  <p:sldIdLst>
    <p:sldId id="1406" r:id="rId2"/>
    <p:sldId id="1413" r:id="rId3"/>
    <p:sldId id="1414" r:id="rId4"/>
    <p:sldId id="1415" r:id="rId5"/>
    <p:sldId id="1416" r:id="rId6"/>
    <p:sldId id="1417" r:id="rId7"/>
    <p:sldId id="1418" r:id="rId8"/>
    <p:sldId id="1419" r:id="rId9"/>
    <p:sldId id="1420" r:id="rId10"/>
    <p:sldId id="1421" r:id="rId11"/>
    <p:sldId id="142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93D67"/>
    <a:srgbClr val="1569A9"/>
    <a:srgbClr val="404040"/>
    <a:srgbClr val="1A9BFC"/>
    <a:srgbClr val="1AE2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692D-9FD6-4EB4-A569-125447A782D2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B15A-7F1A-4C44-96FA-039917E38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6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E78F6EA-4119-401C-AB36-D556FE7A9517}"/>
              </a:ext>
            </a:extLst>
          </p:cNvPr>
          <p:cNvSpPr/>
          <p:nvPr userDrawn="1"/>
        </p:nvSpPr>
        <p:spPr>
          <a:xfrm>
            <a:off x="5116248" y="1209844"/>
            <a:ext cx="5904062" cy="3830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0FE1C40D-1F63-4B74-995F-3EE846F56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2DF3F9-D72C-471B-A40F-AEE5FA949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3A2616-0992-43BE-96BB-09493CF50250}"/>
              </a:ext>
            </a:extLst>
          </p:cNvPr>
          <p:cNvSpPr txBox="1"/>
          <p:nvPr userDrawn="1"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B5C9A2-B0EB-4B00-BFEE-BD078F2E9DCA}"/>
              </a:ext>
            </a:extLst>
          </p:cNvPr>
          <p:cNvSpPr txBox="1"/>
          <p:nvPr userDrawn="1"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635231-2899-4D0D-8B74-0B4AB3011929}"/>
              </a:ext>
            </a:extLst>
          </p:cNvPr>
          <p:cNvSpPr txBox="1"/>
          <p:nvPr userDrawn="1"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20D6BD-6165-43BE-9545-249A30E52AC3}"/>
              </a:ext>
            </a:extLst>
          </p:cNvPr>
          <p:cNvSpPr txBox="1"/>
          <p:nvPr userDrawn="1"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C73E5AB-DBAA-472E-A07A-4AE2BAF3CD96}"/>
              </a:ext>
            </a:extLst>
          </p:cNvPr>
          <p:cNvSpPr txBox="1"/>
          <p:nvPr userDrawn="1"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17ADAF-1FE3-4488-A744-4CC2B3ABA324}"/>
              </a:ext>
            </a:extLst>
          </p:cNvPr>
          <p:cNvSpPr txBox="1"/>
          <p:nvPr userDrawn="1"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0F9D62-CAB6-42FF-A66B-C0312BAF1B8B}"/>
              </a:ext>
            </a:extLst>
          </p:cNvPr>
          <p:cNvSpPr txBox="1"/>
          <p:nvPr userDrawn="1"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38F053-A102-4A30-B925-ABC29D3FE6A3}"/>
              </a:ext>
            </a:extLst>
          </p:cNvPr>
          <p:cNvSpPr txBox="1"/>
          <p:nvPr userDrawn="1"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59BB4-097F-4A0E-99E4-5F25FA70CDF3}"/>
              </a:ext>
            </a:extLst>
          </p:cNvPr>
          <p:cNvSpPr txBox="1"/>
          <p:nvPr userDrawn="1"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A86814-5FC8-4E65-A77A-1674E1DB6DC9}"/>
              </a:ext>
            </a:extLst>
          </p:cNvPr>
          <p:cNvSpPr txBox="1"/>
          <p:nvPr userDrawn="1"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6CB6831-B821-43FF-80AC-B5A71A1B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43" y="1845732"/>
            <a:ext cx="5353623" cy="158326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1A9BFC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620CE01-07A4-4972-99F3-1C846A7FCF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1823" y="3510470"/>
            <a:ext cx="4808985" cy="98901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686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1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521B7-2FDD-4DBC-9FE2-9D59BEE2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0" y="656948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9F229A-BD1C-4A40-BF50-7AC8764B081A}"/>
              </a:ext>
            </a:extLst>
          </p:cNvPr>
          <p:cNvCxnSpPr>
            <a:cxnSpLocks/>
          </p:cNvCxnSpPr>
          <p:nvPr userDrawn="1"/>
        </p:nvCxnSpPr>
        <p:spPr>
          <a:xfrm>
            <a:off x="476250" y="97878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F50731A1-C45C-462D-8050-B393BC300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0263" y="832822"/>
            <a:ext cx="9315681" cy="415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9105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0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2317071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47D67B-45C3-45BE-96B6-3CCF6098E5ED}"/>
              </a:ext>
            </a:extLst>
          </p:cNvPr>
          <p:cNvCxnSpPr/>
          <p:nvPr userDrawn="1"/>
        </p:nvCxnSpPr>
        <p:spPr>
          <a:xfrm>
            <a:off x="9225378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119F51-A115-42DE-9E4F-A26FCC874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914400"/>
            <a:ext cx="10515600" cy="415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CBB1D52-021A-4485-88F3-B8302294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886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568179-A249-46E0-869B-D9F048B26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40" y="3429000"/>
            <a:ext cx="11665520" cy="1781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Transition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A6B8153-AF70-48DE-A341-BFAD98A04460}"/>
              </a:ext>
            </a:extLst>
          </p:cNvPr>
          <p:cNvCxnSpPr>
            <a:cxnSpLocks/>
          </p:cNvCxnSpPr>
          <p:nvPr userDrawn="1"/>
        </p:nvCxnSpPr>
        <p:spPr>
          <a:xfrm>
            <a:off x="5414963" y="490937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D8CBD45-29CA-4C56-9A95-A0B3A6B0D15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33723" y="184791"/>
            <a:ext cx="6124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l’illustration qui vous plait</a:t>
            </a:r>
          </a:p>
        </p:txBody>
      </p:sp>
      <p:pic>
        <p:nvPicPr>
          <p:cNvPr id="13" name="Image 1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E3540A8-06D9-46A5-9C24-54B6549C1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3BC697-982E-474B-875F-16ACFDF067E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53504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889FCF0-E828-404A-B76A-B98D597AB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D84C88-E32A-4AD1-A0D4-D455A8054F9A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4155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é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4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itre 22">
            <a:extLst>
              <a:ext uri="{FF2B5EF4-FFF2-40B4-BE49-F238E27FC236}">
                <a16:creationId xmlns:a16="http://schemas.microsoft.com/office/drawing/2014/main" id="{4F15FC84-ED4C-4377-9295-8516B444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1FE04CE6-56A0-4216-97FD-C825480A8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94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786" r:id="rId4"/>
    <p:sldLayoutId id="2147483662" r:id="rId5"/>
    <p:sldLayoutId id="21474837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1A9BF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hyperlink" Target="mailto:support@eurecia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2D03923-9CED-49BE-8C2B-890593DAB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873A5E-9122-4E09-B393-A94714ED0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4F933-A23C-49C8-82F2-7F3E26012326}"/>
              </a:ext>
            </a:extLst>
          </p:cNvPr>
          <p:cNvSpPr txBox="1"/>
          <p:nvPr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77F4DD-AE0F-478E-995B-B188585A3A0E}"/>
              </a:ext>
            </a:extLst>
          </p:cNvPr>
          <p:cNvSpPr txBox="1"/>
          <p:nvPr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CF2468-0662-417A-8E31-D09C8CA4DA8E}"/>
              </a:ext>
            </a:extLst>
          </p:cNvPr>
          <p:cNvSpPr txBox="1"/>
          <p:nvPr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91B3-BB40-4AE9-82BD-CC159BB765E9}"/>
              </a:ext>
            </a:extLst>
          </p:cNvPr>
          <p:cNvSpPr txBox="1"/>
          <p:nvPr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16755-F130-42A2-95E0-B91388B129EB}"/>
              </a:ext>
            </a:extLst>
          </p:cNvPr>
          <p:cNvSpPr txBox="1"/>
          <p:nvPr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781625-286F-435A-A29A-7C888BFE09F8}"/>
              </a:ext>
            </a:extLst>
          </p:cNvPr>
          <p:cNvSpPr txBox="1"/>
          <p:nvPr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EB1796-E229-4FCB-8F16-6C7C1D1AEE8A}"/>
              </a:ext>
            </a:extLst>
          </p:cNvPr>
          <p:cNvSpPr txBox="1"/>
          <p:nvPr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7AB239-426C-47DC-BFBE-5ACDCB6D5147}"/>
              </a:ext>
            </a:extLst>
          </p:cNvPr>
          <p:cNvSpPr txBox="1"/>
          <p:nvPr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93C8AD-96EB-4944-9439-3186C2C4C5BF}"/>
              </a:ext>
            </a:extLst>
          </p:cNvPr>
          <p:cNvSpPr txBox="1"/>
          <p:nvPr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774AE4-4138-413E-89B3-A7407D2B0549}"/>
              </a:ext>
            </a:extLst>
          </p:cNvPr>
          <p:cNvSpPr txBox="1"/>
          <p:nvPr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1C7EA7F-C5D6-4DE4-8D2A-A947C27DE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9503" y="2362197"/>
            <a:ext cx="5353623" cy="827491"/>
          </a:xfrm>
        </p:spPr>
        <p:txBody>
          <a:bodyPr/>
          <a:lstStyle/>
          <a:p>
            <a:r>
              <a:rPr lang="fr-FR" sz="4000" b="1" dirty="0">
                <a:solidFill>
                  <a:srgbClr val="1B9BFC"/>
                </a:solidFill>
                <a:latin typeface="Calibri" panose="020F0502020204030204" pitchFamily="34" charset="0"/>
              </a:rPr>
              <a:t>User Guide</a:t>
            </a:r>
          </a:p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DDFEA6C-90CB-47CE-9632-BFAE7382F1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Employee</a:t>
            </a: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&amp; Manager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55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30034-5533-4468-A035-D865D231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787"/>
            <a:ext cx="10515600" cy="88496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Shared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documents</a:t>
            </a:r>
            <a:b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FE169D-5D30-4D7D-8D70-629687A3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87" y="1450537"/>
            <a:ext cx="9391728" cy="41952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CD1EC0C-A848-423B-9B3E-B7D24A17FA5D}"/>
              </a:ext>
            </a:extLst>
          </p:cNvPr>
          <p:cNvSpPr txBox="1"/>
          <p:nvPr/>
        </p:nvSpPr>
        <p:spPr>
          <a:xfrm>
            <a:off x="245378" y="1450538"/>
            <a:ext cx="22713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In the "HR Portal" module, go to "Shared documents".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You have the possibility to consult the administrative documents shared by the company: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Rules and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Collective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Safety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Information 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Etc.</a:t>
            </a:r>
            <a:endParaRPr lang="fr-FR" sz="1800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3DB8F6D-C507-47E3-8971-865216EE071E}"/>
              </a:ext>
            </a:extLst>
          </p:cNvPr>
          <p:cNvSpPr/>
          <p:nvPr/>
        </p:nvSpPr>
        <p:spPr>
          <a:xfrm>
            <a:off x="4412609" y="2994870"/>
            <a:ext cx="771787" cy="18455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85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CAAF9-EDBB-4822-BED3-30B7DB63451C}"/>
              </a:ext>
            </a:extLst>
          </p:cNvPr>
          <p:cNvSpPr/>
          <p:nvPr/>
        </p:nvSpPr>
        <p:spPr>
          <a:xfrm>
            <a:off x="8231218" y="0"/>
            <a:ext cx="39607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07CCC9-ECC4-4015-B398-4721583A0DDB}"/>
              </a:ext>
            </a:extLst>
          </p:cNvPr>
          <p:cNvSpPr txBox="1"/>
          <p:nvPr/>
        </p:nvSpPr>
        <p:spPr>
          <a:xfrm>
            <a:off x="7222927" y="2375323"/>
            <a:ext cx="59040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support@eurecia.com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+ 33 (0)5 62 20 49 37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93D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www.eurecia.com</a:t>
            </a: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F93D6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5194BC9F-070B-4B68-AF6C-56DE07C3B7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BC3879-17B1-40CB-A8D2-5314EB4AB4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7F3D1E-A982-4163-9F60-C206B2E766A8}"/>
              </a:ext>
            </a:extLst>
          </p:cNvPr>
          <p:cNvSpPr txBox="1"/>
          <p:nvPr/>
        </p:nvSpPr>
        <p:spPr>
          <a:xfrm>
            <a:off x="735169" y="3826451"/>
            <a:ext cx="70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3DA669-E6D5-4E35-8497-F47AF63A5573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58C4B3-3FDB-4216-A311-E194861D5D1C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0763AA-73FB-4254-A0E9-45F6EB61CA9B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6990A4-6B5D-4214-AA63-5745A69BF48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70168C-F1C5-476D-B8F2-3BE0BCC42499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A89D3B-323E-4934-A035-C81A181F22B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149AD-B1B3-433F-9C4B-BC27404B421D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725F97-39F1-4B71-B644-BBDF578359E8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1D15F54-D101-4F9E-BCB2-2F3746A6A237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+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9E3D66-9C4D-4017-ADC7-A131634DECEB}"/>
              </a:ext>
            </a:extLst>
          </p:cNvPr>
          <p:cNvSpPr txBox="1"/>
          <p:nvPr/>
        </p:nvSpPr>
        <p:spPr>
          <a:xfrm>
            <a:off x="2160545" y="5023348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www.eurecia.com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2DD097B-E06E-4B6E-8051-F62C076230C8}"/>
              </a:ext>
            </a:extLst>
          </p:cNvPr>
          <p:cNvGrpSpPr/>
          <p:nvPr/>
        </p:nvGrpSpPr>
        <p:grpSpPr>
          <a:xfrm>
            <a:off x="2129543" y="4700726"/>
            <a:ext cx="1738355" cy="307714"/>
            <a:chOff x="5215245" y="5881637"/>
            <a:chExt cx="2286158" cy="404683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9068E19-0E8E-452D-82AB-17411E42C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245" y="5885910"/>
              <a:ext cx="391185" cy="39793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0E3595D-60BE-4503-897A-9C9B83A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269" y="5884021"/>
              <a:ext cx="391185" cy="39793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885F2F1-F7A2-408B-898C-9B9707DA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790" y="5886210"/>
              <a:ext cx="393329" cy="40011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B525A61-56E8-4C9C-BF02-AC395DEF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4604" y="5881841"/>
              <a:ext cx="393329" cy="40011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53F9E20-F3CE-4FB4-A755-3E2F5953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1293" y="5881637"/>
              <a:ext cx="400110" cy="400110"/>
            </a:xfrm>
            <a:prstGeom prst="rect">
              <a:avLst/>
            </a:prstGeom>
          </p:spPr>
        </p:pic>
      </p:grpSp>
      <p:pic>
        <p:nvPicPr>
          <p:cNvPr id="26" name="Image 25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AF299A32-00A2-4F80-A6E4-A1DEE25238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997">
            <a:off x="1544005" y="4398754"/>
            <a:ext cx="514675" cy="4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4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90C58-E6E8-4E38-8EDF-69EAD4FA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HR Portal</a:t>
            </a:r>
          </a:p>
        </p:txBody>
      </p:sp>
      <p:pic>
        <p:nvPicPr>
          <p:cNvPr id="6" name="Espace réservé du contenu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D7139AD-EF23-48E8-99EA-3A2AC8D89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22" y="215900"/>
            <a:ext cx="698499" cy="698499"/>
          </a:xfrm>
        </p:spPr>
      </p:pic>
      <p:pic>
        <p:nvPicPr>
          <p:cNvPr id="7" name="Espace réservé du contenu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518A6F6-8420-463B-A95D-3A67D6DFB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04" y="215901"/>
            <a:ext cx="698499" cy="698499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D04F68E4-B08E-4540-8C18-5DE5BC81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0463" y="1325236"/>
            <a:ext cx="4131074" cy="4461559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55646C2B-46B6-493D-B5B6-6829D1938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4700" y="2942648"/>
            <a:ext cx="2800040" cy="30240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8CF461F4-7001-417D-A158-A5783032A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7938" y="793369"/>
            <a:ext cx="2558006" cy="2762646"/>
          </a:xfrm>
          <a:prstGeom prst="rect">
            <a:avLst/>
          </a:prstGeom>
        </p:spPr>
      </p:pic>
      <p:pic>
        <p:nvPicPr>
          <p:cNvPr id="15" name="Image 14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DE78F3A2-EEFE-4ADC-8F9D-9BAB1D0E6B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5" y="793369"/>
            <a:ext cx="2203158" cy="2379411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DB778A0C-BAE8-40D7-B4EE-2106490316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02215" y="3656878"/>
            <a:ext cx="2070298" cy="223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D68F5-3EB7-4C44-A450-3BB5E3F9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925"/>
            <a:ext cx="10515600" cy="41106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1A9BFC"/>
                </a:solidFill>
                <a:latin typeface="Calibri" panose="020F0502020204030204" pitchFamily="34" charset="0"/>
              </a:rPr>
              <a:t>Standard employee profile </a:t>
            </a:r>
            <a:r>
              <a:rPr lang="en-ZA" b="1" dirty="0">
                <a:solidFill>
                  <a:srgbClr val="1A9BFC"/>
                </a:solidFill>
                <a:latin typeface="Calibri" panose="020F0502020204030204" pitchFamily="34" charset="0"/>
              </a:rPr>
              <a:t>–</a:t>
            </a:r>
            <a:r>
              <a:rPr lang="en-GB" b="1" dirty="0">
                <a:solidFill>
                  <a:srgbClr val="1A9BFC"/>
                </a:solidFill>
                <a:latin typeface="Calibri" panose="020F0502020204030204" pitchFamily="34" charset="0"/>
              </a:rPr>
              <a:t> Employee directory</a:t>
            </a:r>
            <a:br>
              <a:rPr lang="en-GB" b="1" dirty="0">
                <a:solidFill>
                  <a:srgbClr val="1A9BFC"/>
                </a:solidFill>
                <a:latin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668B04-449C-4E9E-8098-FBB0BEEF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68" y="1227970"/>
            <a:ext cx="9084705" cy="4442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90BE40-D933-45F6-A930-2BF5686C9BFD}"/>
              </a:ext>
            </a:extLst>
          </p:cNvPr>
          <p:cNvSpPr txBox="1"/>
          <p:nvPr/>
        </p:nvSpPr>
        <p:spPr>
          <a:xfrm>
            <a:off x="354435" y="1530477"/>
            <a:ext cx="26739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dirty="0">
                <a:latin typeface="Calibri" panose="020F0502020204030204" pitchFamily="34" charset="0"/>
              </a:rPr>
              <a:t>From the "HR Portal" module and selecting "Employees directory", you access the employee directory listing all employees of the company.</a:t>
            </a:r>
          </a:p>
          <a:p>
            <a:endParaRPr lang="en-ZA" sz="1800" dirty="0">
              <a:latin typeface="Calibri" panose="020F0502020204030204" pitchFamily="34" charset="0"/>
            </a:endParaRPr>
          </a:p>
          <a:p>
            <a:r>
              <a:rPr lang="en-ZA" sz="1800" dirty="0">
                <a:latin typeface="Calibri" panose="020F0502020204030204" pitchFamily="34" charset="0"/>
              </a:rPr>
              <a:t>The directory can inform the email, function, department, branch and phone of each employee.</a:t>
            </a:r>
            <a:endParaRPr lang="en-ZA" sz="1800" b="1" dirty="0">
              <a:latin typeface="Calibri" panose="020F050202020403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B6A7F1E-17B5-4F38-976D-948C95654FB5}"/>
              </a:ext>
            </a:extLst>
          </p:cNvPr>
          <p:cNvSpPr/>
          <p:nvPr/>
        </p:nvSpPr>
        <p:spPr>
          <a:xfrm>
            <a:off x="4605556" y="2030136"/>
            <a:ext cx="771787" cy="21811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95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9A0CC4-8030-4AD2-A15C-1D920D3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467"/>
            <a:ext cx="10515600" cy="45531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1A9BFC"/>
                </a:solidFill>
                <a:latin typeface="Calibri" panose="020F0502020204030204" pitchFamily="34" charset="0"/>
              </a:rPr>
              <a:t>Standard employee profile </a:t>
            </a:r>
            <a:r>
              <a:rPr lang="en-ZA" b="1" dirty="0">
                <a:solidFill>
                  <a:srgbClr val="1A9BFC"/>
                </a:solidFill>
                <a:latin typeface="Calibri" panose="020F0502020204030204" pitchFamily="34" charset="0"/>
              </a:rPr>
              <a:t>–</a:t>
            </a:r>
            <a:r>
              <a:rPr lang="en-GB" b="1" dirty="0">
                <a:solidFill>
                  <a:srgbClr val="1A9BFC"/>
                </a:solidFill>
                <a:latin typeface="Calibri" panose="020F0502020204030204" pitchFamily="34" charset="0"/>
              </a:rPr>
              <a:t> Employee directory</a:t>
            </a:r>
            <a:br>
              <a:rPr lang="en-GB" b="1" dirty="0">
                <a:solidFill>
                  <a:srgbClr val="1A9BFC"/>
                </a:solidFill>
                <a:latin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AB9715-25A0-41FA-AF58-7DB322881FD3}"/>
              </a:ext>
            </a:extLst>
          </p:cNvPr>
          <p:cNvSpPr txBox="1"/>
          <p:nvPr/>
        </p:nvSpPr>
        <p:spPr>
          <a:xfrm>
            <a:off x="1273378" y="1568469"/>
            <a:ext cx="9645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Z" sz="1800" b="1" dirty="0">
                <a:solidFill>
                  <a:srgbClr val="F93D67"/>
                </a:solidFill>
                <a:latin typeface="Calibri" panose="020F0502020204030204" pitchFamily="34" charset="0"/>
              </a:rPr>
              <a:t>Warning</a:t>
            </a:r>
            <a:r>
              <a:rPr lang="en-BZ" sz="1800" b="1" dirty="0">
                <a:latin typeface="Calibri" panose="020F0502020204030204" pitchFamily="34" charset="0"/>
              </a:rPr>
              <a:t> </a:t>
            </a:r>
            <a:r>
              <a:rPr lang="en-BZ" sz="1800" b="1" dirty="0">
                <a:solidFill>
                  <a:srgbClr val="F93D67"/>
                </a:solidFill>
                <a:latin typeface="Calibri" panose="020F0502020204030204" pitchFamily="34" charset="0"/>
              </a:rPr>
              <a:t>:</a:t>
            </a:r>
            <a:r>
              <a:rPr lang="en-BZ" sz="1800" b="1" dirty="0">
                <a:latin typeface="Calibri" panose="020F0502020204030204" pitchFamily="34" charset="0"/>
              </a:rPr>
              <a:t> </a:t>
            </a:r>
            <a:r>
              <a:rPr lang="en-BZ" sz="1800" dirty="0">
                <a:latin typeface="Calibri" panose="020F0502020204030204" pitchFamily="34" charset="0"/>
              </a:rPr>
              <a:t>you can access your own employee sheet by clicking on your name. But you do not have access to the employee sheet for other employees.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746F0E-8552-4689-844D-4285FC18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33" t="42647" r="16364" b="11420"/>
          <a:stretch/>
        </p:blipFill>
        <p:spPr>
          <a:xfrm>
            <a:off x="3930072" y="2499647"/>
            <a:ext cx="4331855" cy="29220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29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0A1C4-05D9-4B92-848C-92841B96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469"/>
            <a:ext cx="10515600" cy="42509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1A9BFC"/>
                </a:solidFill>
                <a:latin typeface="Calibri" panose="020F0502020204030204" pitchFamily="34" charset="0"/>
              </a:rPr>
              <a:t>Standard employee profile</a:t>
            </a:r>
            <a:r>
              <a:rPr lang="en-ZA" b="1" dirty="0">
                <a:solidFill>
                  <a:srgbClr val="1A9BFC"/>
                </a:solidFill>
                <a:latin typeface="Calibri" panose="020F0502020204030204" pitchFamily="34" charset="0"/>
              </a:rPr>
              <a:t> – Employee record</a:t>
            </a:r>
            <a:br>
              <a:rPr lang="en-ZA" b="1" dirty="0">
                <a:solidFill>
                  <a:srgbClr val="1A9BFC"/>
                </a:solidFill>
                <a:latin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49527A-E0DE-49D4-9D3A-56F64E1ED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40" y="1183397"/>
            <a:ext cx="3156117" cy="30336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8814540-3141-4C18-9ECE-96AA7429554F}"/>
              </a:ext>
            </a:extLst>
          </p:cNvPr>
          <p:cNvSpPr txBox="1"/>
          <p:nvPr/>
        </p:nvSpPr>
        <p:spPr>
          <a:xfrm>
            <a:off x="3835866" y="1183397"/>
            <a:ext cx="3772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In the "HR Portal" module, access to the "Employee records".</a:t>
            </a:r>
          </a:p>
          <a:p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8C77F6-9013-43C0-8089-6FA8EBC23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543" y="3839015"/>
            <a:ext cx="8296712" cy="20774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97E6048-2B24-43B6-93FE-F65BE8FDCA03}"/>
              </a:ext>
            </a:extLst>
          </p:cNvPr>
          <p:cNvSpPr txBox="1"/>
          <p:nvPr/>
        </p:nvSpPr>
        <p:spPr>
          <a:xfrm>
            <a:off x="3835867" y="2084689"/>
            <a:ext cx="81102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The "Employee records" allows you to view all the events and changes that took place in your employee life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Hiring or departure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Change of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Branch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etc.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DBAF7C0-8DC1-4A7A-A248-8EDB3D42BC9B}"/>
              </a:ext>
            </a:extLst>
          </p:cNvPr>
          <p:cNvSpPr/>
          <p:nvPr/>
        </p:nvSpPr>
        <p:spPr>
          <a:xfrm>
            <a:off x="2357306" y="1645062"/>
            <a:ext cx="729843" cy="26762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13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FF01A-0554-49F1-9722-C8F0DC71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18" y="624859"/>
            <a:ext cx="10515600" cy="4159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1A9BFC"/>
                </a:solidFill>
                <a:latin typeface="Calibri" panose="020F0502020204030204" pitchFamily="34" charset="0"/>
              </a:rPr>
              <a:t>Standard employee profile</a:t>
            </a:r>
            <a:r>
              <a:rPr lang="en-ZA" b="1" dirty="0">
                <a:solidFill>
                  <a:srgbClr val="1A9BFC"/>
                </a:solidFill>
                <a:latin typeface="Calibri" panose="020F0502020204030204" pitchFamily="34" charset="0"/>
              </a:rPr>
              <a:t> – Shared documents</a:t>
            </a:r>
            <a:br>
              <a:rPr lang="en-ZA" b="1" dirty="0">
                <a:solidFill>
                  <a:srgbClr val="1A9BFC"/>
                </a:solidFill>
                <a:latin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A30EEAA-289B-4B8D-86FF-9FEF76A79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44" y="973551"/>
            <a:ext cx="3661485" cy="34977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6312A7-6486-4710-80A8-BDA174473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71" y="3649210"/>
            <a:ext cx="8204433" cy="2987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10AC873-8EBE-4E78-A1F5-44431B109500}"/>
              </a:ext>
            </a:extLst>
          </p:cNvPr>
          <p:cNvSpPr txBox="1"/>
          <p:nvPr/>
        </p:nvSpPr>
        <p:spPr>
          <a:xfrm>
            <a:off x="327170" y="1156925"/>
            <a:ext cx="73487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In the "HR Portal" module, go to "Shared documents".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You have the possibility to consult the administrative documents shared by the company: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Rules and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Collective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Safety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Information 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Etc.</a:t>
            </a:r>
            <a:endParaRPr lang="en-US" sz="18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6E973AB-4D1B-48B5-B601-04C949832336}"/>
              </a:ext>
            </a:extLst>
          </p:cNvPr>
          <p:cNvSpPr/>
          <p:nvPr/>
        </p:nvSpPr>
        <p:spPr>
          <a:xfrm>
            <a:off x="10251347" y="1572850"/>
            <a:ext cx="796954" cy="21400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3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A7202-5480-4E31-A466-63C4C1F3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859"/>
            <a:ext cx="10515600" cy="415925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1A9BFC"/>
                </a:solidFill>
                <a:latin typeface="Calibri" panose="020F0502020204030204" pitchFamily="34" charset="0"/>
              </a:rPr>
              <a:t>Standard employee profile – Your pay slips</a:t>
            </a:r>
            <a:br>
              <a:rPr lang="en-CA" b="1" dirty="0">
                <a:solidFill>
                  <a:srgbClr val="1A9BFC"/>
                </a:solidFill>
                <a:latin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00501A-B4EC-4DDF-8DF3-D1775DD02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89" y="1284696"/>
            <a:ext cx="3877681" cy="28259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35A8D4-C7B6-42FD-9545-490C8994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54" y="3040458"/>
            <a:ext cx="7365535" cy="30436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45B0CC6-42B3-4411-B649-5468E6953DFB}"/>
              </a:ext>
            </a:extLst>
          </p:cNvPr>
          <p:cNvSpPr/>
          <p:nvPr/>
        </p:nvSpPr>
        <p:spPr>
          <a:xfrm>
            <a:off x="2600587" y="3429000"/>
            <a:ext cx="604007" cy="18665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D18866E-1EED-4A2E-9A93-A353E5CEE1F1}"/>
              </a:ext>
            </a:extLst>
          </p:cNvPr>
          <p:cNvSpPr/>
          <p:nvPr/>
        </p:nvSpPr>
        <p:spPr>
          <a:xfrm>
            <a:off x="7935985" y="4211273"/>
            <a:ext cx="2659310" cy="276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30FDC4B-6BF2-4563-973B-C1A5EDB121C0}"/>
              </a:ext>
            </a:extLst>
          </p:cNvPr>
          <p:cNvSpPr/>
          <p:nvPr/>
        </p:nvSpPr>
        <p:spPr>
          <a:xfrm>
            <a:off x="7902429" y="4024618"/>
            <a:ext cx="1661021" cy="18665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3E0AA4-5E98-4E51-876B-7882D92DF6B6}"/>
              </a:ext>
            </a:extLst>
          </p:cNvPr>
          <p:cNvSpPr txBox="1"/>
          <p:nvPr/>
        </p:nvSpPr>
        <p:spPr>
          <a:xfrm>
            <a:off x="4582487" y="1192805"/>
            <a:ext cx="61113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In the "HR Portal" module, go to "My pay slips".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You can consult your pay slips by clicking directly on the required slip.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All you have to do is click on the download link.</a:t>
            </a:r>
            <a:endParaRPr 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7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9EFC3-9F63-47E5-BDC1-3241DE1A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802"/>
            <a:ext cx="10515600" cy="5140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directory</a:t>
            </a:r>
            <a:b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A63E81-314F-4EDB-87AF-B11604BA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113" y="1320689"/>
            <a:ext cx="8843863" cy="43251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F83153-ECFA-4BAC-B133-ABE87B57AD56}"/>
              </a:ext>
            </a:extLst>
          </p:cNvPr>
          <p:cNvSpPr txBox="1"/>
          <p:nvPr/>
        </p:nvSpPr>
        <p:spPr>
          <a:xfrm>
            <a:off x="304101" y="1320690"/>
            <a:ext cx="262365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From the "HR Portal" module and selecting “Info", you access the employee's directory listing all employees of the company.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The directory can inform the email, function, department, branch and phone of each employee.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You can only access your own employee sheet and those of your team members by clicking on their name.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1686DC8-E16E-467A-A66F-2595BA99C203}"/>
              </a:ext>
            </a:extLst>
          </p:cNvPr>
          <p:cNvSpPr/>
          <p:nvPr/>
        </p:nvSpPr>
        <p:spPr>
          <a:xfrm>
            <a:off x="4823670" y="2105637"/>
            <a:ext cx="763398" cy="19294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27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11B16-FB29-4A93-A6C8-FA559FD6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611"/>
            <a:ext cx="10515600" cy="47817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Record</a:t>
            </a:r>
            <a:b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7E1103-557A-484A-9DC2-B4C5B6CC6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918" y="1434517"/>
            <a:ext cx="9066774" cy="4429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D6CD5FC-8A16-4C59-8CA4-BAB7F5FDBF19}"/>
              </a:ext>
            </a:extLst>
          </p:cNvPr>
          <p:cNvSpPr/>
          <p:nvPr/>
        </p:nvSpPr>
        <p:spPr>
          <a:xfrm>
            <a:off x="4538444" y="2567031"/>
            <a:ext cx="738231" cy="16778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3043A9-7EDC-4774-B6E0-73E99FD8521A}"/>
              </a:ext>
            </a:extLst>
          </p:cNvPr>
          <p:cNvSpPr txBox="1"/>
          <p:nvPr/>
        </p:nvSpPr>
        <p:spPr>
          <a:xfrm>
            <a:off x="186655" y="1358259"/>
            <a:ext cx="24810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From the "HR Portal" module, access to "Employee record".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The "Employee record" allows you to see all the events and changes that took place in the employee’s life.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The "Employee record" of each of your team members is also available for you.</a:t>
            </a:r>
          </a:p>
          <a:p>
            <a:r>
              <a:rPr lang="en-US" sz="1800" dirty="0">
                <a:latin typeface="Calibri" panose="020F0502020204030204" pitchFamily="34" charset="0"/>
              </a:rPr>
              <a:t>To consult the record of a particular employee, select him in the "Employee" filter.</a:t>
            </a:r>
            <a:endParaRPr 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21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481</Words>
  <Application>Microsoft Office PowerPoint</Application>
  <PresentationFormat>Grand écran</PresentationFormat>
  <Paragraphs>81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Thème Office</vt:lpstr>
      <vt:lpstr>Présentation PowerPoint</vt:lpstr>
      <vt:lpstr>HR Portal</vt:lpstr>
      <vt:lpstr>Standard employee profile – Employee directory </vt:lpstr>
      <vt:lpstr>Standard employee profile – Employee directory </vt:lpstr>
      <vt:lpstr>Standard employee profile – Employee record </vt:lpstr>
      <vt:lpstr>Standard employee profile – Shared documents </vt:lpstr>
      <vt:lpstr>Standard employee profile – Your pay slips </vt:lpstr>
      <vt:lpstr>Manager – Employee directory </vt:lpstr>
      <vt:lpstr>Manager – Employee Record </vt:lpstr>
      <vt:lpstr>Manager – Shared documents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DELMAS</dc:creator>
  <cp:lastModifiedBy>Simon CLAUZEL [Eurécia]</cp:lastModifiedBy>
  <cp:revision>33</cp:revision>
  <dcterms:created xsi:type="dcterms:W3CDTF">2020-05-18T12:57:37Z</dcterms:created>
  <dcterms:modified xsi:type="dcterms:W3CDTF">2021-10-28T14:32:56Z</dcterms:modified>
</cp:coreProperties>
</file>