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5" r:id="rId1"/>
  </p:sldMasterIdLst>
  <p:notesMasterIdLst>
    <p:notesMasterId r:id="rId29"/>
  </p:notesMasterIdLst>
  <p:sldIdLst>
    <p:sldId id="1406" r:id="rId2"/>
    <p:sldId id="1412" r:id="rId3"/>
    <p:sldId id="1414" r:id="rId4"/>
    <p:sldId id="1413" r:id="rId5"/>
    <p:sldId id="1415" r:id="rId6"/>
    <p:sldId id="1416" r:id="rId7"/>
    <p:sldId id="1417" r:id="rId8"/>
    <p:sldId id="1418" r:id="rId9"/>
    <p:sldId id="1419" r:id="rId10"/>
    <p:sldId id="1420" r:id="rId11"/>
    <p:sldId id="1421" r:id="rId12"/>
    <p:sldId id="1422" r:id="rId13"/>
    <p:sldId id="1423" r:id="rId14"/>
    <p:sldId id="1424" r:id="rId15"/>
    <p:sldId id="1425" r:id="rId16"/>
    <p:sldId id="1426" r:id="rId17"/>
    <p:sldId id="1427" r:id="rId18"/>
    <p:sldId id="1428" r:id="rId19"/>
    <p:sldId id="1429" r:id="rId20"/>
    <p:sldId id="1430" r:id="rId21"/>
    <p:sldId id="1431" r:id="rId22"/>
    <p:sldId id="1432" r:id="rId23"/>
    <p:sldId id="1433" r:id="rId24"/>
    <p:sldId id="1434" r:id="rId25"/>
    <p:sldId id="1435" r:id="rId26"/>
    <p:sldId id="1402" r:id="rId27"/>
    <p:sldId id="1403" r:id="rId2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69A9"/>
    <a:srgbClr val="0077AC"/>
    <a:srgbClr val="F93D67"/>
    <a:srgbClr val="1984B5"/>
    <a:srgbClr val="00B0F0"/>
    <a:srgbClr val="404040"/>
    <a:srgbClr val="1A9BFC"/>
    <a:srgbClr val="1AE266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52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2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D3692D-9FD6-4EB4-A569-125447A782D2}" type="datetimeFigureOut">
              <a:rPr lang="fr-FR" smtClean="0"/>
              <a:t>07/09/2022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85B15A-7F1A-4C44-96FA-039917E388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2465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"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8E78F6EA-4119-401C-AB36-D556FE7A9517}"/>
              </a:ext>
            </a:extLst>
          </p:cNvPr>
          <p:cNvSpPr/>
          <p:nvPr userDrawn="1"/>
        </p:nvSpPr>
        <p:spPr>
          <a:xfrm>
            <a:off x="5116248" y="1209844"/>
            <a:ext cx="5904062" cy="3830461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 descr="Une image contenant signe, dessin&#10;&#10;Description générée automatiquement">
            <a:extLst>
              <a:ext uri="{FF2B5EF4-FFF2-40B4-BE49-F238E27FC236}">
                <a16:creationId xmlns:a16="http://schemas.microsoft.com/office/drawing/2014/main" id="{0FE1C40D-1F63-4B74-995F-3EE846F566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8173" y="1018306"/>
            <a:ext cx="2687782" cy="2687782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882DF3F9-D72C-471B-A40F-AEE5FA94939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6199" y="2434327"/>
            <a:ext cx="2839801" cy="3552825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FC3A2616-0992-43BE-96BB-09493CF50250}"/>
              </a:ext>
            </a:extLst>
          </p:cNvPr>
          <p:cNvSpPr txBox="1"/>
          <p:nvPr userDrawn="1"/>
        </p:nvSpPr>
        <p:spPr>
          <a:xfrm>
            <a:off x="9614442" y="6315655"/>
            <a:ext cx="70088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Bien plus qu’un SIRH…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ECB5C9A2-B0EB-4B00-BFEE-BD078F2E9DCA}"/>
              </a:ext>
            </a:extLst>
          </p:cNvPr>
          <p:cNvSpPr txBox="1"/>
          <p:nvPr userDrawn="1"/>
        </p:nvSpPr>
        <p:spPr>
          <a:xfrm rot="21370587">
            <a:off x="3663564" y="877500"/>
            <a:ext cx="794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AD635231-2899-4D0D-8B74-0B4AB3011929}"/>
              </a:ext>
            </a:extLst>
          </p:cNvPr>
          <p:cNvSpPr txBox="1"/>
          <p:nvPr userDrawn="1"/>
        </p:nvSpPr>
        <p:spPr>
          <a:xfrm>
            <a:off x="2235391" y="1653466"/>
            <a:ext cx="794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C820D6BD-6165-43BE-9545-249A30E52AC3}"/>
              </a:ext>
            </a:extLst>
          </p:cNvPr>
          <p:cNvSpPr txBox="1"/>
          <p:nvPr userDrawn="1"/>
        </p:nvSpPr>
        <p:spPr>
          <a:xfrm>
            <a:off x="1729758" y="3244423"/>
            <a:ext cx="794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CC73E5AB-DBAA-472E-A07A-4AE2BAF3CD96}"/>
              </a:ext>
            </a:extLst>
          </p:cNvPr>
          <p:cNvSpPr txBox="1"/>
          <p:nvPr userDrawn="1"/>
        </p:nvSpPr>
        <p:spPr>
          <a:xfrm>
            <a:off x="1075576" y="2760430"/>
            <a:ext cx="794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B017ADAF-1FE3-4488-A744-4CC2B3ABA324}"/>
              </a:ext>
            </a:extLst>
          </p:cNvPr>
          <p:cNvSpPr txBox="1"/>
          <p:nvPr userDrawn="1"/>
        </p:nvSpPr>
        <p:spPr>
          <a:xfrm>
            <a:off x="1729758" y="800292"/>
            <a:ext cx="6170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FE0F9D62-CAB6-42FF-A66B-C0312BAF1B8B}"/>
              </a:ext>
            </a:extLst>
          </p:cNvPr>
          <p:cNvSpPr txBox="1"/>
          <p:nvPr userDrawn="1"/>
        </p:nvSpPr>
        <p:spPr>
          <a:xfrm>
            <a:off x="4340336" y="1424712"/>
            <a:ext cx="617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C838F053-A102-4A30-B925-ABC29D3FE6A3}"/>
              </a:ext>
            </a:extLst>
          </p:cNvPr>
          <p:cNvSpPr txBox="1"/>
          <p:nvPr userDrawn="1"/>
        </p:nvSpPr>
        <p:spPr>
          <a:xfrm>
            <a:off x="1320370" y="1728508"/>
            <a:ext cx="617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D3159BB4-097F-4A0E-99E4-5F25FA70CDF3}"/>
              </a:ext>
            </a:extLst>
          </p:cNvPr>
          <p:cNvSpPr txBox="1"/>
          <p:nvPr userDrawn="1"/>
        </p:nvSpPr>
        <p:spPr>
          <a:xfrm>
            <a:off x="2321351" y="3010411"/>
            <a:ext cx="617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C9A86814-5FC8-4E65-A77A-1674E1DB6DC9}"/>
              </a:ext>
            </a:extLst>
          </p:cNvPr>
          <p:cNvSpPr txBox="1"/>
          <p:nvPr userDrawn="1"/>
        </p:nvSpPr>
        <p:spPr>
          <a:xfrm>
            <a:off x="655919" y="1286608"/>
            <a:ext cx="794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id="{76CB6831-B821-43FF-80AC-B5A71A1B4F7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9343" y="1845732"/>
            <a:ext cx="5353623" cy="1583268"/>
          </a:xfrm>
        </p:spPr>
        <p:txBody>
          <a:bodyPr>
            <a:normAutofit/>
          </a:bodyPr>
          <a:lstStyle>
            <a:lvl1pPr marL="0" indent="0" algn="ctr">
              <a:buNone/>
              <a:defRPr sz="4000" b="1">
                <a:solidFill>
                  <a:srgbClr val="1A9BFC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24" name="Espace réservé du texte 23">
            <a:extLst>
              <a:ext uri="{FF2B5EF4-FFF2-40B4-BE49-F238E27FC236}">
                <a16:creationId xmlns:a16="http://schemas.microsoft.com/office/drawing/2014/main" id="{F620CE01-07A4-4972-99F3-1C846A7FCF2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71823" y="3510470"/>
            <a:ext cx="4808985" cy="989012"/>
          </a:xfrm>
        </p:spPr>
        <p:txBody>
          <a:bodyPr>
            <a:normAutofit/>
          </a:bodyPr>
          <a:lstStyle>
            <a:lvl1pPr marL="0" indent="0" algn="ctr">
              <a:buNone/>
              <a:defRPr sz="2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668627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ex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CF4CB3-DD31-4D40-815C-110C8E2D55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0344" y="1"/>
            <a:ext cx="10515600" cy="122017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>
                <a:solidFill>
                  <a:srgbClr val="1A9BFC"/>
                </a:solidFill>
                <a:latin typeface="+mn-lt"/>
              </a:defRPr>
            </a:lvl1pPr>
          </a:lstStyle>
          <a:p>
            <a:r>
              <a:rPr lang="fr-FR" dirty="0"/>
              <a:t>Titre de la slide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C4521B7-2FDD-4DBC-9FE2-9D59BEE266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1A9BFC"/>
              </a:buCl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rgbClr val="1AE266"/>
              </a:buClr>
              <a:buFont typeface="Calibri" panose="020F0502020204030204" pitchFamily="34" charset="0"/>
              <a:buChar char="─"/>
              <a:defRPr sz="18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buClr>
                <a:srgbClr val="F93D67"/>
              </a:buClr>
              <a:buFont typeface="Arial" panose="020B0604020202020204" pitchFamily="34" charset="0"/>
              <a:buChar char="•"/>
              <a:defRPr sz="1400" i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buClr>
                <a:srgbClr val="F93D67"/>
              </a:buClr>
              <a:buFont typeface="Wingdings" panose="05000000000000000000" pitchFamily="2" charset="2"/>
              <a:buChar char="ü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F8A4429-C544-4642-BCE4-9EDB049EBB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79CFB0-E2CA-4048-BB5A-86DAAABF2A12}" type="datetimeFigureOut">
              <a:rPr lang="fr-FR" smtClean="0"/>
              <a:t>07/09/2022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FAB2C20-E084-4810-98BB-4FB16ECCE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B57A480-90B0-4237-B0E9-6B8933A62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C0B57A2-C0B0-443C-ACAD-B6E315F0FCBB}" type="slidenum">
              <a:rPr lang="fr-FR" smtClean="0"/>
              <a:t>‹N°›</a:t>
            </a:fld>
            <a:endParaRPr lang="fr-FR"/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6FA5BB11-0E18-41A9-8676-C27D6C017EB8}"/>
              </a:ext>
            </a:extLst>
          </p:cNvPr>
          <p:cNvCxnSpPr/>
          <p:nvPr userDrawn="1"/>
        </p:nvCxnSpPr>
        <p:spPr>
          <a:xfrm>
            <a:off x="0" y="656948"/>
            <a:ext cx="727969" cy="0"/>
          </a:xfrm>
          <a:prstGeom prst="line">
            <a:avLst/>
          </a:prstGeom>
          <a:ln w="76200" cap="rnd">
            <a:solidFill>
              <a:srgbClr val="F93D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329F229A-BD1C-4A40-BF50-7AC8764B081A}"/>
              </a:ext>
            </a:extLst>
          </p:cNvPr>
          <p:cNvCxnSpPr>
            <a:cxnSpLocks/>
          </p:cNvCxnSpPr>
          <p:nvPr userDrawn="1"/>
        </p:nvCxnSpPr>
        <p:spPr>
          <a:xfrm>
            <a:off x="476250" y="978789"/>
            <a:ext cx="1362075" cy="0"/>
          </a:xfrm>
          <a:prstGeom prst="line">
            <a:avLst/>
          </a:prstGeom>
          <a:ln w="76200" cap="rnd">
            <a:solidFill>
              <a:srgbClr val="F93D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 descr="Une image contenant signe, dessin&#10;&#10;Description générée automatiquement">
            <a:extLst>
              <a:ext uri="{FF2B5EF4-FFF2-40B4-BE49-F238E27FC236}">
                <a16:creationId xmlns:a16="http://schemas.microsoft.com/office/drawing/2014/main" id="{EACD61EF-CCFA-4AD1-B5CD-433BB3BD6C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2340" y="6172598"/>
            <a:ext cx="476013" cy="476013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3D3CAE0B-0CE5-4C85-9987-F694725749DD}"/>
              </a:ext>
            </a:extLst>
          </p:cNvPr>
          <p:cNvSpPr txBox="1"/>
          <p:nvPr userDrawn="1"/>
        </p:nvSpPr>
        <p:spPr>
          <a:xfrm>
            <a:off x="8831246" y="6202856"/>
            <a:ext cx="270939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050" b="1" dirty="0">
                <a:solidFill>
                  <a:srgbClr val="1A9BFC"/>
                </a:solidFill>
                <a:latin typeface="Century Gothic" panose="020B0502020202020204" pitchFamily="34" charset="0"/>
              </a:rPr>
              <a:t>Bien plus qu’un SIRH</a:t>
            </a:r>
          </a:p>
          <a:p>
            <a:pPr algn="r"/>
            <a:r>
              <a:rPr lang="fr-FR" sz="1050" b="1" dirty="0">
                <a:solidFill>
                  <a:srgbClr val="1A9BFC"/>
                </a:solidFill>
                <a:latin typeface="Century Gothic" panose="020B0502020202020204" pitchFamily="34" charset="0"/>
              </a:rPr>
              <a:t>Votre solution Performance &amp; Bien-être</a:t>
            </a:r>
          </a:p>
        </p:txBody>
      </p:sp>
      <p:sp>
        <p:nvSpPr>
          <p:cNvPr id="11" name="Espace réservé du texte 12">
            <a:extLst>
              <a:ext uri="{FF2B5EF4-FFF2-40B4-BE49-F238E27FC236}">
                <a16:creationId xmlns:a16="http://schemas.microsoft.com/office/drawing/2014/main" id="{F50731A1-C45C-462D-8050-B393BC3006E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00263" y="832822"/>
            <a:ext cx="9315681" cy="4159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>
                <a:solidFill>
                  <a:srgbClr val="1569A9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3591059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ex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CF4CB3-DD31-4D40-815C-110C8E2D55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0344" y="0"/>
            <a:ext cx="10515600" cy="1220172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600" b="1">
                <a:solidFill>
                  <a:srgbClr val="1A9BFC"/>
                </a:solidFill>
                <a:latin typeface="+mn-lt"/>
              </a:defRPr>
            </a:lvl1pPr>
          </a:lstStyle>
          <a:p>
            <a:r>
              <a:rPr lang="fr-FR" dirty="0"/>
              <a:t>Titre de la slide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F8A4429-C544-4642-BCE4-9EDB049EBB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79CFB0-E2CA-4048-BB5A-86DAAABF2A12}" type="datetimeFigureOut">
              <a:rPr lang="fr-FR" smtClean="0"/>
              <a:t>07/09/2022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FAB2C20-E084-4810-98BB-4FB16ECCE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B57A480-90B0-4237-B0E9-6B8933A62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C0B57A2-C0B0-443C-ACAD-B6E315F0FCBB}" type="slidenum">
              <a:rPr lang="fr-FR" smtClean="0"/>
              <a:t>‹N°›</a:t>
            </a:fld>
            <a:endParaRPr lang="fr-FR"/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6FA5BB11-0E18-41A9-8676-C27D6C017EB8}"/>
              </a:ext>
            </a:extLst>
          </p:cNvPr>
          <p:cNvCxnSpPr/>
          <p:nvPr userDrawn="1"/>
        </p:nvCxnSpPr>
        <p:spPr>
          <a:xfrm>
            <a:off x="2317071" y="550416"/>
            <a:ext cx="727969" cy="0"/>
          </a:xfrm>
          <a:prstGeom prst="line">
            <a:avLst/>
          </a:prstGeom>
          <a:ln w="76200" cap="rnd">
            <a:solidFill>
              <a:srgbClr val="F93D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 descr="Une image contenant signe, dessin&#10;&#10;Description générée automatiquement">
            <a:extLst>
              <a:ext uri="{FF2B5EF4-FFF2-40B4-BE49-F238E27FC236}">
                <a16:creationId xmlns:a16="http://schemas.microsoft.com/office/drawing/2014/main" id="{EACD61EF-CCFA-4AD1-B5CD-433BB3BD6C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2340" y="6172598"/>
            <a:ext cx="476013" cy="476013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3D3CAE0B-0CE5-4C85-9987-F694725749DD}"/>
              </a:ext>
            </a:extLst>
          </p:cNvPr>
          <p:cNvSpPr txBox="1"/>
          <p:nvPr userDrawn="1"/>
        </p:nvSpPr>
        <p:spPr>
          <a:xfrm>
            <a:off x="8831246" y="6202856"/>
            <a:ext cx="270939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050" b="1" dirty="0">
                <a:solidFill>
                  <a:srgbClr val="1A9BFC"/>
                </a:solidFill>
                <a:latin typeface="Century Gothic" panose="020B0502020202020204" pitchFamily="34" charset="0"/>
              </a:rPr>
              <a:t>Bien plus qu’un SIRH</a:t>
            </a:r>
          </a:p>
          <a:p>
            <a:pPr algn="r"/>
            <a:r>
              <a:rPr lang="fr-FR" sz="1050" b="1" dirty="0">
                <a:solidFill>
                  <a:srgbClr val="1A9BFC"/>
                </a:solidFill>
                <a:latin typeface="Century Gothic" panose="020B0502020202020204" pitchFamily="34" charset="0"/>
              </a:rPr>
              <a:t>Votre solution Performance &amp; Bien-être</a:t>
            </a: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A747D67B-45C3-45BE-96B6-3CCF6098E5ED}"/>
              </a:ext>
            </a:extLst>
          </p:cNvPr>
          <p:cNvCxnSpPr/>
          <p:nvPr userDrawn="1"/>
        </p:nvCxnSpPr>
        <p:spPr>
          <a:xfrm>
            <a:off x="9225378" y="550416"/>
            <a:ext cx="727969" cy="0"/>
          </a:xfrm>
          <a:prstGeom prst="line">
            <a:avLst/>
          </a:prstGeom>
          <a:ln w="76200" cap="rnd">
            <a:solidFill>
              <a:srgbClr val="F93D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71119F51-A115-42DE-9E4F-A26FCC8745D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00113" y="914400"/>
            <a:ext cx="10515600" cy="4159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>
                <a:solidFill>
                  <a:srgbClr val="1569A9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id="{0CBB1D52-021A-4485-88F3-B830229416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1A9BFC"/>
              </a:buCl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rgbClr val="1AE266"/>
              </a:buClr>
              <a:buFont typeface="Calibri" panose="020F0502020204030204" pitchFamily="34" charset="0"/>
              <a:buChar char="─"/>
              <a:defRPr sz="18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buClr>
                <a:srgbClr val="F93D67"/>
              </a:buClr>
              <a:buFont typeface="Arial" panose="020B0604020202020204" pitchFamily="34" charset="0"/>
              <a:buChar char="•"/>
              <a:defRPr sz="1400" i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buClr>
                <a:srgbClr val="F93D67"/>
              </a:buClr>
              <a:buFont typeface="Wingdings" panose="05000000000000000000" pitchFamily="2" charset="2"/>
              <a:buChar char="ü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688678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"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A2568179-A249-46E0-869B-D9F048B26C5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3240" y="3429000"/>
            <a:ext cx="11665520" cy="178117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Transition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3A6B8153-AF70-48DE-A341-BFAD98A04460}"/>
              </a:ext>
            </a:extLst>
          </p:cNvPr>
          <p:cNvCxnSpPr>
            <a:cxnSpLocks/>
          </p:cNvCxnSpPr>
          <p:nvPr userDrawn="1"/>
        </p:nvCxnSpPr>
        <p:spPr>
          <a:xfrm>
            <a:off x="5414963" y="4909379"/>
            <a:ext cx="1362075" cy="0"/>
          </a:xfrm>
          <a:prstGeom prst="line">
            <a:avLst/>
          </a:prstGeom>
          <a:ln w="76200" cap="rnd">
            <a:solidFill>
              <a:srgbClr val="F93D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contenu 10">
            <a:extLst>
              <a:ext uri="{FF2B5EF4-FFF2-40B4-BE49-F238E27FC236}">
                <a16:creationId xmlns:a16="http://schemas.microsoft.com/office/drawing/2014/main" id="{8D8CBD45-29CA-4C56-9A95-A0B3A6B0D15A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133723" y="184791"/>
            <a:ext cx="6124575" cy="2859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Insérez l’illustration qui vous plait</a:t>
            </a:r>
          </a:p>
        </p:txBody>
      </p:sp>
      <p:pic>
        <p:nvPicPr>
          <p:cNvPr id="13" name="Image 12" descr="Une image contenant signe, dessin&#10;&#10;Description générée automatiquement">
            <a:extLst>
              <a:ext uri="{FF2B5EF4-FFF2-40B4-BE49-F238E27FC236}">
                <a16:creationId xmlns:a16="http://schemas.microsoft.com/office/drawing/2014/main" id="{FE3540A8-06D9-46A5-9C24-54B6549C1A7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2340" y="6172598"/>
            <a:ext cx="476013" cy="476013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CF3BC697-982E-474B-875F-16ACFDF067ED}"/>
              </a:ext>
            </a:extLst>
          </p:cNvPr>
          <p:cNvSpPr txBox="1"/>
          <p:nvPr userDrawn="1"/>
        </p:nvSpPr>
        <p:spPr>
          <a:xfrm>
            <a:off x="8831246" y="6202856"/>
            <a:ext cx="270939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050" b="1" dirty="0">
                <a:solidFill>
                  <a:schemeClr val="bg1"/>
                </a:solidFill>
                <a:latin typeface="Century Gothic" panose="020B0502020202020204" pitchFamily="34" charset="0"/>
              </a:rPr>
              <a:t>Bien plus qu’un SIRH</a:t>
            </a:r>
          </a:p>
          <a:p>
            <a:pPr algn="r"/>
            <a:r>
              <a:rPr lang="fr-FR" sz="1050" b="1" dirty="0">
                <a:solidFill>
                  <a:schemeClr val="bg1"/>
                </a:solidFill>
                <a:latin typeface="Century Gothic" panose="020B0502020202020204" pitchFamily="34" charset="0"/>
              </a:rPr>
              <a:t>Votre solution Performance &amp; Bien-être</a:t>
            </a:r>
          </a:p>
        </p:txBody>
      </p:sp>
    </p:spTree>
    <p:extLst>
      <p:ext uri="{BB962C8B-B14F-4D97-AF65-F5344CB8AC3E}">
        <p14:creationId xmlns:p14="http://schemas.microsoft.com/office/powerpoint/2010/main" val="2535045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de e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signe, dessin&#10;&#10;Description générée automatiquement">
            <a:extLst>
              <a:ext uri="{FF2B5EF4-FFF2-40B4-BE49-F238E27FC236}">
                <a16:creationId xmlns:a16="http://schemas.microsoft.com/office/drawing/2014/main" id="{1889FCF0-E828-404A-B76A-B98D597AB5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2340" y="6172598"/>
            <a:ext cx="476013" cy="476013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8FD84C88-E32A-4AD1-A0D4-D455A8054F9A}"/>
              </a:ext>
            </a:extLst>
          </p:cNvPr>
          <p:cNvSpPr txBox="1"/>
          <p:nvPr userDrawn="1"/>
        </p:nvSpPr>
        <p:spPr>
          <a:xfrm>
            <a:off x="8831246" y="6202856"/>
            <a:ext cx="270939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050" b="1" dirty="0">
                <a:solidFill>
                  <a:srgbClr val="1A9BFC"/>
                </a:solidFill>
                <a:latin typeface="Century Gothic" panose="020B0502020202020204" pitchFamily="34" charset="0"/>
              </a:rPr>
              <a:t>Bien plus qu’un SIRH</a:t>
            </a:r>
          </a:p>
          <a:p>
            <a:pPr algn="r"/>
            <a:r>
              <a:rPr lang="fr-FR" sz="1050" b="1" dirty="0">
                <a:solidFill>
                  <a:srgbClr val="1A9BFC"/>
                </a:solidFill>
                <a:latin typeface="Century Gothic" panose="020B0502020202020204" pitchFamily="34" charset="0"/>
              </a:rPr>
              <a:t>Votre solution Performance &amp; Bien-être</a:t>
            </a:r>
          </a:p>
        </p:txBody>
      </p:sp>
    </p:spTree>
    <p:extLst>
      <p:ext uri="{BB962C8B-B14F-4D97-AF65-F5344CB8AC3E}">
        <p14:creationId xmlns:p14="http://schemas.microsoft.com/office/powerpoint/2010/main" val="241557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ré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6142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Espace réservé du titre 22">
            <a:extLst>
              <a:ext uri="{FF2B5EF4-FFF2-40B4-BE49-F238E27FC236}">
                <a16:creationId xmlns:a16="http://schemas.microsoft.com/office/drawing/2014/main" id="{4F15FC84-ED4C-4377-9295-8516B4449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24" name="Espace réservé du texte 23">
            <a:extLst>
              <a:ext uri="{FF2B5EF4-FFF2-40B4-BE49-F238E27FC236}">
                <a16:creationId xmlns:a16="http://schemas.microsoft.com/office/drawing/2014/main" id="{1FE04CE6-56A0-4216-97FD-C825480A88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169461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0" r:id="rId2"/>
    <p:sldLayoutId id="2147483663" r:id="rId3"/>
    <p:sldLayoutId id="2147483786" r:id="rId4"/>
    <p:sldLayoutId id="2147483662" r:id="rId5"/>
    <p:sldLayoutId id="2147483787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>
          <a:solidFill>
            <a:srgbClr val="1A9BFC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1A9BFC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1A9BFC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1A9BFC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1A9BFC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1A9BFC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1.png"/><Relationship Id="rId7" Type="http://schemas.openxmlformats.org/officeDocument/2006/relationships/image" Target="../media/image32.png"/><Relationship Id="rId2" Type="http://schemas.openxmlformats.org/officeDocument/2006/relationships/hyperlink" Target="mailto:adressemail@eurecia.com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.png"/><Relationship Id="rId9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signe, dessin&#10;&#10;Description générée automatiquement">
            <a:extLst>
              <a:ext uri="{FF2B5EF4-FFF2-40B4-BE49-F238E27FC236}">
                <a16:creationId xmlns:a16="http://schemas.microsoft.com/office/drawing/2014/main" id="{F2D03923-9CED-49BE-8C2B-890593DABB6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8173" y="1018306"/>
            <a:ext cx="2687782" cy="2687782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DE873A5E-9122-4E09-B393-A94714ED0F9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6199" y="2434327"/>
            <a:ext cx="2839801" cy="3552825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3044F933-A23C-49C8-82F2-7F3E26012326}"/>
              </a:ext>
            </a:extLst>
          </p:cNvPr>
          <p:cNvSpPr txBox="1"/>
          <p:nvPr/>
        </p:nvSpPr>
        <p:spPr>
          <a:xfrm>
            <a:off x="9614442" y="6315655"/>
            <a:ext cx="70088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Bien plus qu’un SIRH…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B77F4DD-AE0F-478E-995B-B188585A3A0E}"/>
              </a:ext>
            </a:extLst>
          </p:cNvPr>
          <p:cNvSpPr txBox="1"/>
          <p:nvPr/>
        </p:nvSpPr>
        <p:spPr>
          <a:xfrm rot="21370587">
            <a:off x="3663564" y="877500"/>
            <a:ext cx="794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FCF2468-0662-417A-8E31-D09C8CA4DA8E}"/>
              </a:ext>
            </a:extLst>
          </p:cNvPr>
          <p:cNvSpPr txBox="1"/>
          <p:nvPr/>
        </p:nvSpPr>
        <p:spPr>
          <a:xfrm>
            <a:off x="2235391" y="1653466"/>
            <a:ext cx="794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991991B3-BB40-4AE9-82BD-CC159BB765E9}"/>
              </a:ext>
            </a:extLst>
          </p:cNvPr>
          <p:cNvSpPr txBox="1"/>
          <p:nvPr/>
        </p:nvSpPr>
        <p:spPr>
          <a:xfrm>
            <a:off x="1729758" y="3244423"/>
            <a:ext cx="794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07E16755-F130-42A2-95E0-B91388B129EB}"/>
              </a:ext>
            </a:extLst>
          </p:cNvPr>
          <p:cNvSpPr txBox="1"/>
          <p:nvPr/>
        </p:nvSpPr>
        <p:spPr>
          <a:xfrm>
            <a:off x="1075576" y="2760430"/>
            <a:ext cx="794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7781625-286F-435A-A29A-7C888BFE09F8}"/>
              </a:ext>
            </a:extLst>
          </p:cNvPr>
          <p:cNvSpPr txBox="1"/>
          <p:nvPr/>
        </p:nvSpPr>
        <p:spPr>
          <a:xfrm>
            <a:off x="1729758" y="800292"/>
            <a:ext cx="6170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46EB1796-E229-4FCB-8F16-6C7C1D1AEE8A}"/>
              </a:ext>
            </a:extLst>
          </p:cNvPr>
          <p:cNvSpPr txBox="1"/>
          <p:nvPr/>
        </p:nvSpPr>
        <p:spPr>
          <a:xfrm>
            <a:off x="4340336" y="1424712"/>
            <a:ext cx="617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F27AB239-426C-47DC-BFBE-5ACDCB6D5147}"/>
              </a:ext>
            </a:extLst>
          </p:cNvPr>
          <p:cNvSpPr txBox="1"/>
          <p:nvPr/>
        </p:nvSpPr>
        <p:spPr>
          <a:xfrm>
            <a:off x="1320370" y="1728508"/>
            <a:ext cx="617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4293C8AD-96EB-4944-9439-3186C2C4C5BF}"/>
              </a:ext>
            </a:extLst>
          </p:cNvPr>
          <p:cNvSpPr txBox="1"/>
          <p:nvPr/>
        </p:nvSpPr>
        <p:spPr>
          <a:xfrm>
            <a:off x="2321351" y="3010411"/>
            <a:ext cx="617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B8774AE4-4138-413E-89B3-A7407D2B0549}"/>
              </a:ext>
            </a:extLst>
          </p:cNvPr>
          <p:cNvSpPr txBox="1"/>
          <p:nvPr/>
        </p:nvSpPr>
        <p:spPr>
          <a:xfrm>
            <a:off x="655919" y="1286608"/>
            <a:ext cx="794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81C7EA7F-C5D6-4DE4-8D2A-A947C27DE15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Support de formation Administrateur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5DDFEA6C-90CB-47CE-9632-BFAE7382F19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>
                <a:solidFill>
                  <a:srgbClr val="F93D67"/>
                </a:solidFill>
              </a:rPr>
              <a:t>Paramètres Généraux</a:t>
            </a:r>
          </a:p>
        </p:txBody>
      </p:sp>
    </p:spTree>
    <p:extLst>
      <p:ext uri="{BB962C8B-B14F-4D97-AF65-F5344CB8AC3E}">
        <p14:creationId xmlns:p14="http://schemas.microsoft.com/office/powerpoint/2010/main" val="38375538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D11B37-D3EF-49AB-BC72-331BEC122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Créer la première feuille de temps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D489A02-861B-4F38-97BE-883759A95D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668" y="1627712"/>
            <a:ext cx="10515600" cy="4351338"/>
          </a:xfrm>
        </p:spPr>
        <p:txBody>
          <a:bodyPr>
            <a:normAutofit/>
          </a:bodyPr>
          <a:lstStyle/>
          <a:p>
            <a:pPr marL="285750" indent="-285750">
              <a:buClr>
                <a:srgbClr val="1A9BFC"/>
              </a:buClr>
              <a:buFont typeface="Courier New" panose="02070309020205020404" pitchFamily="49" charset="0"/>
              <a:buChar char="o"/>
            </a:pPr>
            <a:r>
              <a:rPr lang="fr-FR" dirty="0"/>
              <a:t>Accès: Espace admin &gt; Paramètres Généraux &gt; Salariés et Utilisateurs</a:t>
            </a:r>
          </a:p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CF01E8F-DEDD-4B49-A524-A70F217561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sz="2000" dirty="0"/>
              <a:t>Activer l’envoi des mails aux utilisateurs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0BCF15C-F402-D1E2-6178-F9C00D3A9E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078" y="2284538"/>
            <a:ext cx="9023689" cy="2945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484865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D11B37-D3EF-49AB-BC72-331BEC122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fiche société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D489A02-861B-4F38-97BE-883759A95D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>
            <a:normAutofit/>
          </a:bodyPr>
          <a:lstStyle/>
          <a:p>
            <a:pPr marL="285750" indent="-285750">
              <a:buClr>
                <a:srgbClr val="1A9BFC"/>
              </a:buClr>
              <a:buFont typeface="Courier New" panose="02070309020205020404" pitchFamily="49" charset="0"/>
              <a:buChar char="o"/>
            </a:pPr>
            <a:r>
              <a:rPr lang="fr-FR" dirty="0"/>
              <a:t>Accès: Espace admin &gt; Paramètres Généraux &gt; Fiche société &gt; Onglet Général</a:t>
            </a:r>
          </a:p>
          <a:p>
            <a:pPr marL="0" indent="0">
              <a:buClr>
                <a:srgbClr val="1A9BFC"/>
              </a:buClr>
              <a:buNone/>
            </a:pPr>
            <a:r>
              <a:rPr lang="fr-FR" dirty="0">
                <a:solidFill>
                  <a:srgbClr val="002060"/>
                </a:solidFill>
              </a:rPr>
              <a:t>Renseigner les informations de votre société :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2FE887E9-17E3-4292-9CD0-2A6E8DF3FD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0344" y="2193547"/>
            <a:ext cx="10208826" cy="3411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9626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D11B37-D3EF-49AB-BC72-331BEC122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fiche société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D489A02-861B-4F38-97BE-883759A95D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9539" y="1430885"/>
            <a:ext cx="10515600" cy="4351338"/>
          </a:xfrm>
        </p:spPr>
        <p:txBody>
          <a:bodyPr>
            <a:normAutofit/>
          </a:bodyPr>
          <a:lstStyle/>
          <a:p>
            <a:pPr marL="285750" indent="-285750">
              <a:buClr>
                <a:srgbClr val="1A9BFC"/>
              </a:buClr>
              <a:buFont typeface="Courier New" panose="02070309020205020404" pitchFamily="49" charset="0"/>
              <a:buChar char="o"/>
            </a:pPr>
            <a:r>
              <a:rPr lang="fr-FR" dirty="0"/>
              <a:t>Accès: Espace admin &gt; Paramètres Généraux &gt; Fiche société &gt; Onglet Organisation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1D23BAB-A4FA-5253-37AA-B7287723A6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100263" y="832822"/>
            <a:ext cx="9315681" cy="415925"/>
          </a:xfrm>
        </p:spPr>
        <p:txBody>
          <a:bodyPr/>
          <a:lstStyle/>
          <a:p>
            <a:r>
              <a:rPr lang="fr-FR" sz="2000" dirty="0"/>
              <a:t>Créer un département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6183D9FE-D527-405E-B550-D32A3D2C46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7263" y="1966160"/>
            <a:ext cx="8815526" cy="42816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750275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D11B37-D3EF-49AB-BC72-331BEC122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fiche société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D489A02-861B-4F38-97BE-883759A95D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4150"/>
            <a:ext cx="10515600" cy="4351338"/>
          </a:xfrm>
        </p:spPr>
        <p:txBody>
          <a:bodyPr>
            <a:normAutofit/>
          </a:bodyPr>
          <a:lstStyle/>
          <a:p>
            <a:pPr marL="285750" indent="-285750">
              <a:buClr>
                <a:srgbClr val="1A9BFC"/>
              </a:buClr>
              <a:buFont typeface="Courier New" panose="02070309020205020404" pitchFamily="49" charset="0"/>
              <a:buChar char="o"/>
            </a:pPr>
            <a:r>
              <a:rPr lang="fr-FR" dirty="0"/>
              <a:t>Accès: Espace admin &gt; Paramètres Généraux &gt; Fiche société &gt; Onglet Organisation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D55E326-72B9-8EB7-A016-85CB491F6A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947" y="2291812"/>
            <a:ext cx="9863091" cy="34190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Espace réservé du texte 3">
            <a:extLst>
              <a:ext uri="{FF2B5EF4-FFF2-40B4-BE49-F238E27FC236}">
                <a16:creationId xmlns:a16="http://schemas.microsoft.com/office/drawing/2014/main" id="{0DC3D1AD-E258-CD82-C1B4-19407F09E7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100263" y="832822"/>
            <a:ext cx="9315681" cy="415925"/>
          </a:xfrm>
        </p:spPr>
        <p:txBody>
          <a:bodyPr/>
          <a:lstStyle/>
          <a:p>
            <a:r>
              <a:rPr lang="fr-FR" sz="2000" dirty="0"/>
              <a:t>Créer une structure</a:t>
            </a:r>
          </a:p>
        </p:txBody>
      </p:sp>
    </p:spTree>
    <p:extLst>
      <p:ext uri="{BB962C8B-B14F-4D97-AF65-F5344CB8AC3E}">
        <p14:creationId xmlns:p14="http://schemas.microsoft.com/office/powerpoint/2010/main" val="5192999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D11B37-D3EF-49AB-BC72-331BEC122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fiche société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D489A02-861B-4F38-97BE-883759A95D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4253"/>
            <a:ext cx="10515600" cy="4351338"/>
          </a:xfrm>
        </p:spPr>
        <p:txBody>
          <a:bodyPr>
            <a:normAutofit/>
          </a:bodyPr>
          <a:lstStyle/>
          <a:p>
            <a:pPr marL="285750" indent="-285750">
              <a:buClr>
                <a:srgbClr val="1A9BFC"/>
              </a:buClr>
              <a:buFont typeface="Courier New" panose="02070309020205020404" pitchFamily="49" charset="0"/>
              <a:buChar char="o"/>
            </a:pPr>
            <a:r>
              <a:rPr lang="fr-FR" dirty="0"/>
              <a:t>Accès: Espace admin &gt; Paramètres Généraux &gt; Fiche société &gt; Onglet Personnalisation Design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D7E0558-C09B-7251-9847-33480DFE723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100263" y="832822"/>
            <a:ext cx="9315681" cy="415925"/>
          </a:xfrm>
        </p:spPr>
        <p:txBody>
          <a:bodyPr/>
          <a:lstStyle/>
          <a:p>
            <a:r>
              <a:rPr lang="fr-FR" sz="2000" dirty="0"/>
              <a:t>Insérer un logo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6C3CDD3-82E6-265B-9D5B-E2EEC1C944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953093"/>
            <a:ext cx="10741981" cy="3720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47396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D11B37-D3EF-49AB-BC72-331BEC122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fiche société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D489A02-861B-4F38-97BE-883759A95D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6856"/>
            <a:ext cx="10515600" cy="4351338"/>
          </a:xfrm>
        </p:spPr>
        <p:txBody>
          <a:bodyPr>
            <a:normAutofit/>
          </a:bodyPr>
          <a:lstStyle/>
          <a:p>
            <a:pPr marL="285750" indent="-285750">
              <a:buClr>
                <a:srgbClr val="1A9BFC"/>
              </a:buClr>
              <a:buFont typeface="Courier New" panose="02070309020205020404" pitchFamily="49" charset="0"/>
              <a:buChar char="o"/>
            </a:pPr>
            <a:r>
              <a:rPr lang="fr-FR" dirty="0"/>
              <a:t>Accès : Espace admin &gt; Paramètres Généraux &gt; Fiche société &gt; Onglet paramétrage</a:t>
            </a:r>
          </a:p>
          <a:p>
            <a:pPr marL="285750" indent="-285750">
              <a:buClr>
                <a:srgbClr val="1A9BFC"/>
              </a:buClr>
              <a:buFont typeface="Courier New" panose="02070309020205020404" pitchFamily="49" charset="0"/>
              <a:buChar char="o"/>
            </a:pPr>
            <a:endParaRPr lang="fr-FR" dirty="0"/>
          </a:p>
          <a:p>
            <a:pPr marL="285750" indent="-285750">
              <a:buClr>
                <a:srgbClr val="1A9BFC"/>
              </a:buClr>
              <a:buFont typeface="Courier New" panose="02070309020205020404" pitchFamily="49" charset="0"/>
              <a:buChar char="o"/>
            </a:pPr>
            <a:endParaRPr lang="fr-FR" dirty="0"/>
          </a:p>
          <a:p>
            <a:pPr marL="285750" indent="-285750">
              <a:buClr>
                <a:srgbClr val="1A9BFC"/>
              </a:buClr>
              <a:buFont typeface="Courier New" panose="02070309020205020404" pitchFamily="49" charset="0"/>
              <a:buChar char="o"/>
            </a:pPr>
            <a:endParaRPr lang="fr-FR" dirty="0"/>
          </a:p>
          <a:p>
            <a:pPr marL="285750" indent="-285750">
              <a:buClr>
                <a:srgbClr val="1A9BFC"/>
              </a:buClr>
              <a:buFont typeface="Courier New" panose="02070309020205020404" pitchFamily="49" charset="0"/>
              <a:buChar char="o"/>
            </a:pPr>
            <a:endParaRPr lang="fr-FR" dirty="0"/>
          </a:p>
          <a:p>
            <a:pPr marL="285750" indent="-285750">
              <a:buClr>
                <a:srgbClr val="1A9BFC"/>
              </a:buClr>
              <a:buFont typeface="Courier New" panose="02070309020205020404" pitchFamily="49" charset="0"/>
              <a:buChar char="o"/>
            </a:pPr>
            <a:endParaRPr lang="fr-FR" dirty="0"/>
          </a:p>
          <a:p>
            <a:pPr marL="285750" indent="-285750">
              <a:buClr>
                <a:srgbClr val="1A9BFC"/>
              </a:buClr>
              <a:buFont typeface="Courier New" panose="02070309020205020404" pitchFamily="49" charset="0"/>
              <a:buChar char="o"/>
            </a:pPr>
            <a:endParaRPr lang="fr-FR" dirty="0"/>
          </a:p>
          <a:p>
            <a:pPr marL="285750" indent="-285750">
              <a:buClr>
                <a:srgbClr val="1A9BFC"/>
              </a:buClr>
              <a:buFont typeface="Courier New" panose="02070309020205020404" pitchFamily="49" charset="0"/>
              <a:buChar char="o"/>
            </a:pPr>
            <a:endParaRPr lang="fr-FR" dirty="0"/>
          </a:p>
          <a:p>
            <a:pPr marL="0" indent="0">
              <a:buClr>
                <a:srgbClr val="1A9BFC"/>
              </a:buClr>
              <a:buNone/>
            </a:pPr>
            <a:endParaRPr lang="fr-FR" dirty="0"/>
          </a:p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CF01E8F-DEDD-4B49-A524-A70F217561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fr-FR" sz="2000" dirty="0"/>
              <a:t>Créer un circuit de validation général dans la fiche société</a:t>
            </a:r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F87BE8D-5875-8E99-7C34-B4150B17B9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009" y="2453067"/>
            <a:ext cx="10741981" cy="24413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096466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D11B37-D3EF-49AB-BC72-331BEC122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fiche société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D489A02-861B-4F38-97BE-883759A95D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8078"/>
            <a:ext cx="10515600" cy="4351338"/>
          </a:xfrm>
        </p:spPr>
        <p:txBody>
          <a:bodyPr>
            <a:normAutofit/>
          </a:bodyPr>
          <a:lstStyle/>
          <a:p>
            <a:pPr marL="285750" indent="-285750">
              <a:buClr>
                <a:srgbClr val="1A9BFC"/>
              </a:buClr>
              <a:buFont typeface="Courier New" panose="02070309020205020404" pitchFamily="49" charset="0"/>
              <a:buChar char="o"/>
            </a:pPr>
            <a:r>
              <a:rPr lang="fr-FR" dirty="0"/>
              <a:t>Accès : Espace admin &gt; Paramètres Généraux &gt; Salariés et utilisateurs &gt; onglet Règles</a:t>
            </a:r>
          </a:p>
          <a:p>
            <a:pPr marL="285750" indent="-285750">
              <a:buClr>
                <a:srgbClr val="1A9BFC"/>
              </a:buClr>
              <a:buFont typeface="Courier New" panose="02070309020205020404" pitchFamily="49" charset="0"/>
              <a:buChar char="o"/>
            </a:pPr>
            <a:endParaRPr lang="fr-FR" dirty="0"/>
          </a:p>
          <a:p>
            <a:pPr marL="285750" indent="-285750">
              <a:buClr>
                <a:srgbClr val="1A9BFC"/>
              </a:buClr>
              <a:buFont typeface="Courier New" panose="02070309020205020404" pitchFamily="49" charset="0"/>
              <a:buChar char="o"/>
            </a:pPr>
            <a:endParaRPr lang="fr-FR" dirty="0"/>
          </a:p>
          <a:p>
            <a:pPr marL="285750" indent="-285750">
              <a:buClr>
                <a:srgbClr val="1A9BFC"/>
              </a:buClr>
              <a:buFont typeface="Courier New" panose="02070309020205020404" pitchFamily="49" charset="0"/>
              <a:buChar char="o"/>
            </a:pPr>
            <a:endParaRPr lang="fr-FR" dirty="0"/>
          </a:p>
          <a:p>
            <a:pPr marL="285750" indent="-285750">
              <a:buClr>
                <a:srgbClr val="1A9BFC"/>
              </a:buClr>
              <a:buFont typeface="Courier New" panose="02070309020205020404" pitchFamily="49" charset="0"/>
              <a:buChar char="o"/>
            </a:pPr>
            <a:endParaRPr lang="fr-FR" dirty="0"/>
          </a:p>
          <a:p>
            <a:pPr marL="285750" indent="-285750">
              <a:buClr>
                <a:srgbClr val="1A9BFC"/>
              </a:buClr>
              <a:buFont typeface="Courier New" panose="02070309020205020404" pitchFamily="49" charset="0"/>
              <a:buChar char="o"/>
            </a:pPr>
            <a:endParaRPr lang="fr-FR" dirty="0"/>
          </a:p>
          <a:p>
            <a:pPr marL="0" indent="0">
              <a:buClr>
                <a:srgbClr val="1A9BFC"/>
              </a:buClr>
              <a:buNone/>
            </a:pPr>
            <a:endParaRPr lang="fr-FR" dirty="0"/>
          </a:p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CF01E8F-DEDD-4B49-A524-A70F217561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fr-FR" sz="2000" dirty="0"/>
              <a:t>Créer un circuit spécifique dans la fiche salarié</a:t>
            </a:r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530559E-C8AC-4BE8-8BEB-A250477B5210}"/>
              </a:ext>
            </a:extLst>
          </p:cNvPr>
          <p:cNvSpPr txBox="1"/>
          <p:nvPr/>
        </p:nvSpPr>
        <p:spPr>
          <a:xfrm>
            <a:off x="429827" y="1920887"/>
            <a:ext cx="10782670" cy="95410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Dans la fiche salarié </a:t>
            </a:r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 La ligne concernant le circuit de validation société ne peut pas être supprimée, la ligne se grise lors de l’ajout du nouveau circuit de validation.</a:t>
            </a:r>
          </a:p>
          <a:p>
            <a:endParaRPr lang="fr-FR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1400" b="1" dirty="0">
                <a:latin typeface="Calibri" panose="020F0502020204030204" pitchFamily="34" charset="0"/>
                <a:cs typeface="Calibri" panose="020F0502020204030204" pitchFamily="34" charset="0"/>
              </a:rPr>
              <a:t>L’information de la fiche salarié prime sur l’information de la fiche société.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2AEEECA-0AEB-3DDF-45B6-C5C1270D41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678" y="3113135"/>
            <a:ext cx="9383455" cy="31592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447884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D11B37-D3EF-49AB-BC72-331BEC122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fiche société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D489A02-861B-4F38-97BE-883759A95D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8078"/>
            <a:ext cx="10515600" cy="4351338"/>
          </a:xfrm>
        </p:spPr>
        <p:txBody>
          <a:bodyPr>
            <a:normAutofit/>
          </a:bodyPr>
          <a:lstStyle/>
          <a:p>
            <a:pPr marL="285750" indent="-285750">
              <a:buClr>
                <a:srgbClr val="1A9BFC"/>
              </a:buClr>
              <a:buFont typeface="Courier New" panose="02070309020205020404" pitchFamily="49" charset="0"/>
              <a:buChar char="o"/>
            </a:pPr>
            <a:r>
              <a:rPr lang="fr-FR" dirty="0"/>
              <a:t>Accès : Espace admin &gt; Paramètres Généraux &gt; Fiche société &gt; Onglet paramétrage</a:t>
            </a:r>
          </a:p>
          <a:p>
            <a:pPr marL="285750" indent="-285750">
              <a:buClr>
                <a:srgbClr val="1A9BFC"/>
              </a:buClr>
              <a:buFont typeface="Courier New" panose="02070309020205020404" pitchFamily="49" charset="0"/>
              <a:buChar char="o"/>
            </a:pPr>
            <a:endParaRPr lang="fr-FR" dirty="0"/>
          </a:p>
          <a:p>
            <a:pPr marL="285750" indent="-285750">
              <a:buClr>
                <a:srgbClr val="1A9BFC"/>
              </a:buClr>
              <a:buFont typeface="Courier New" panose="02070309020205020404" pitchFamily="49" charset="0"/>
              <a:buChar char="o"/>
            </a:pPr>
            <a:endParaRPr lang="fr-FR" dirty="0"/>
          </a:p>
          <a:p>
            <a:pPr marL="285750" indent="-285750">
              <a:buClr>
                <a:srgbClr val="1A9BFC"/>
              </a:buClr>
              <a:buFont typeface="Courier New" panose="02070309020205020404" pitchFamily="49" charset="0"/>
              <a:buChar char="o"/>
            </a:pPr>
            <a:endParaRPr lang="fr-FR" dirty="0"/>
          </a:p>
          <a:p>
            <a:pPr marL="285750" indent="-285750">
              <a:buClr>
                <a:srgbClr val="1A9BFC"/>
              </a:buClr>
              <a:buFont typeface="Courier New" panose="02070309020205020404" pitchFamily="49" charset="0"/>
              <a:buChar char="o"/>
            </a:pPr>
            <a:endParaRPr lang="fr-FR" dirty="0"/>
          </a:p>
          <a:p>
            <a:pPr marL="285750" indent="-285750">
              <a:buClr>
                <a:srgbClr val="1A9BFC"/>
              </a:buClr>
              <a:buFont typeface="Courier New" panose="02070309020205020404" pitchFamily="49" charset="0"/>
              <a:buChar char="o"/>
            </a:pPr>
            <a:endParaRPr lang="fr-FR" dirty="0"/>
          </a:p>
          <a:p>
            <a:pPr marL="285750" indent="-285750">
              <a:buClr>
                <a:srgbClr val="1A9BFC"/>
              </a:buClr>
              <a:buFont typeface="Courier New" panose="02070309020205020404" pitchFamily="49" charset="0"/>
              <a:buChar char="o"/>
            </a:pPr>
            <a:endParaRPr lang="fr-FR" dirty="0"/>
          </a:p>
          <a:p>
            <a:pPr marL="285750" indent="-285750">
              <a:buClr>
                <a:srgbClr val="1A9BFC"/>
              </a:buClr>
              <a:buFont typeface="Courier New" panose="02070309020205020404" pitchFamily="49" charset="0"/>
              <a:buChar char="o"/>
            </a:pPr>
            <a:endParaRPr lang="fr-FR" dirty="0"/>
          </a:p>
          <a:p>
            <a:pPr marL="0" indent="0">
              <a:buClr>
                <a:srgbClr val="1A9BFC"/>
              </a:buClr>
              <a:buNone/>
            </a:pPr>
            <a:endParaRPr lang="fr-FR" dirty="0"/>
          </a:p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CF01E8F-DEDD-4B49-A524-A70F217561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fr-FR" sz="2000" dirty="0"/>
              <a:t>Programmation des relances</a:t>
            </a:r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CB7182B-C3F6-7E90-5920-BA43BE9EB8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969" y="2093743"/>
            <a:ext cx="9561250" cy="39314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701697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D11B37-D3EF-49AB-BC72-331BEC122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Horaires de travail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D489A02-861B-4F38-97BE-883759A95D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8078"/>
            <a:ext cx="10515600" cy="4351338"/>
          </a:xfrm>
        </p:spPr>
        <p:txBody>
          <a:bodyPr>
            <a:normAutofit/>
          </a:bodyPr>
          <a:lstStyle/>
          <a:p>
            <a:pPr marL="285750" indent="-285750">
              <a:buClr>
                <a:srgbClr val="1A9BFC"/>
              </a:buClr>
              <a:buFont typeface="Courier New" panose="02070309020205020404" pitchFamily="49" charset="0"/>
              <a:buChar char="o"/>
            </a:pPr>
            <a:r>
              <a:rPr lang="fr-FR" dirty="0"/>
              <a:t>Accès : Espace admin &gt; Paramètres Généraux &gt; Horaires de travail</a:t>
            </a:r>
          </a:p>
          <a:p>
            <a:pPr marL="285750" indent="-285750">
              <a:buClr>
                <a:srgbClr val="1A9BFC"/>
              </a:buClr>
              <a:buFont typeface="Courier New" panose="02070309020205020404" pitchFamily="49" charset="0"/>
              <a:buChar char="o"/>
            </a:pPr>
            <a:endParaRPr lang="fr-FR" dirty="0"/>
          </a:p>
          <a:p>
            <a:pPr marL="285750" indent="-285750">
              <a:buClr>
                <a:srgbClr val="1A9BFC"/>
              </a:buClr>
              <a:buFont typeface="Courier New" panose="02070309020205020404" pitchFamily="49" charset="0"/>
              <a:buChar char="o"/>
            </a:pPr>
            <a:endParaRPr lang="fr-FR" dirty="0"/>
          </a:p>
          <a:p>
            <a:pPr marL="285750" indent="-285750">
              <a:buClr>
                <a:srgbClr val="1A9BFC"/>
              </a:buClr>
              <a:buFont typeface="Courier New" panose="02070309020205020404" pitchFamily="49" charset="0"/>
              <a:buChar char="o"/>
            </a:pPr>
            <a:endParaRPr lang="fr-FR" dirty="0"/>
          </a:p>
          <a:p>
            <a:pPr marL="285750" indent="-285750">
              <a:buClr>
                <a:srgbClr val="1A9BFC"/>
              </a:buClr>
              <a:buFont typeface="Courier New" panose="02070309020205020404" pitchFamily="49" charset="0"/>
              <a:buChar char="o"/>
            </a:pPr>
            <a:endParaRPr lang="fr-FR" dirty="0"/>
          </a:p>
          <a:p>
            <a:pPr marL="285750" indent="-285750">
              <a:buClr>
                <a:srgbClr val="1A9BFC"/>
              </a:buClr>
              <a:buFont typeface="Courier New" panose="02070309020205020404" pitchFamily="49" charset="0"/>
              <a:buChar char="o"/>
            </a:pPr>
            <a:endParaRPr lang="fr-FR" dirty="0"/>
          </a:p>
          <a:p>
            <a:pPr marL="0" indent="0">
              <a:buClr>
                <a:srgbClr val="1A9BFC"/>
              </a:buClr>
              <a:buNone/>
            </a:pPr>
            <a:endParaRPr lang="fr-FR" dirty="0"/>
          </a:p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CF01E8F-DEDD-4B49-A524-A70F217561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fr-FR" sz="2000" dirty="0"/>
              <a:t>Créer un horaire de travail</a:t>
            </a:r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C26F98B-D1F6-A317-83D2-3521399CC8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314" y="2173414"/>
            <a:ext cx="10200443" cy="30542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356332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D11B37-D3EF-49AB-BC72-331BEC122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Horaires de travail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D489A02-861B-4F38-97BE-883759A95D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8078"/>
            <a:ext cx="10515600" cy="4351338"/>
          </a:xfrm>
        </p:spPr>
        <p:txBody>
          <a:bodyPr>
            <a:normAutofit/>
          </a:bodyPr>
          <a:lstStyle/>
          <a:p>
            <a:pPr marL="285750" indent="-285750">
              <a:buClr>
                <a:srgbClr val="1A9BFC"/>
              </a:buClr>
              <a:buFont typeface="Courier New" panose="02070309020205020404" pitchFamily="49" charset="0"/>
              <a:buChar char="o"/>
            </a:pPr>
            <a:r>
              <a:rPr lang="fr-FR" dirty="0"/>
              <a:t>Accès : Espace admin &gt; Paramètres Généraux &gt; Horaires de travail</a:t>
            </a:r>
          </a:p>
          <a:p>
            <a:pPr marL="285750" indent="-285750">
              <a:buClr>
                <a:srgbClr val="1A9BFC"/>
              </a:buClr>
              <a:buFont typeface="Courier New" panose="02070309020205020404" pitchFamily="49" charset="0"/>
              <a:buChar char="o"/>
            </a:pPr>
            <a:endParaRPr lang="fr-FR" dirty="0"/>
          </a:p>
          <a:p>
            <a:pPr marL="285750" indent="-285750">
              <a:buClr>
                <a:srgbClr val="1A9BFC"/>
              </a:buClr>
              <a:buFont typeface="Courier New" panose="02070309020205020404" pitchFamily="49" charset="0"/>
              <a:buChar char="o"/>
            </a:pPr>
            <a:endParaRPr lang="fr-FR" dirty="0"/>
          </a:p>
          <a:p>
            <a:pPr marL="285750" indent="-285750">
              <a:buClr>
                <a:srgbClr val="1A9BFC"/>
              </a:buClr>
              <a:buFont typeface="Courier New" panose="02070309020205020404" pitchFamily="49" charset="0"/>
              <a:buChar char="o"/>
            </a:pPr>
            <a:endParaRPr lang="fr-FR" dirty="0"/>
          </a:p>
          <a:p>
            <a:pPr marL="285750" indent="-285750">
              <a:buClr>
                <a:srgbClr val="1A9BFC"/>
              </a:buClr>
              <a:buFont typeface="Courier New" panose="02070309020205020404" pitchFamily="49" charset="0"/>
              <a:buChar char="o"/>
            </a:pPr>
            <a:endParaRPr lang="fr-FR" dirty="0"/>
          </a:p>
          <a:p>
            <a:pPr marL="285750" indent="-285750">
              <a:buClr>
                <a:srgbClr val="1A9BFC"/>
              </a:buClr>
              <a:buFont typeface="Courier New" panose="02070309020205020404" pitchFamily="49" charset="0"/>
              <a:buChar char="o"/>
            </a:pPr>
            <a:endParaRPr lang="fr-FR" dirty="0"/>
          </a:p>
          <a:p>
            <a:pPr marL="0" indent="0">
              <a:buClr>
                <a:srgbClr val="1A9BFC"/>
              </a:buClr>
              <a:buNone/>
            </a:pPr>
            <a:endParaRPr lang="fr-FR" dirty="0"/>
          </a:p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CF01E8F-DEDD-4B49-A524-A70F217561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fr-FR" sz="2000" dirty="0"/>
              <a:t>Créer un horaire de travail</a:t>
            </a:r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F731911-035A-02F1-8A89-3651CE90A9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198" y="1973095"/>
            <a:ext cx="8957142" cy="43077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51399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D11B37-D3EF-49AB-BC72-331BEC122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Objectifs de la formation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D489A02-861B-4F38-97BE-883759A95D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De maitriser les fonctionnalités basiques d’administration d’Eurécia</a:t>
            </a:r>
          </a:p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CF01E8F-DEDD-4B49-A524-A70F217561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A l’issue de la formation, les administrateurs seront capables </a:t>
            </a:r>
          </a:p>
          <a:p>
            <a:endParaRPr lang="fr-FR" dirty="0"/>
          </a:p>
        </p:txBody>
      </p:sp>
      <p:pic>
        <p:nvPicPr>
          <p:cNvPr id="5" name="Graphique 4">
            <a:extLst>
              <a:ext uri="{FF2B5EF4-FFF2-40B4-BE49-F238E27FC236}">
                <a16:creationId xmlns:a16="http://schemas.microsoft.com/office/drawing/2014/main" id="{EEC91191-C86D-4D31-8650-A791997F2D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51875" y="2790244"/>
            <a:ext cx="3005593" cy="3005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8325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D11B37-D3EF-49AB-BC72-331BEC122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Axes analytiques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D489A02-861B-4F38-97BE-883759A95D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8078"/>
            <a:ext cx="10515600" cy="4351338"/>
          </a:xfrm>
        </p:spPr>
        <p:txBody>
          <a:bodyPr>
            <a:normAutofit/>
          </a:bodyPr>
          <a:lstStyle/>
          <a:p>
            <a:pPr marL="285750" indent="-285750">
              <a:buClr>
                <a:srgbClr val="1A9BFC"/>
              </a:buClr>
              <a:buFont typeface="Courier New" panose="02070309020205020404" pitchFamily="49" charset="0"/>
              <a:buChar char="o"/>
            </a:pPr>
            <a:r>
              <a:rPr lang="fr-FR" dirty="0"/>
              <a:t>Accès : Espace admin &gt; Paramètres Généraux &gt; axes analytiques</a:t>
            </a:r>
          </a:p>
          <a:p>
            <a:pPr marL="285750" indent="-285750">
              <a:buClr>
                <a:srgbClr val="1A9BFC"/>
              </a:buClr>
              <a:buFont typeface="Courier New" panose="02070309020205020404" pitchFamily="49" charset="0"/>
              <a:buChar char="o"/>
            </a:pPr>
            <a:endParaRPr lang="fr-FR" dirty="0"/>
          </a:p>
          <a:p>
            <a:pPr marL="285750" indent="-285750">
              <a:buClr>
                <a:srgbClr val="1A9BFC"/>
              </a:buClr>
              <a:buFont typeface="Courier New" panose="02070309020205020404" pitchFamily="49" charset="0"/>
              <a:buChar char="o"/>
            </a:pPr>
            <a:endParaRPr lang="fr-FR" dirty="0"/>
          </a:p>
          <a:p>
            <a:pPr marL="285750" indent="-285750">
              <a:buClr>
                <a:srgbClr val="1A9BFC"/>
              </a:buClr>
              <a:buFont typeface="Courier New" panose="02070309020205020404" pitchFamily="49" charset="0"/>
              <a:buChar char="o"/>
            </a:pPr>
            <a:endParaRPr lang="fr-FR" dirty="0"/>
          </a:p>
          <a:p>
            <a:pPr marL="285750" indent="-285750">
              <a:buClr>
                <a:srgbClr val="1A9BFC"/>
              </a:buClr>
              <a:buFont typeface="Courier New" panose="02070309020205020404" pitchFamily="49" charset="0"/>
              <a:buChar char="o"/>
            </a:pPr>
            <a:endParaRPr lang="fr-FR" dirty="0"/>
          </a:p>
          <a:p>
            <a:pPr marL="285750" indent="-285750">
              <a:buClr>
                <a:srgbClr val="1A9BFC"/>
              </a:buClr>
              <a:buFont typeface="Courier New" panose="02070309020205020404" pitchFamily="49" charset="0"/>
              <a:buChar char="o"/>
            </a:pPr>
            <a:endParaRPr lang="fr-FR" dirty="0"/>
          </a:p>
          <a:p>
            <a:pPr marL="285750" indent="-285750">
              <a:buClr>
                <a:srgbClr val="1A9BFC"/>
              </a:buClr>
              <a:buFont typeface="Courier New" panose="02070309020205020404" pitchFamily="49" charset="0"/>
              <a:buChar char="o"/>
            </a:pPr>
            <a:endParaRPr lang="fr-FR" dirty="0"/>
          </a:p>
          <a:p>
            <a:pPr marL="285750" indent="-285750">
              <a:buClr>
                <a:srgbClr val="1A9BFC"/>
              </a:buClr>
              <a:buFont typeface="Courier New" panose="02070309020205020404" pitchFamily="49" charset="0"/>
              <a:buChar char="o"/>
            </a:pPr>
            <a:endParaRPr lang="fr-FR" dirty="0"/>
          </a:p>
          <a:p>
            <a:pPr marL="0" indent="0">
              <a:buClr>
                <a:srgbClr val="1A9BFC"/>
              </a:buClr>
              <a:buNone/>
            </a:pPr>
            <a:endParaRPr lang="fr-FR" dirty="0"/>
          </a:p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CF01E8F-DEDD-4B49-A524-A70F217561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fr-FR" sz="2000" dirty="0"/>
              <a:t>Créer un axe analytique</a:t>
            </a:r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23C48BE-84C2-3635-F042-8B53DBC5BFFC}"/>
              </a:ext>
            </a:extLst>
          </p:cNvPr>
          <p:cNvSpPr txBox="1"/>
          <p:nvPr/>
        </p:nvSpPr>
        <p:spPr>
          <a:xfrm>
            <a:off x="704665" y="2016486"/>
            <a:ext cx="1078267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Il n’est possible de créer que 5 axes analytiques. Vous pouvez par contre créer autant de comptes analytiques que souhaités.</a:t>
            </a:r>
            <a:endParaRPr lang="fr-FR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E3E399D4-45A5-C117-AEF9-C91798BD01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245" y="2558780"/>
            <a:ext cx="10879699" cy="26526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382857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D11B37-D3EF-49AB-BC72-331BEC122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Axes analytiques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D489A02-861B-4F38-97BE-883759A95D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8078"/>
            <a:ext cx="10515600" cy="4351338"/>
          </a:xfrm>
        </p:spPr>
        <p:txBody>
          <a:bodyPr>
            <a:normAutofit/>
          </a:bodyPr>
          <a:lstStyle/>
          <a:p>
            <a:pPr marL="285750" indent="-285750">
              <a:buClr>
                <a:srgbClr val="1A9BFC"/>
              </a:buClr>
              <a:buFont typeface="Courier New" panose="02070309020205020404" pitchFamily="49" charset="0"/>
              <a:buChar char="o"/>
            </a:pPr>
            <a:r>
              <a:rPr lang="fr-FR" dirty="0"/>
              <a:t>Accès : Espace admin &gt; Paramètres Généraux &gt; axes analytiques</a:t>
            </a:r>
          </a:p>
          <a:p>
            <a:pPr marL="0" indent="0">
              <a:buClr>
                <a:srgbClr val="1A9BFC"/>
              </a:buClr>
              <a:buNone/>
            </a:pPr>
            <a:r>
              <a:rPr lang="fr-FR" sz="1800" dirty="0"/>
              <a:t>A l’ouverture d’un axe analytique :</a:t>
            </a:r>
          </a:p>
          <a:p>
            <a:pPr marL="285750" indent="-285750">
              <a:buClr>
                <a:srgbClr val="1A9BFC"/>
              </a:buClr>
              <a:buFont typeface="Courier New" panose="02070309020205020404" pitchFamily="49" charset="0"/>
              <a:buChar char="o"/>
            </a:pPr>
            <a:endParaRPr lang="fr-FR" dirty="0"/>
          </a:p>
          <a:p>
            <a:pPr marL="285750" indent="-285750">
              <a:buClr>
                <a:srgbClr val="1A9BFC"/>
              </a:buClr>
              <a:buFont typeface="Courier New" panose="02070309020205020404" pitchFamily="49" charset="0"/>
              <a:buChar char="o"/>
            </a:pPr>
            <a:endParaRPr lang="fr-FR" dirty="0"/>
          </a:p>
          <a:p>
            <a:pPr marL="285750" indent="-285750">
              <a:buClr>
                <a:srgbClr val="1A9BFC"/>
              </a:buClr>
              <a:buFont typeface="Courier New" panose="02070309020205020404" pitchFamily="49" charset="0"/>
              <a:buChar char="o"/>
            </a:pPr>
            <a:endParaRPr lang="fr-FR" dirty="0"/>
          </a:p>
          <a:p>
            <a:pPr marL="285750" indent="-285750">
              <a:buClr>
                <a:srgbClr val="1A9BFC"/>
              </a:buClr>
              <a:buFont typeface="Courier New" panose="02070309020205020404" pitchFamily="49" charset="0"/>
              <a:buChar char="o"/>
            </a:pPr>
            <a:endParaRPr lang="fr-FR" dirty="0"/>
          </a:p>
          <a:p>
            <a:pPr marL="285750" indent="-285750">
              <a:buClr>
                <a:srgbClr val="1A9BFC"/>
              </a:buClr>
              <a:buFont typeface="Courier New" panose="02070309020205020404" pitchFamily="49" charset="0"/>
              <a:buChar char="o"/>
            </a:pPr>
            <a:endParaRPr lang="fr-FR" dirty="0"/>
          </a:p>
          <a:p>
            <a:pPr marL="0" indent="0">
              <a:buClr>
                <a:srgbClr val="1A9BFC"/>
              </a:buClr>
              <a:buNone/>
            </a:pPr>
            <a:endParaRPr lang="fr-FR" dirty="0"/>
          </a:p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CF01E8F-DEDD-4B49-A524-A70F217561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fr-FR" sz="2000" dirty="0"/>
              <a:t>Créer un sous compte analytique</a:t>
            </a:r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FB7B3CF-9546-9863-7CFE-A77BBBAD19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514" y="2391233"/>
            <a:ext cx="11540971" cy="36339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621921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D11B37-D3EF-49AB-BC72-331BEC122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Listes personnalisées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D489A02-861B-4F38-97BE-883759A95D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1244"/>
            <a:ext cx="10515600" cy="4351338"/>
          </a:xfrm>
        </p:spPr>
        <p:txBody>
          <a:bodyPr>
            <a:normAutofit/>
          </a:bodyPr>
          <a:lstStyle/>
          <a:p>
            <a:pPr marL="285750" indent="-285750">
              <a:buClr>
                <a:srgbClr val="1A9BFC"/>
              </a:buClr>
              <a:buFont typeface="Courier New" panose="02070309020205020404" pitchFamily="49" charset="0"/>
              <a:buChar char="o"/>
            </a:pPr>
            <a:r>
              <a:rPr lang="fr-FR" dirty="0"/>
              <a:t>Accès : Espace admin &gt; Paramètres Généraux &gt; Liste personnalisée</a:t>
            </a:r>
          </a:p>
          <a:p>
            <a:pPr marL="285750" indent="-285750">
              <a:buClr>
                <a:srgbClr val="1A9BFC"/>
              </a:buClr>
              <a:buFont typeface="Courier New" panose="02070309020205020404" pitchFamily="49" charset="0"/>
              <a:buChar char="o"/>
            </a:pPr>
            <a:endParaRPr lang="fr-FR" dirty="0"/>
          </a:p>
          <a:p>
            <a:pPr marL="285750" indent="-285750">
              <a:buClr>
                <a:srgbClr val="1A9BFC"/>
              </a:buClr>
              <a:buFont typeface="Courier New" panose="02070309020205020404" pitchFamily="49" charset="0"/>
              <a:buChar char="o"/>
            </a:pPr>
            <a:endParaRPr lang="fr-FR" dirty="0"/>
          </a:p>
          <a:p>
            <a:pPr marL="285750" indent="-285750">
              <a:buClr>
                <a:srgbClr val="1A9BFC"/>
              </a:buClr>
              <a:buFont typeface="Courier New" panose="02070309020205020404" pitchFamily="49" charset="0"/>
              <a:buChar char="o"/>
            </a:pPr>
            <a:endParaRPr lang="fr-FR" dirty="0"/>
          </a:p>
          <a:p>
            <a:pPr marL="285750" indent="-285750">
              <a:buClr>
                <a:srgbClr val="1A9BFC"/>
              </a:buClr>
              <a:buFont typeface="Courier New" panose="02070309020205020404" pitchFamily="49" charset="0"/>
              <a:buChar char="o"/>
            </a:pPr>
            <a:endParaRPr lang="fr-FR" dirty="0"/>
          </a:p>
          <a:p>
            <a:pPr marL="0" indent="0">
              <a:buClr>
                <a:srgbClr val="1A9BFC"/>
              </a:buClr>
              <a:buNone/>
            </a:pPr>
            <a:endParaRPr lang="fr-FR" dirty="0"/>
          </a:p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CF01E8F-DEDD-4B49-A524-A70F217561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fr-FR" sz="2000" dirty="0"/>
              <a:t>Créer une liste personnalisée</a:t>
            </a:r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9F24D1D-0423-34AF-E7BB-FA6D561F57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948" y="2182401"/>
            <a:ext cx="10351363" cy="24931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414707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D11B37-D3EF-49AB-BC72-331BEC122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Listes personnalisées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D489A02-861B-4F38-97BE-883759A95D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8078"/>
            <a:ext cx="10515600" cy="4351338"/>
          </a:xfrm>
        </p:spPr>
        <p:txBody>
          <a:bodyPr>
            <a:normAutofit/>
          </a:bodyPr>
          <a:lstStyle/>
          <a:p>
            <a:pPr marL="285750" indent="-285750">
              <a:buClr>
                <a:srgbClr val="1A9BFC"/>
              </a:buClr>
              <a:buFont typeface="Courier New" panose="02070309020205020404" pitchFamily="49" charset="0"/>
              <a:buChar char="o"/>
            </a:pPr>
            <a:r>
              <a:rPr lang="fr-FR" dirty="0"/>
              <a:t>Accès : Espace admin &gt; Paramètres Généraux &gt; Liste personnalisée</a:t>
            </a:r>
          </a:p>
          <a:p>
            <a:pPr marL="285750" indent="-285750">
              <a:buClr>
                <a:srgbClr val="1A9BFC"/>
              </a:buClr>
              <a:buFont typeface="Courier New" panose="02070309020205020404" pitchFamily="49" charset="0"/>
              <a:buChar char="o"/>
            </a:pPr>
            <a:endParaRPr lang="fr-FR" dirty="0"/>
          </a:p>
          <a:p>
            <a:pPr marL="285750" indent="-285750">
              <a:buClr>
                <a:srgbClr val="1A9BFC"/>
              </a:buClr>
              <a:buFont typeface="Courier New" panose="02070309020205020404" pitchFamily="49" charset="0"/>
              <a:buChar char="o"/>
            </a:pPr>
            <a:endParaRPr lang="fr-FR" dirty="0"/>
          </a:p>
          <a:p>
            <a:pPr marL="285750" indent="-285750">
              <a:buClr>
                <a:srgbClr val="1A9BFC"/>
              </a:buClr>
              <a:buFont typeface="Courier New" panose="02070309020205020404" pitchFamily="49" charset="0"/>
              <a:buChar char="o"/>
            </a:pPr>
            <a:endParaRPr lang="fr-FR" dirty="0"/>
          </a:p>
          <a:p>
            <a:pPr marL="285750" indent="-285750">
              <a:buClr>
                <a:srgbClr val="1A9BFC"/>
              </a:buClr>
              <a:buFont typeface="Courier New" panose="02070309020205020404" pitchFamily="49" charset="0"/>
              <a:buChar char="o"/>
            </a:pPr>
            <a:endParaRPr lang="fr-FR" dirty="0"/>
          </a:p>
          <a:p>
            <a:pPr marL="0" indent="0">
              <a:buClr>
                <a:srgbClr val="1A9BFC"/>
              </a:buClr>
              <a:buNone/>
            </a:pPr>
            <a:endParaRPr lang="fr-FR" dirty="0"/>
          </a:p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CF01E8F-DEDD-4B49-A524-A70F217561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fr-FR" sz="2000" dirty="0">
                <a:solidFill>
                  <a:srgbClr val="002060"/>
                </a:solidFill>
              </a:rPr>
              <a:t>Créer une liste personnalisée</a:t>
            </a:r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876FF865-95F9-58D7-3994-3D25BB0286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198" y="2175894"/>
            <a:ext cx="9499107" cy="36735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659487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D11B37-D3EF-49AB-BC72-331BEC122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Listes personnalisées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D489A02-861B-4F38-97BE-883759A95D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8078"/>
            <a:ext cx="10515600" cy="4351338"/>
          </a:xfrm>
        </p:spPr>
        <p:txBody>
          <a:bodyPr>
            <a:normAutofit/>
          </a:bodyPr>
          <a:lstStyle/>
          <a:p>
            <a:pPr marL="285750" indent="-285750">
              <a:buClr>
                <a:srgbClr val="1A9BFC"/>
              </a:buClr>
              <a:buFont typeface="Courier New" panose="02070309020205020404" pitchFamily="49" charset="0"/>
              <a:buChar char="o"/>
            </a:pPr>
            <a:r>
              <a:rPr lang="fr-FR" dirty="0"/>
              <a:t>Accès : Espace admin &gt; Paramètres Généraux &gt; Liste personnalisée</a:t>
            </a:r>
          </a:p>
          <a:p>
            <a:pPr marL="285750" indent="-285750">
              <a:buClr>
                <a:srgbClr val="1A9BFC"/>
              </a:buClr>
              <a:buFont typeface="Courier New" panose="02070309020205020404" pitchFamily="49" charset="0"/>
              <a:buChar char="o"/>
            </a:pPr>
            <a:endParaRPr lang="fr-FR" dirty="0"/>
          </a:p>
          <a:p>
            <a:pPr marL="285750" indent="-285750">
              <a:buClr>
                <a:srgbClr val="1A9BFC"/>
              </a:buClr>
              <a:buFont typeface="Courier New" panose="02070309020205020404" pitchFamily="49" charset="0"/>
              <a:buChar char="o"/>
            </a:pPr>
            <a:endParaRPr lang="fr-FR" dirty="0"/>
          </a:p>
          <a:p>
            <a:pPr marL="285750" indent="-285750">
              <a:buClr>
                <a:srgbClr val="1A9BFC"/>
              </a:buClr>
              <a:buFont typeface="Courier New" panose="02070309020205020404" pitchFamily="49" charset="0"/>
              <a:buChar char="o"/>
            </a:pPr>
            <a:endParaRPr lang="fr-FR" dirty="0"/>
          </a:p>
          <a:p>
            <a:pPr marL="285750" indent="-285750">
              <a:buClr>
                <a:srgbClr val="1A9BFC"/>
              </a:buClr>
              <a:buFont typeface="Courier New" panose="02070309020205020404" pitchFamily="49" charset="0"/>
              <a:buChar char="o"/>
            </a:pPr>
            <a:endParaRPr lang="fr-FR" dirty="0"/>
          </a:p>
          <a:p>
            <a:pPr marL="0" indent="0">
              <a:buClr>
                <a:srgbClr val="1A9BFC"/>
              </a:buClr>
              <a:buNone/>
            </a:pPr>
            <a:endParaRPr lang="fr-FR" dirty="0"/>
          </a:p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CF01E8F-DEDD-4B49-A524-A70F217561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fr-FR" sz="2000" dirty="0"/>
              <a:t>Créer une liste personnalisée</a:t>
            </a:r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0005C8F-B960-1736-A388-B15BE5C4B7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315" y="1878396"/>
            <a:ext cx="9472474" cy="44995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902451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D11B37-D3EF-49AB-BC72-331BEC122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Calendrier des jours fériés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D489A02-861B-4F38-97BE-883759A95D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8078"/>
            <a:ext cx="10515600" cy="4351338"/>
          </a:xfrm>
        </p:spPr>
        <p:txBody>
          <a:bodyPr>
            <a:normAutofit/>
          </a:bodyPr>
          <a:lstStyle/>
          <a:p>
            <a:pPr marL="285750" indent="-285750">
              <a:buClr>
                <a:srgbClr val="1A9BFC"/>
              </a:buClr>
              <a:buFont typeface="Courier New" panose="02070309020205020404" pitchFamily="49" charset="0"/>
              <a:buChar char="o"/>
            </a:pPr>
            <a:r>
              <a:rPr lang="fr-FR" dirty="0"/>
              <a:t>Accès : Espace admin &gt; Paramètres Généraux &gt; Calendrier des jours fériés</a:t>
            </a:r>
          </a:p>
          <a:p>
            <a:pPr marL="0" indent="0">
              <a:buClr>
                <a:srgbClr val="1A9BFC"/>
              </a:buClr>
              <a:buNone/>
            </a:pPr>
            <a:r>
              <a:rPr lang="fr-FR" i="1" dirty="0"/>
              <a:t>Exemple :  supprimer le lundi de pentecôte</a:t>
            </a:r>
          </a:p>
          <a:p>
            <a:pPr marL="285750" indent="-285750">
              <a:buClr>
                <a:srgbClr val="1A9BFC"/>
              </a:buClr>
              <a:buFont typeface="Courier New" panose="02070309020205020404" pitchFamily="49" charset="0"/>
              <a:buChar char="o"/>
            </a:pPr>
            <a:endParaRPr lang="fr-FR" dirty="0"/>
          </a:p>
          <a:p>
            <a:pPr marL="285750" indent="-285750">
              <a:buClr>
                <a:srgbClr val="1A9BFC"/>
              </a:buClr>
              <a:buFont typeface="Courier New" panose="02070309020205020404" pitchFamily="49" charset="0"/>
              <a:buChar char="o"/>
            </a:pPr>
            <a:endParaRPr lang="fr-FR" dirty="0"/>
          </a:p>
          <a:p>
            <a:pPr marL="285750" indent="-285750">
              <a:buClr>
                <a:srgbClr val="1A9BFC"/>
              </a:buClr>
              <a:buFont typeface="Courier New" panose="02070309020205020404" pitchFamily="49" charset="0"/>
              <a:buChar char="o"/>
            </a:pPr>
            <a:endParaRPr lang="fr-FR" dirty="0"/>
          </a:p>
          <a:p>
            <a:pPr marL="285750" indent="-285750">
              <a:buClr>
                <a:srgbClr val="1A9BFC"/>
              </a:buClr>
              <a:buFont typeface="Courier New" panose="02070309020205020404" pitchFamily="49" charset="0"/>
              <a:buChar char="o"/>
            </a:pPr>
            <a:endParaRPr lang="fr-FR" dirty="0"/>
          </a:p>
          <a:p>
            <a:pPr marL="0" indent="0">
              <a:buClr>
                <a:srgbClr val="1A9BFC"/>
              </a:buClr>
              <a:buNone/>
            </a:pPr>
            <a:endParaRPr lang="fr-FR" dirty="0"/>
          </a:p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CF01E8F-DEDD-4B49-A524-A70F217561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fr-FR" sz="2000" dirty="0"/>
              <a:t>Mettre à jour le calendrier des jours fériés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B2A5ED0-C54C-E5FA-11FD-AA503B8A5E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043" y="2422649"/>
            <a:ext cx="10892901" cy="32529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03832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CE2370A-93EB-4230-A8E2-9FDE5DA7C668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7222927" y="1256761"/>
            <a:ext cx="3429000" cy="2387600"/>
          </a:xfrm>
          <a:prstGeom prst="rect">
            <a:avLst/>
          </a:prstGeom>
        </p:spPr>
        <p:txBody>
          <a:bodyPr/>
          <a:lstStyle/>
          <a:p>
            <a:r>
              <a:rPr lang="fr-FR" b="1" dirty="0">
                <a:solidFill>
                  <a:schemeClr val="bg1"/>
                </a:solidFill>
                <a:latin typeface="Century Gothic" panose="020B0502020202020204" pitchFamily="34" charset="0"/>
              </a:rPr>
              <a:t>Merci !</a:t>
            </a:r>
          </a:p>
        </p:txBody>
      </p:sp>
      <p:pic>
        <p:nvPicPr>
          <p:cNvPr id="4" name="Image 3" descr="Une image contenant signe, dessin&#10;&#10;Description générée automatiquement">
            <a:extLst>
              <a:ext uri="{FF2B5EF4-FFF2-40B4-BE49-F238E27FC236}">
                <a16:creationId xmlns:a16="http://schemas.microsoft.com/office/drawing/2014/main" id="{E8D21C05-47A9-4842-92D4-FA84B76DF4C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7346" y="959302"/>
            <a:ext cx="2687782" cy="2687782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DA3398BE-814C-4067-BDE4-795CE6582CD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5372" y="2375323"/>
            <a:ext cx="2839801" cy="3552825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55DC17BC-B576-4993-8CE9-A846E609F914}"/>
              </a:ext>
            </a:extLst>
          </p:cNvPr>
          <p:cNvSpPr txBox="1"/>
          <p:nvPr/>
        </p:nvSpPr>
        <p:spPr>
          <a:xfrm rot="21370587">
            <a:off x="4472737" y="818496"/>
            <a:ext cx="794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3524606-84D8-4ADC-85A8-2242F93F2C3B}"/>
              </a:ext>
            </a:extLst>
          </p:cNvPr>
          <p:cNvSpPr txBox="1"/>
          <p:nvPr/>
        </p:nvSpPr>
        <p:spPr>
          <a:xfrm>
            <a:off x="3044564" y="1594462"/>
            <a:ext cx="794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B8E4CC2-8971-4931-A880-5A32A825093E}"/>
              </a:ext>
            </a:extLst>
          </p:cNvPr>
          <p:cNvSpPr txBox="1"/>
          <p:nvPr/>
        </p:nvSpPr>
        <p:spPr>
          <a:xfrm>
            <a:off x="2538931" y="3185419"/>
            <a:ext cx="794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B7871CD-52F9-4C08-B0E8-4F79E55A98D4}"/>
              </a:ext>
            </a:extLst>
          </p:cNvPr>
          <p:cNvSpPr txBox="1"/>
          <p:nvPr/>
        </p:nvSpPr>
        <p:spPr>
          <a:xfrm>
            <a:off x="1884749" y="2701426"/>
            <a:ext cx="794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2D23B9E7-399F-44CF-A564-4E6833188A0E}"/>
              </a:ext>
            </a:extLst>
          </p:cNvPr>
          <p:cNvSpPr txBox="1"/>
          <p:nvPr/>
        </p:nvSpPr>
        <p:spPr>
          <a:xfrm>
            <a:off x="2538931" y="741288"/>
            <a:ext cx="6170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B1376ED-1414-4BE3-B56F-A3CCA5D6632B}"/>
              </a:ext>
            </a:extLst>
          </p:cNvPr>
          <p:cNvSpPr txBox="1"/>
          <p:nvPr/>
        </p:nvSpPr>
        <p:spPr>
          <a:xfrm>
            <a:off x="5149509" y="1365708"/>
            <a:ext cx="617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1257CD6C-D1DF-4ABF-AC12-C7BB831250AB}"/>
              </a:ext>
            </a:extLst>
          </p:cNvPr>
          <p:cNvSpPr txBox="1"/>
          <p:nvPr/>
        </p:nvSpPr>
        <p:spPr>
          <a:xfrm>
            <a:off x="2129543" y="1669504"/>
            <a:ext cx="617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41F5DDA8-644D-4A57-8DDC-03F658237272}"/>
              </a:ext>
            </a:extLst>
          </p:cNvPr>
          <p:cNvSpPr txBox="1"/>
          <p:nvPr/>
        </p:nvSpPr>
        <p:spPr>
          <a:xfrm>
            <a:off x="3130524" y="2951407"/>
            <a:ext cx="617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E269D276-3227-403F-8139-F69BD8018FA2}"/>
              </a:ext>
            </a:extLst>
          </p:cNvPr>
          <p:cNvSpPr txBox="1"/>
          <p:nvPr/>
        </p:nvSpPr>
        <p:spPr>
          <a:xfrm>
            <a:off x="1186252" y="1373639"/>
            <a:ext cx="794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chemeClr val="bg1"/>
                </a:solidFill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14413789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BACAAF9-EDBB-4822-BED3-30B7DB63451C}"/>
              </a:ext>
            </a:extLst>
          </p:cNvPr>
          <p:cNvSpPr/>
          <p:nvPr/>
        </p:nvSpPr>
        <p:spPr>
          <a:xfrm>
            <a:off x="8231218" y="0"/>
            <a:ext cx="396078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507CCC9-ECC4-4015-B398-4721583A0DDB}"/>
              </a:ext>
            </a:extLst>
          </p:cNvPr>
          <p:cNvSpPr txBox="1"/>
          <p:nvPr/>
        </p:nvSpPr>
        <p:spPr>
          <a:xfrm>
            <a:off x="7259578" y="3558307"/>
            <a:ext cx="59040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2000" b="1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FR" sz="20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Service Client</a:t>
            </a:r>
          </a:p>
          <a:p>
            <a:pPr algn="ctr"/>
            <a:r>
              <a:rPr lang="fr-FR" sz="16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support@eurecia.com</a:t>
            </a:r>
            <a:endParaRPr lang="fr-FR" sz="1600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+ 33 (0)5 62 20 49 37</a:t>
            </a:r>
            <a:endParaRPr lang="fr-FR" sz="105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Image 6" descr="Une image contenant signe, dessin&#10;&#10;Description générée automatiquement">
            <a:extLst>
              <a:ext uri="{FF2B5EF4-FFF2-40B4-BE49-F238E27FC236}">
                <a16:creationId xmlns:a16="http://schemas.microsoft.com/office/drawing/2014/main" id="{5194BC9F-070B-4B68-AF6C-56DE07C3B7C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7346" y="959302"/>
            <a:ext cx="2687782" cy="2687782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B9BC3879-17B1-40CB-A8D2-5314EB4AB49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5372" y="2375323"/>
            <a:ext cx="2839801" cy="3552825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B47F3D1E-A982-4163-9F60-C206B2E766A8}"/>
              </a:ext>
            </a:extLst>
          </p:cNvPr>
          <p:cNvSpPr txBox="1"/>
          <p:nvPr/>
        </p:nvSpPr>
        <p:spPr>
          <a:xfrm>
            <a:off x="735169" y="3826451"/>
            <a:ext cx="70088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Bien plus qu’un SIRH…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03DA669-E6D5-4E35-8497-F47AF63A5573}"/>
              </a:ext>
            </a:extLst>
          </p:cNvPr>
          <p:cNvSpPr txBox="1"/>
          <p:nvPr/>
        </p:nvSpPr>
        <p:spPr>
          <a:xfrm rot="21370587">
            <a:off x="4472737" y="818496"/>
            <a:ext cx="794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2658C4B3-3FDB-4216-A311-E194861D5D1C}"/>
              </a:ext>
            </a:extLst>
          </p:cNvPr>
          <p:cNvSpPr txBox="1"/>
          <p:nvPr/>
        </p:nvSpPr>
        <p:spPr>
          <a:xfrm>
            <a:off x="3044564" y="1594462"/>
            <a:ext cx="794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2D0763AA-73FB-4254-A0E9-45F6EB61CA9B}"/>
              </a:ext>
            </a:extLst>
          </p:cNvPr>
          <p:cNvSpPr txBox="1"/>
          <p:nvPr/>
        </p:nvSpPr>
        <p:spPr>
          <a:xfrm>
            <a:off x="2538931" y="3185419"/>
            <a:ext cx="794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4A6990A4-6B5D-4214-AA63-5745A69BF484}"/>
              </a:ext>
            </a:extLst>
          </p:cNvPr>
          <p:cNvSpPr txBox="1"/>
          <p:nvPr/>
        </p:nvSpPr>
        <p:spPr>
          <a:xfrm>
            <a:off x="1884749" y="2701426"/>
            <a:ext cx="794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2570168C-F1C5-476D-B8F2-3BE0BCC42499}"/>
              </a:ext>
            </a:extLst>
          </p:cNvPr>
          <p:cNvSpPr txBox="1"/>
          <p:nvPr/>
        </p:nvSpPr>
        <p:spPr>
          <a:xfrm>
            <a:off x="2538931" y="741288"/>
            <a:ext cx="6170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F5A89D3B-323E-4934-A035-C81A181F22BB}"/>
              </a:ext>
            </a:extLst>
          </p:cNvPr>
          <p:cNvSpPr txBox="1"/>
          <p:nvPr/>
        </p:nvSpPr>
        <p:spPr>
          <a:xfrm>
            <a:off x="5149509" y="1365708"/>
            <a:ext cx="617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E38149AD-B1B3-433F-9C4B-BC27404B421D}"/>
              </a:ext>
            </a:extLst>
          </p:cNvPr>
          <p:cNvSpPr txBox="1"/>
          <p:nvPr/>
        </p:nvSpPr>
        <p:spPr>
          <a:xfrm>
            <a:off x="2129543" y="1669504"/>
            <a:ext cx="617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64725F97-39F1-4B71-B644-BBDF578359E8}"/>
              </a:ext>
            </a:extLst>
          </p:cNvPr>
          <p:cNvSpPr txBox="1"/>
          <p:nvPr/>
        </p:nvSpPr>
        <p:spPr>
          <a:xfrm>
            <a:off x="3130524" y="2951407"/>
            <a:ext cx="617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61D15F54-D101-4F9E-BCB2-2F3746A6A237}"/>
              </a:ext>
            </a:extLst>
          </p:cNvPr>
          <p:cNvSpPr txBox="1"/>
          <p:nvPr/>
        </p:nvSpPr>
        <p:spPr>
          <a:xfrm>
            <a:off x="1186252" y="1373639"/>
            <a:ext cx="794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3E9E3D66-9C4D-4017-ADC7-A131634DECEB}"/>
              </a:ext>
            </a:extLst>
          </p:cNvPr>
          <p:cNvSpPr txBox="1"/>
          <p:nvPr/>
        </p:nvSpPr>
        <p:spPr>
          <a:xfrm>
            <a:off x="2160545" y="5023348"/>
            <a:ext cx="15552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www.eurecia.com</a:t>
            </a:r>
          </a:p>
        </p:txBody>
      </p: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42DD097B-E06E-4B6E-8051-F62C076230C8}"/>
              </a:ext>
            </a:extLst>
          </p:cNvPr>
          <p:cNvGrpSpPr/>
          <p:nvPr/>
        </p:nvGrpSpPr>
        <p:grpSpPr>
          <a:xfrm>
            <a:off x="2129543" y="4700726"/>
            <a:ext cx="1738355" cy="307714"/>
            <a:chOff x="5215245" y="5881637"/>
            <a:chExt cx="2286158" cy="404683"/>
          </a:xfrm>
        </p:grpSpPr>
        <p:pic>
          <p:nvPicPr>
            <p:cNvPr id="21" name="Image 20">
              <a:extLst>
                <a:ext uri="{FF2B5EF4-FFF2-40B4-BE49-F238E27FC236}">
                  <a16:creationId xmlns:a16="http://schemas.microsoft.com/office/drawing/2014/main" id="{39068E19-0E8E-452D-82AB-17411E42C28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15245" y="5885910"/>
              <a:ext cx="391185" cy="397930"/>
            </a:xfrm>
            <a:prstGeom prst="rect">
              <a:avLst/>
            </a:prstGeom>
          </p:spPr>
        </p:pic>
        <p:pic>
          <p:nvPicPr>
            <p:cNvPr id="22" name="Image 21">
              <a:extLst>
                <a:ext uri="{FF2B5EF4-FFF2-40B4-BE49-F238E27FC236}">
                  <a16:creationId xmlns:a16="http://schemas.microsoft.com/office/drawing/2014/main" id="{30E3595D-60BE-4503-897A-9C9B83AB294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58269" y="5884021"/>
              <a:ext cx="391185" cy="397930"/>
            </a:xfrm>
            <a:prstGeom prst="rect">
              <a:avLst/>
            </a:prstGeom>
          </p:spPr>
        </p:pic>
        <p:pic>
          <p:nvPicPr>
            <p:cNvPr id="23" name="Image 22">
              <a:extLst>
                <a:ext uri="{FF2B5EF4-FFF2-40B4-BE49-F238E27FC236}">
                  <a16:creationId xmlns:a16="http://schemas.microsoft.com/office/drawing/2014/main" id="{8885F2F1-F7A2-408B-898C-9B9707DAF88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29790" y="5886210"/>
              <a:ext cx="393329" cy="400110"/>
            </a:xfrm>
            <a:prstGeom prst="rect">
              <a:avLst/>
            </a:prstGeom>
          </p:spPr>
        </p:pic>
        <p:pic>
          <p:nvPicPr>
            <p:cNvPr id="24" name="Image 23">
              <a:extLst>
                <a:ext uri="{FF2B5EF4-FFF2-40B4-BE49-F238E27FC236}">
                  <a16:creationId xmlns:a16="http://schemas.microsoft.com/office/drawing/2014/main" id="{2B525A61-56E8-4C9C-BF02-AC395DEF223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84604" y="5881841"/>
              <a:ext cx="393329" cy="400110"/>
            </a:xfrm>
            <a:prstGeom prst="rect">
              <a:avLst/>
            </a:prstGeom>
          </p:spPr>
        </p:pic>
        <p:pic>
          <p:nvPicPr>
            <p:cNvPr id="25" name="Image 24">
              <a:extLst>
                <a:ext uri="{FF2B5EF4-FFF2-40B4-BE49-F238E27FC236}">
                  <a16:creationId xmlns:a16="http://schemas.microsoft.com/office/drawing/2014/main" id="{253F9E20-F3CE-4FB4-A755-3E2F5953A39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01293" y="5881637"/>
              <a:ext cx="400110" cy="400110"/>
            </a:xfrm>
            <a:prstGeom prst="rect">
              <a:avLst/>
            </a:prstGeom>
          </p:spPr>
        </p:pic>
      </p:grpSp>
      <p:pic>
        <p:nvPicPr>
          <p:cNvPr id="26" name="Image 25" descr="Une image contenant dessin, horloge&#10;&#10;Description générée automatiquement">
            <a:extLst>
              <a:ext uri="{FF2B5EF4-FFF2-40B4-BE49-F238E27FC236}">
                <a16:creationId xmlns:a16="http://schemas.microsoft.com/office/drawing/2014/main" id="{AF299A32-00A2-4F80-A6E4-A1DEE252381A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77997">
            <a:off x="1544005" y="4398754"/>
            <a:ext cx="514675" cy="465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639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D11B37-D3EF-49AB-BC72-331BEC122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Programme de la formation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D489A02-861B-4F38-97BE-883759A95D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285750" indent="-285750">
              <a:buClr>
                <a:srgbClr val="1A9BFC"/>
              </a:buClr>
              <a:buFont typeface="Courier New" panose="02070309020205020404" pitchFamily="49" charset="0"/>
              <a:buChar char="o"/>
            </a:pPr>
            <a:r>
              <a:rPr lang="fr-FR" dirty="0"/>
              <a:t>Accéder au guide en ligne et à la release Note</a:t>
            </a:r>
          </a:p>
          <a:p>
            <a:pPr marL="285750" indent="-285750">
              <a:buClr>
                <a:srgbClr val="1A9BFC"/>
              </a:buClr>
              <a:buFont typeface="Courier New" panose="02070309020205020404" pitchFamily="49" charset="0"/>
              <a:buChar char="o"/>
            </a:pPr>
            <a:r>
              <a:rPr lang="fr-FR" dirty="0"/>
              <a:t>Créer ou archiver de nouveaux salariés </a:t>
            </a:r>
          </a:p>
          <a:p>
            <a:pPr marL="285750" indent="-285750">
              <a:buClr>
                <a:srgbClr val="1A9BFC"/>
              </a:buClr>
              <a:buFont typeface="Courier New" panose="02070309020205020404" pitchFamily="49" charset="0"/>
              <a:buChar char="o"/>
            </a:pPr>
            <a:r>
              <a:rPr lang="fr-FR" dirty="0"/>
              <a:t>Envoyer les identifiants</a:t>
            </a:r>
          </a:p>
          <a:p>
            <a:pPr marL="285750" indent="-285750">
              <a:buClr>
                <a:srgbClr val="1A9BFC"/>
              </a:buClr>
              <a:buFont typeface="Courier New" panose="02070309020205020404" pitchFamily="49" charset="0"/>
              <a:buChar char="o"/>
            </a:pPr>
            <a:r>
              <a:rPr lang="fr-FR" dirty="0"/>
              <a:t>Généralité fiche société</a:t>
            </a:r>
          </a:p>
          <a:p>
            <a:pPr marL="285750" indent="-285750">
              <a:buClr>
                <a:srgbClr val="1A9BFC"/>
              </a:buClr>
              <a:buFont typeface="Courier New" panose="02070309020205020404" pitchFamily="49" charset="0"/>
              <a:buChar char="o"/>
            </a:pPr>
            <a:r>
              <a:rPr lang="fr-FR" dirty="0"/>
              <a:t>Créer un département</a:t>
            </a:r>
          </a:p>
          <a:p>
            <a:pPr marL="285750" indent="-285750">
              <a:buClr>
                <a:srgbClr val="1A9BFC"/>
              </a:buClr>
              <a:buFont typeface="Courier New" panose="02070309020205020404" pitchFamily="49" charset="0"/>
              <a:buChar char="o"/>
            </a:pPr>
            <a:r>
              <a:rPr lang="fr-FR" dirty="0"/>
              <a:t>Créer une structure </a:t>
            </a:r>
          </a:p>
          <a:p>
            <a:pPr marL="285750" indent="-285750">
              <a:buClr>
                <a:srgbClr val="1A9BFC"/>
              </a:buClr>
              <a:buFont typeface="Courier New" panose="02070309020205020404" pitchFamily="49" charset="0"/>
              <a:buChar char="o"/>
            </a:pPr>
            <a:r>
              <a:rPr lang="fr-FR" dirty="0"/>
              <a:t>Personnaliser le Design </a:t>
            </a:r>
          </a:p>
          <a:p>
            <a:pPr marL="285750" indent="-285750">
              <a:buClr>
                <a:srgbClr val="1A9BFC"/>
              </a:buClr>
              <a:buFont typeface="Courier New" panose="02070309020205020404" pitchFamily="49" charset="0"/>
              <a:buChar char="o"/>
            </a:pPr>
            <a:r>
              <a:rPr lang="fr-FR" dirty="0"/>
              <a:t>Paramétrer un circuit de validation société</a:t>
            </a:r>
          </a:p>
          <a:p>
            <a:pPr marL="285750" indent="-285750">
              <a:buClr>
                <a:srgbClr val="1A9BFC"/>
              </a:buClr>
              <a:buFont typeface="Courier New" panose="02070309020205020404" pitchFamily="49" charset="0"/>
              <a:buChar char="o"/>
            </a:pPr>
            <a:r>
              <a:rPr lang="fr-FR" dirty="0"/>
              <a:t>Programmer des relances</a:t>
            </a:r>
          </a:p>
          <a:p>
            <a:pPr marL="285750" indent="-285750">
              <a:buClr>
                <a:srgbClr val="1A9BFC"/>
              </a:buClr>
              <a:buFont typeface="Courier New" panose="02070309020205020404" pitchFamily="49" charset="0"/>
              <a:buChar char="o"/>
            </a:pPr>
            <a:r>
              <a:rPr lang="fr-FR" dirty="0"/>
              <a:t>Créer un horaire de travail</a:t>
            </a:r>
          </a:p>
          <a:p>
            <a:pPr marL="285750" indent="-285750">
              <a:buClr>
                <a:srgbClr val="1A9BFC"/>
              </a:buClr>
              <a:buFont typeface="Courier New" panose="02070309020205020404" pitchFamily="49" charset="0"/>
              <a:buChar char="o"/>
            </a:pPr>
            <a:r>
              <a:rPr lang="fr-FR" dirty="0"/>
              <a:t>Créer un axe analytique</a:t>
            </a:r>
          </a:p>
          <a:p>
            <a:pPr marL="285750" indent="-285750">
              <a:buClr>
                <a:srgbClr val="1A9BFC"/>
              </a:buClr>
              <a:buFont typeface="Courier New" panose="02070309020205020404" pitchFamily="49" charset="0"/>
              <a:buChar char="o"/>
            </a:pPr>
            <a:r>
              <a:rPr lang="fr-FR" dirty="0"/>
              <a:t>Créer une liste personnalisée</a:t>
            </a:r>
          </a:p>
          <a:p>
            <a:pPr marL="285750" indent="-285750">
              <a:buClr>
                <a:srgbClr val="1A9BFC"/>
              </a:buClr>
              <a:buFont typeface="Courier New" panose="02070309020205020404" pitchFamily="49" charset="0"/>
              <a:buChar char="o"/>
            </a:pPr>
            <a:r>
              <a:rPr lang="fr-FR" dirty="0"/>
              <a:t>Mettre à jour le calendrier des jours fériés </a:t>
            </a:r>
          </a:p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CF01E8F-DEDD-4B49-A524-A70F217561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Espace Admin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90012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4990C58-E6E8-4E38-8EDF-69EAD4FA3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Espace Administrateur</a:t>
            </a:r>
          </a:p>
        </p:txBody>
      </p:sp>
      <p:pic>
        <p:nvPicPr>
          <p:cNvPr id="5" name="Espace réservé du contenu 6" descr="Une image contenant intérieur, piscine à balles&#10;&#10;Description générée avec un niveau de confiance élevé">
            <a:extLst>
              <a:ext uri="{FF2B5EF4-FFF2-40B4-BE49-F238E27FC236}">
                <a16:creationId xmlns:a16="http://schemas.microsoft.com/office/drawing/2014/main" id="{BF3C5948-CB9F-4CA7-8AE5-A35E6EA685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066" y="1825625"/>
            <a:ext cx="5219868" cy="4351338"/>
          </a:xfrm>
        </p:spPr>
      </p:pic>
    </p:spTree>
    <p:extLst>
      <p:ext uri="{BB962C8B-B14F-4D97-AF65-F5344CB8AC3E}">
        <p14:creationId xmlns:p14="http://schemas.microsoft.com/office/powerpoint/2010/main" val="1792576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D11B37-D3EF-49AB-BC72-331BEC122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Accéder au Centre d’aide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D489A02-861B-4F38-97BE-883759A95D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8078"/>
            <a:ext cx="10515600" cy="4351338"/>
          </a:xfrm>
        </p:spPr>
        <p:txBody>
          <a:bodyPr>
            <a:normAutofit/>
          </a:bodyPr>
          <a:lstStyle/>
          <a:p>
            <a:pPr marL="285750" indent="-285750">
              <a:buClr>
                <a:srgbClr val="1A9BFC"/>
              </a:buClr>
              <a:buFont typeface="Courier New" panose="02070309020205020404" pitchFamily="49" charset="0"/>
              <a:buChar char="o"/>
            </a:pPr>
            <a:r>
              <a:rPr lang="fr-FR" dirty="0"/>
              <a:t>Accès : Page d’accueil</a:t>
            </a:r>
          </a:p>
          <a:p>
            <a:pPr marL="285750" indent="-285750">
              <a:buClr>
                <a:srgbClr val="1A9BFC"/>
              </a:buClr>
              <a:buFont typeface="Courier New" panose="02070309020205020404" pitchFamily="49" charset="0"/>
              <a:buChar char="o"/>
            </a:pPr>
            <a:endParaRPr lang="fr-FR" dirty="0"/>
          </a:p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CF01E8F-DEDD-4B49-A524-A70F217561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fr-FR" sz="2000" dirty="0">
                <a:solidFill>
                  <a:srgbClr val="0077AC"/>
                </a:solidFill>
              </a:rPr>
              <a:t>Accéder au guide en ligne</a:t>
            </a:r>
            <a:endParaRPr lang="fr-FR" dirty="0">
              <a:solidFill>
                <a:srgbClr val="0077AC"/>
              </a:solidFill>
            </a:endParaRP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DC25CA0A-5FB8-49AE-A8D9-5BEEC68F1473}"/>
              </a:ext>
            </a:extLst>
          </p:cNvPr>
          <p:cNvSpPr txBox="1"/>
          <p:nvPr/>
        </p:nvSpPr>
        <p:spPr>
          <a:xfrm>
            <a:off x="8576379" y="4468637"/>
            <a:ext cx="3323253" cy="830997"/>
          </a:xfrm>
          <a:prstGeom prst="rect">
            <a:avLst/>
          </a:prstGeom>
          <a:noFill/>
          <a:ln w="38100">
            <a:solidFill>
              <a:srgbClr val="0077AC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1569A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 cliquant sur ‘Accéder au centre d’aide’ vous pourrez ouvrir l’article </a:t>
            </a:r>
          </a:p>
          <a:p>
            <a:r>
              <a:rPr lang="fr-FR" sz="1600" dirty="0">
                <a:solidFill>
                  <a:srgbClr val="1569A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dans un onglet à part. 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0982683-B1A5-651E-2370-38CCC621DC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946"/>
          <a:stretch/>
        </p:blipFill>
        <p:spPr>
          <a:xfrm>
            <a:off x="689823" y="1920659"/>
            <a:ext cx="4607497" cy="32724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81662780-C72C-F742-3FC5-ACF646E70C2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948"/>
          <a:stretch/>
        </p:blipFill>
        <p:spPr>
          <a:xfrm>
            <a:off x="4528279" y="3124349"/>
            <a:ext cx="3681274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876D3DDC-E4EC-B8F0-5750-6794D1A6246B}"/>
              </a:ext>
            </a:extLst>
          </p:cNvPr>
          <p:cNvCxnSpPr>
            <a:stCxn id="24" idx="1"/>
          </p:cNvCxnSpPr>
          <p:nvPr/>
        </p:nvCxnSpPr>
        <p:spPr>
          <a:xfrm flipH="1">
            <a:off x="7332955" y="4884136"/>
            <a:ext cx="1243424" cy="1312478"/>
          </a:xfrm>
          <a:prstGeom prst="straightConnector1">
            <a:avLst/>
          </a:prstGeom>
          <a:ln w="38100">
            <a:solidFill>
              <a:srgbClr val="1569A9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>
            <a:extLst>
              <a:ext uri="{FF2B5EF4-FFF2-40B4-BE49-F238E27FC236}">
                <a16:creationId xmlns:a16="http://schemas.microsoft.com/office/drawing/2014/main" id="{73F4C507-0CED-40EF-D966-47559E07CDA7}"/>
              </a:ext>
            </a:extLst>
          </p:cNvPr>
          <p:cNvSpPr txBox="1"/>
          <p:nvPr/>
        </p:nvSpPr>
        <p:spPr>
          <a:xfrm>
            <a:off x="6246848" y="1526652"/>
            <a:ext cx="5379868" cy="646331"/>
          </a:xfrm>
          <a:prstGeom prst="rect">
            <a:avLst/>
          </a:prstGeom>
          <a:ln w="38100">
            <a:solidFill>
              <a:srgbClr val="1569A9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1569A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Vous pouvez rechercher les articles par mots-clés ou naviguer par module.</a:t>
            </a:r>
          </a:p>
        </p:txBody>
      </p:sp>
    </p:spTree>
    <p:extLst>
      <p:ext uri="{BB962C8B-B14F-4D97-AF65-F5344CB8AC3E}">
        <p14:creationId xmlns:p14="http://schemas.microsoft.com/office/powerpoint/2010/main" val="9546253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D11B37-D3EF-49AB-BC72-331BEC122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Créer de nouveaux salariés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D489A02-861B-4F38-97BE-883759A95D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98078"/>
            <a:ext cx="10960223" cy="4351338"/>
          </a:xfrm>
        </p:spPr>
        <p:txBody>
          <a:bodyPr>
            <a:normAutofit/>
          </a:bodyPr>
          <a:lstStyle/>
          <a:p>
            <a:pPr marL="285750" indent="-285750">
              <a:buClr>
                <a:srgbClr val="1A9BFC"/>
              </a:buClr>
              <a:buFont typeface="Courier New" panose="02070309020205020404" pitchFamily="49" charset="0"/>
              <a:buChar char="o"/>
            </a:pPr>
            <a:r>
              <a:rPr lang="fr-FR" dirty="0"/>
              <a:t>Accès : Espace admin &gt; Paramètres Généraux &gt; Salariés et utilisateurs : nouveau salarié /utilisateur :</a:t>
            </a:r>
          </a:p>
          <a:p>
            <a:pPr marL="285750" indent="-285750">
              <a:buClr>
                <a:srgbClr val="1A9BFC"/>
              </a:buClr>
              <a:buFont typeface="Courier New" panose="02070309020205020404" pitchFamily="49" charset="0"/>
              <a:buChar char="o"/>
            </a:pPr>
            <a:endParaRPr lang="fr-FR" dirty="0"/>
          </a:p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CF01E8F-DEDD-4B49-A524-A70F217561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fr-FR" sz="2000" dirty="0">
                <a:solidFill>
                  <a:srgbClr val="0077AC"/>
                </a:solidFill>
              </a:rPr>
              <a:t>Création d’un salarié</a:t>
            </a:r>
            <a:endParaRPr lang="fr-FR" dirty="0">
              <a:solidFill>
                <a:srgbClr val="0077AC"/>
              </a:solidFill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72D21FD3-0F32-C0D1-F1F9-BE36F86E14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344" y="2081568"/>
            <a:ext cx="7809465" cy="43513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580641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D11B37-D3EF-49AB-BC72-331BEC122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Créer de nouveaux salariés via le </a:t>
            </a:r>
            <a:r>
              <a:rPr lang="fr-FR" dirty="0" err="1"/>
              <a:t>Onboarding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D489A02-861B-4F38-97BE-883759A95D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8078"/>
            <a:ext cx="10515600" cy="4351338"/>
          </a:xfrm>
        </p:spPr>
        <p:txBody>
          <a:bodyPr>
            <a:normAutofit/>
          </a:bodyPr>
          <a:lstStyle/>
          <a:p>
            <a:pPr marL="285750" indent="-285750">
              <a:buClr>
                <a:srgbClr val="1A9BFC"/>
              </a:buClr>
              <a:buFont typeface="Courier New" panose="02070309020205020404" pitchFamily="49" charset="0"/>
              <a:buChar char="o"/>
            </a:pPr>
            <a:r>
              <a:rPr lang="fr-FR" dirty="0"/>
              <a:t>Accès : Espace admin &gt; Paramètres Généraux &gt; Salariés et utilisateurs</a:t>
            </a:r>
          </a:p>
          <a:p>
            <a:pPr marL="285750" indent="-285750">
              <a:buClr>
                <a:srgbClr val="1A9BFC"/>
              </a:buClr>
              <a:buFont typeface="Courier New" panose="02070309020205020404" pitchFamily="49" charset="0"/>
              <a:buChar char="o"/>
            </a:pPr>
            <a:endParaRPr lang="fr-FR" dirty="0"/>
          </a:p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CF01E8F-DEDD-4B49-A524-A70F217561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fr-FR" sz="2000" dirty="0"/>
              <a:t>Création d’un salarié</a:t>
            </a:r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DC39AF2-E843-9C91-6A48-695C444EF3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8522"/>
          <a:stretch/>
        </p:blipFill>
        <p:spPr>
          <a:xfrm>
            <a:off x="757473" y="2276866"/>
            <a:ext cx="10338344" cy="29653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riangle isocèle 8">
            <a:extLst>
              <a:ext uri="{FF2B5EF4-FFF2-40B4-BE49-F238E27FC236}">
                <a16:creationId xmlns:a16="http://schemas.microsoft.com/office/drawing/2014/main" id="{8D4C97C2-B7FA-4CF7-BB71-168D5A3410E8}"/>
              </a:ext>
            </a:extLst>
          </p:cNvPr>
          <p:cNvSpPr/>
          <p:nvPr/>
        </p:nvSpPr>
        <p:spPr>
          <a:xfrm>
            <a:off x="7635923" y="1394022"/>
            <a:ext cx="3952513" cy="1220173"/>
          </a:xfrm>
          <a:prstGeom prst="triangle">
            <a:avLst/>
          </a:prstGeom>
          <a:solidFill>
            <a:srgbClr val="F83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Uniquement si vous avez le Portail RH* </a:t>
            </a:r>
          </a:p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D51154D-B4D8-463E-BC90-027A24B7A9E8}"/>
              </a:ext>
            </a:extLst>
          </p:cNvPr>
          <p:cNvSpPr txBox="1"/>
          <p:nvPr/>
        </p:nvSpPr>
        <p:spPr>
          <a:xfrm>
            <a:off x="241293" y="5724831"/>
            <a:ext cx="10302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/>
              <a:t>* </a:t>
            </a:r>
            <a:r>
              <a:rPr lang="fr-FR" sz="1600" i="1" dirty="0">
                <a:latin typeface="Calibri" panose="020F0502020204030204" pitchFamily="34" charset="0"/>
                <a:cs typeface="Calibri" panose="020F0502020204030204" pitchFamily="34" charset="0"/>
              </a:rPr>
              <a:t>Pour plus d’informations sur la fonctionnalité </a:t>
            </a:r>
            <a:r>
              <a:rPr lang="fr-FR" sz="1600" i="1" dirty="0" err="1">
                <a:latin typeface="Calibri" panose="020F0502020204030204" pitchFamily="34" charset="0"/>
                <a:cs typeface="Calibri" panose="020F0502020204030204" pitchFamily="34" charset="0"/>
              </a:rPr>
              <a:t>Onboarding</a:t>
            </a:r>
            <a:r>
              <a:rPr lang="fr-FR" sz="1600" i="1" dirty="0">
                <a:latin typeface="Calibri" panose="020F0502020204030204" pitchFamily="34" charset="0"/>
                <a:cs typeface="Calibri" panose="020F0502020204030204" pitchFamily="34" charset="0"/>
              </a:rPr>
              <a:t>, se référer au support de formation Administrateur Portail RH </a:t>
            </a:r>
            <a:endParaRPr lang="fr-FR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97652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D11B37-D3EF-49AB-BC72-331BEC122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Archiver des salariés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CF01E8F-DEDD-4B49-A524-A70F217561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fr-FR" sz="2000" dirty="0"/>
              <a:t>Archiver un salarié</a:t>
            </a:r>
            <a:endParaRPr lang="fr-FR" dirty="0"/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8B44FA4B-A279-2F77-7219-2872220FED2A}"/>
              </a:ext>
            </a:extLst>
          </p:cNvPr>
          <p:cNvGrpSpPr/>
          <p:nvPr/>
        </p:nvGrpSpPr>
        <p:grpSpPr>
          <a:xfrm>
            <a:off x="398788" y="1807994"/>
            <a:ext cx="4225354" cy="411064"/>
            <a:chOff x="398788" y="1683702"/>
            <a:chExt cx="4225354" cy="411064"/>
          </a:xfrm>
        </p:grpSpPr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EEAEC29B-5DD0-4FF4-9073-074989C069FE}"/>
                </a:ext>
              </a:extLst>
            </p:cNvPr>
            <p:cNvSpPr txBox="1"/>
            <p:nvPr/>
          </p:nvSpPr>
          <p:spPr>
            <a:xfrm>
              <a:off x="398788" y="1683702"/>
              <a:ext cx="377267" cy="389513"/>
            </a:xfrm>
            <a:prstGeom prst="ellipse">
              <a:avLst/>
            </a:prstGeom>
            <a:noFill/>
            <a:ln w="38100">
              <a:solidFill>
                <a:srgbClr val="0077AC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sz="1200" b="1" dirty="0">
                  <a:solidFill>
                    <a:srgbClr val="1984B5"/>
                  </a:solidFill>
                </a:rPr>
                <a:t>1</a:t>
              </a:r>
            </a:p>
          </p:txBody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2211BB9C-30A0-4974-B036-76D57EE56012}"/>
                </a:ext>
              </a:extLst>
            </p:cNvPr>
            <p:cNvSpPr txBox="1"/>
            <p:nvPr/>
          </p:nvSpPr>
          <p:spPr>
            <a:xfrm>
              <a:off x="834616" y="1725434"/>
              <a:ext cx="3789526" cy="369332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fr-FR" dirty="0">
                  <a:solidFill>
                    <a:srgbClr val="1984B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Renseignez une date de fin de contrat</a:t>
              </a:r>
            </a:p>
          </p:txBody>
        </p:sp>
      </p:grp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8A5D8CB3-1D10-C60C-734F-B00890871D21}"/>
              </a:ext>
            </a:extLst>
          </p:cNvPr>
          <p:cNvGrpSpPr/>
          <p:nvPr/>
        </p:nvGrpSpPr>
        <p:grpSpPr>
          <a:xfrm>
            <a:off x="6347527" y="1781940"/>
            <a:ext cx="4668919" cy="432792"/>
            <a:chOff x="6347527" y="1631021"/>
            <a:chExt cx="4668919" cy="432792"/>
          </a:xfrm>
        </p:grpSpPr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E1E8FEB1-2551-4510-A649-36B5476371CD}"/>
                </a:ext>
              </a:extLst>
            </p:cNvPr>
            <p:cNvSpPr txBox="1"/>
            <p:nvPr/>
          </p:nvSpPr>
          <p:spPr>
            <a:xfrm>
              <a:off x="6347527" y="1631021"/>
              <a:ext cx="443890" cy="432792"/>
            </a:xfrm>
            <a:prstGeom prst="ellipse">
              <a:avLst/>
            </a:prstGeom>
            <a:noFill/>
            <a:ln w="38100">
              <a:solidFill>
                <a:srgbClr val="0077AC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sz="1400" b="1" dirty="0">
                  <a:solidFill>
                    <a:srgbClr val="1984B5"/>
                  </a:solidFill>
                </a:rPr>
                <a:t>2</a:t>
              </a:r>
            </a:p>
          </p:txBody>
        </p:sp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FCD5B592-3A02-4821-9CEA-A0D70C5CA17F}"/>
                </a:ext>
              </a:extLst>
            </p:cNvPr>
            <p:cNvSpPr txBox="1"/>
            <p:nvPr/>
          </p:nvSpPr>
          <p:spPr>
            <a:xfrm>
              <a:off x="6892849" y="1677032"/>
              <a:ext cx="4123597" cy="369332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fr-FR" dirty="0">
                  <a:solidFill>
                    <a:srgbClr val="1984B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Passer le salarié en « utilisateur archivé »</a:t>
              </a:r>
            </a:p>
          </p:txBody>
        </p:sp>
      </p:grpSp>
      <p:pic>
        <p:nvPicPr>
          <p:cNvPr id="5" name="Image 4">
            <a:extLst>
              <a:ext uri="{FF2B5EF4-FFF2-40B4-BE49-F238E27FC236}">
                <a16:creationId xmlns:a16="http://schemas.microsoft.com/office/drawing/2014/main" id="{71E5595E-9893-1B69-FBDA-8BD0A593A3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4267" b="9320"/>
          <a:stretch/>
        </p:blipFill>
        <p:spPr>
          <a:xfrm>
            <a:off x="398788" y="2530306"/>
            <a:ext cx="6208076" cy="40391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5A56C51D-15D8-B433-7A93-CEBDE39556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8707" y="2345797"/>
            <a:ext cx="7671130" cy="32830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6596233D-7CED-4FAB-292A-5FFEEA3DE5EB}"/>
              </a:ext>
            </a:extLst>
          </p:cNvPr>
          <p:cNvSpPr txBox="1"/>
          <p:nvPr/>
        </p:nvSpPr>
        <p:spPr>
          <a:xfrm>
            <a:off x="776055" y="1229142"/>
            <a:ext cx="90515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1A9BFC"/>
              </a:buClr>
              <a:buFont typeface="Courier New" panose="02070309020205020404" pitchFamily="49" charset="0"/>
              <a:buChar char="o"/>
            </a:pP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Accès : Espace admin &gt; Paramètres Généraux &gt; Salariés et utilisateurs</a:t>
            </a:r>
          </a:p>
        </p:txBody>
      </p:sp>
    </p:spTree>
    <p:extLst>
      <p:ext uri="{BB962C8B-B14F-4D97-AF65-F5344CB8AC3E}">
        <p14:creationId xmlns:p14="http://schemas.microsoft.com/office/powerpoint/2010/main" val="25542644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D11B37-D3EF-49AB-BC72-331BEC122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Envoyer les identifiants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D489A02-861B-4F38-97BE-883759A95D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082149"/>
          </a:xfrm>
        </p:spPr>
        <p:txBody>
          <a:bodyPr>
            <a:normAutofit/>
          </a:bodyPr>
          <a:lstStyle/>
          <a:p>
            <a:pPr marL="285750" indent="-285750">
              <a:buClr>
                <a:srgbClr val="1A9BFC"/>
              </a:buClr>
              <a:buFont typeface="Courier New" panose="02070309020205020404" pitchFamily="49" charset="0"/>
              <a:buChar char="o"/>
            </a:pPr>
            <a:r>
              <a:rPr lang="fr-FR" dirty="0"/>
              <a:t>Accès : Espace admin &gt; Paramètres Généraux &gt; Fiche société &gt; Onglet Paramétrage</a:t>
            </a:r>
          </a:p>
          <a:p>
            <a:pPr marL="285750" indent="-285750">
              <a:buClr>
                <a:srgbClr val="1A9BFC"/>
              </a:buClr>
              <a:buFont typeface="Courier New" panose="02070309020205020404" pitchFamily="49" charset="0"/>
              <a:buChar char="o"/>
            </a:pPr>
            <a:endParaRPr lang="fr-FR" dirty="0"/>
          </a:p>
          <a:p>
            <a:pPr marL="285750" indent="-285750">
              <a:buClr>
                <a:srgbClr val="1A9BFC"/>
              </a:buClr>
              <a:buFont typeface="Courier New" panose="02070309020205020404" pitchFamily="49" charset="0"/>
              <a:buChar char="o"/>
            </a:pPr>
            <a:endParaRPr lang="fr-FR" dirty="0"/>
          </a:p>
          <a:p>
            <a:pPr marL="285750" indent="-285750">
              <a:buClr>
                <a:srgbClr val="1A9BFC"/>
              </a:buClr>
              <a:buFont typeface="Courier New" panose="02070309020205020404" pitchFamily="49" charset="0"/>
              <a:buChar char="o"/>
            </a:pPr>
            <a:endParaRPr lang="fr-FR" dirty="0"/>
          </a:p>
          <a:p>
            <a:pPr marL="285750" indent="-285750">
              <a:buClr>
                <a:srgbClr val="1A9BFC"/>
              </a:buClr>
              <a:buFont typeface="Courier New" panose="02070309020205020404" pitchFamily="49" charset="0"/>
              <a:buChar char="o"/>
            </a:pPr>
            <a:endParaRPr lang="fr-FR" dirty="0"/>
          </a:p>
          <a:p>
            <a:pPr marL="285750" indent="-285750">
              <a:buClr>
                <a:srgbClr val="1A9BFC"/>
              </a:buClr>
              <a:buFont typeface="Courier New" panose="02070309020205020404" pitchFamily="49" charset="0"/>
              <a:buChar char="o"/>
            </a:pPr>
            <a:endParaRPr lang="fr-FR" dirty="0"/>
          </a:p>
          <a:p>
            <a:pPr marL="0" indent="0">
              <a:buClr>
                <a:srgbClr val="1A9BFC"/>
              </a:buClr>
              <a:buNone/>
            </a:pPr>
            <a:endParaRPr lang="fr-FR" dirty="0"/>
          </a:p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CF01E8F-DEDD-4B49-A524-A70F217561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sz="2000" dirty="0"/>
              <a:t>Activer l’envoi des mails aux utilisateurs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65A0E652-0981-19FD-8740-4EF0233013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1660"/>
          <a:stretch/>
        </p:blipFill>
        <p:spPr>
          <a:xfrm>
            <a:off x="692464" y="1688665"/>
            <a:ext cx="6285386" cy="22908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84379B38-8605-A485-0A03-A6FC584279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9406"/>
          <a:stretch/>
        </p:blipFill>
        <p:spPr>
          <a:xfrm>
            <a:off x="6963047" y="4264988"/>
            <a:ext cx="4536489" cy="24332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1EF8FCFB-BEC5-79E9-97DA-6426899977BD}"/>
              </a:ext>
            </a:extLst>
          </p:cNvPr>
          <p:cNvSpPr txBox="1"/>
          <p:nvPr/>
        </p:nvSpPr>
        <p:spPr>
          <a:xfrm>
            <a:off x="497150" y="4793942"/>
            <a:ext cx="55988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rgbClr val="1A9BFC"/>
              </a:buClr>
              <a:buFont typeface="Courier New" panose="02070309020205020404" pitchFamily="49" charset="0"/>
              <a:buChar char="o"/>
            </a:pP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Accès : Espace admin &gt; Paramètres Généraux &gt; Salariés et Utilisateurs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3279381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3814</TotalTime>
  <Words>734</Words>
  <Application>Microsoft Office PowerPoint</Application>
  <PresentationFormat>Grand écran</PresentationFormat>
  <Paragraphs>197</Paragraphs>
  <Slides>27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Century Gothic</vt:lpstr>
      <vt:lpstr>Courier New</vt:lpstr>
      <vt:lpstr>Wingdings</vt:lpstr>
      <vt:lpstr>Thème Office</vt:lpstr>
      <vt:lpstr>Présentation PowerPoint</vt:lpstr>
      <vt:lpstr>Objectifs de la formation</vt:lpstr>
      <vt:lpstr>Programme de la formation</vt:lpstr>
      <vt:lpstr>Espace Administrateur</vt:lpstr>
      <vt:lpstr>Accéder au Centre d’aide</vt:lpstr>
      <vt:lpstr>Créer de nouveaux salariés</vt:lpstr>
      <vt:lpstr>Créer de nouveaux salariés via le Onboarding</vt:lpstr>
      <vt:lpstr>Archiver des salariés</vt:lpstr>
      <vt:lpstr>Envoyer les identifiants</vt:lpstr>
      <vt:lpstr>Créer la première feuille de temps</vt:lpstr>
      <vt:lpstr>La fiche société</vt:lpstr>
      <vt:lpstr>La fiche société</vt:lpstr>
      <vt:lpstr>La fiche société</vt:lpstr>
      <vt:lpstr>La fiche société</vt:lpstr>
      <vt:lpstr>La fiche société</vt:lpstr>
      <vt:lpstr>La fiche société</vt:lpstr>
      <vt:lpstr>La fiche société</vt:lpstr>
      <vt:lpstr>Horaires de travail</vt:lpstr>
      <vt:lpstr>Horaires de travail</vt:lpstr>
      <vt:lpstr>Axes analytiques</vt:lpstr>
      <vt:lpstr>Axes analytiques</vt:lpstr>
      <vt:lpstr>Listes personnalisées</vt:lpstr>
      <vt:lpstr>Listes personnalisées</vt:lpstr>
      <vt:lpstr>Listes personnalisées</vt:lpstr>
      <vt:lpstr>Calendrier des jours fériés</vt:lpstr>
      <vt:lpstr>Merci !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Jennifer DELMAS</dc:creator>
  <cp:lastModifiedBy>Caroline BIDAUD [Eurécia]</cp:lastModifiedBy>
  <cp:revision>41</cp:revision>
  <dcterms:created xsi:type="dcterms:W3CDTF">2020-05-18T12:57:37Z</dcterms:created>
  <dcterms:modified xsi:type="dcterms:W3CDTF">2022-09-08T15:42:12Z</dcterms:modified>
</cp:coreProperties>
</file>