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1" r:id="rId4"/>
    <p:sldId id="264" r:id="rId5"/>
    <p:sldId id="280" r:id="rId6"/>
    <p:sldId id="281" r:id="rId7"/>
    <p:sldId id="282" r:id="rId8"/>
    <p:sldId id="364" r:id="rId9"/>
    <p:sldId id="365" r:id="rId10"/>
    <p:sldId id="265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363" r:id="rId21"/>
    <p:sldId id="262" r:id="rId22"/>
    <p:sldId id="263" r:id="rId23"/>
    <p:sldId id="266" r:id="rId24"/>
    <p:sldId id="267" r:id="rId25"/>
    <p:sldId id="268" r:id="rId26"/>
    <p:sldId id="269" r:id="rId27"/>
    <p:sldId id="270" r:id="rId28"/>
    <p:sldId id="260" r:id="rId29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BFC"/>
    <a:srgbClr val="2FD666"/>
    <a:srgbClr val="F83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801CF-D07A-464C-80BE-24C60D589D67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7AE25-BDEE-4AC5-B3B4-7121A24BA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2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212F4-92A8-4AD8-BF09-70D3292C4CE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64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212F4-92A8-4AD8-BF09-70D3292C4CE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5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212F4-92A8-4AD8-BF09-70D3292C4CE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73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212F4-92A8-4AD8-BF09-70D3292C4CE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165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212F4-92A8-4AD8-BF09-70D3292C4CE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97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.eurecia.com/hc/fr/articles/115000643185-Quand-pr%C3%A9lever-les-compteurs-de-cong%C3%A9s-Lors-de-la-demande-De-sa-validation-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avec coins arrondis en diagonale 12">
            <a:extLst>
              <a:ext uri="{FF2B5EF4-FFF2-40B4-BE49-F238E27FC236}">
                <a16:creationId xmlns:a16="http://schemas.microsoft.com/office/drawing/2014/main" id="{94B90CEC-A55A-4A62-BF24-D5161D878B98}"/>
              </a:ext>
            </a:extLst>
          </p:cNvPr>
          <p:cNvSpPr/>
          <p:nvPr userDrawn="1"/>
        </p:nvSpPr>
        <p:spPr>
          <a:xfrm>
            <a:off x="-81280" y="711201"/>
            <a:ext cx="7412967" cy="5364480"/>
          </a:xfrm>
          <a:prstGeom prst="round2DiagRect">
            <a:avLst/>
          </a:prstGeom>
          <a:solidFill>
            <a:srgbClr val="1A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BA45F1-4778-46B4-B862-DD7CAAE61D16}"/>
              </a:ext>
            </a:extLst>
          </p:cNvPr>
          <p:cNvSpPr/>
          <p:nvPr userDrawn="1"/>
        </p:nvSpPr>
        <p:spPr>
          <a:xfrm>
            <a:off x="77737" y="1676400"/>
            <a:ext cx="7253950" cy="4399281"/>
          </a:xfrm>
          <a:prstGeom prst="rect">
            <a:avLst/>
          </a:prstGeom>
          <a:solidFill>
            <a:srgbClr val="1A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9D6C18-38BE-459A-8713-948CAF5494BE}"/>
              </a:ext>
            </a:extLst>
          </p:cNvPr>
          <p:cNvSpPr/>
          <p:nvPr userDrawn="1"/>
        </p:nvSpPr>
        <p:spPr>
          <a:xfrm>
            <a:off x="5513470" y="2062480"/>
            <a:ext cx="5118234" cy="36298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sx="101000" sy="101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46104A-730C-4689-BEDE-27BD0D39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8571" y="215033"/>
            <a:ext cx="2700370" cy="270867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2D0BAD1-150B-4A02-8FAF-D6E97D93A0C9}"/>
              </a:ext>
            </a:extLst>
          </p:cNvPr>
          <p:cNvSpPr txBox="1"/>
          <p:nvPr userDrawn="1"/>
        </p:nvSpPr>
        <p:spPr>
          <a:xfrm>
            <a:off x="9819121" y="6332544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83C66"/>
                </a:solidFill>
                <a:latin typeface="Century Gothic" panose="020B0502020202020204" pitchFamily="34" charset="0"/>
              </a:rPr>
              <a:t>www.eurecia.com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C49E4FE-444A-474D-B5D2-B900BDD807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7169">
            <a:off x="5591419" y="1657453"/>
            <a:ext cx="1519479" cy="45757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C003AE66-46F6-42AB-AAF2-7C2D62890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0067" y="2885595"/>
            <a:ext cx="4716724" cy="242318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</a:t>
            </a:r>
            <a:br>
              <a:rPr lang="fr-FR" dirty="0"/>
            </a:br>
            <a:r>
              <a:rPr lang="fr-FR" dirty="0" err="1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9606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4BB070-1202-45D0-83D5-DA7512429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63DA86-501D-4C1D-BE8C-4C49A4197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0433" y="1521677"/>
            <a:ext cx="10515600" cy="468805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Ecrire votre </a:t>
            </a:r>
            <a:r>
              <a:rPr lang="fr-FR" dirty="0" err="1"/>
              <a:t>blabla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C3CF7FA-675D-4ECD-B3E2-6C9C6CA88968}"/>
              </a:ext>
            </a:extLst>
          </p:cNvPr>
          <p:cNvSpPr txBox="1"/>
          <p:nvPr userDrawn="1"/>
        </p:nvSpPr>
        <p:spPr>
          <a:xfrm>
            <a:off x="9949217" y="6356462"/>
            <a:ext cx="1678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83C66"/>
                </a:solidFill>
              </a:rPr>
              <a:t>www.eurecia.com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457C8AF-7487-4DFB-A442-2AC1BD4A3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647" y="6152501"/>
            <a:ext cx="399053" cy="407921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1729973-3902-41B3-B780-474C36E16EA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0575" y="775055"/>
            <a:ext cx="10515458" cy="4191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68697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BC14FB-7DB5-46F7-A7C0-B2D53C0CEEE4}"/>
              </a:ext>
            </a:extLst>
          </p:cNvPr>
          <p:cNvSpPr/>
          <p:nvPr userDrawn="1"/>
        </p:nvSpPr>
        <p:spPr>
          <a:xfrm>
            <a:off x="7644403" y="1549798"/>
            <a:ext cx="3831204" cy="1621126"/>
          </a:xfrm>
          <a:prstGeom prst="rect">
            <a:avLst/>
          </a:prstGeom>
          <a:solidFill>
            <a:srgbClr val="1A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A69E14-2E9B-4A8C-9AD1-5468E92B7ABB}"/>
              </a:ext>
            </a:extLst>
          </p:cNvPr>
          <p:cNvSpPr/>
          <p:nvPr userDrawn="1"/>
        </p:nvSpPr>
        <p:spPr>
          <a:xfrm>
            <a:off x="1985018" y="1540193"/>
            <a:ext cx="3831204" cy="1621126"/>
          </a:xfrm>
          <a:prstGeom prst="rect">
            <a:avLst/>
          </a:prstGeom>
          <a:solidFill>
            <a:srgbClr val="1A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14F68D9-25A9-48BD-A671-8F4D3F5D7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31" y="1414868"/>
            <a:ext cx="1477109" cy="198375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09B083C-9115-4784-864D-6ED0E04071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3" y="1322103"/>
            <a:ext cx="1477109" cy="20765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2B0A00C-CBF7-465A-96BA-2724A02B333E}"/>
              </a:ext>
            </a:extLst>
          </p:cNvPr>
          <p:cNvSpPr/>
          <p:nvPr userDrawn="1"/>
        </p:nvSpPr>
        <p:spPr>
          <a:xfrm>
            <a:off x="1985018" y="1414868"/>
            <a:ext cx="3742414" cy="1649708"/>
          </a:xfrm>
          <a:prstGeom prst="rect">
            <a:avLst/>
          </a:prstGeom>
          <a:solidFill>
            <a:srgbClr val="1A9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57C021-B43C-426E-805F-B51D5DABBDBB}"/>
              </a:ext>
            </a:extLst>
          </p:cNvPr>
          <p:cNvSpPr/>
          <p:nvPr userDrawn="1"/>
        </p:nvSpPr>
        <p:spPr>
          <a:xfrm>
            <a:off x="7644403" y="1414868"/>
            <a:ext cx="3742414" cy="1638781"/>
          </a:xfrm>
          <a:prstGeom prst="rect">
            <a:avLst/>
          </a:prstGeom>
          <a:solidFill>
            <a:srgbClr val="1A9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82FD28-759F-4661-9671-970156067CEE}"/>
              </a:ext>
            </a:extLst>
          </p:cNvPr>
          <p:cNvSpPr/>
          <p:nvPr userDrawn="1"/>
        </p:nvSpPr>
        <p:spPr>
          <a:xfrm>
            <a:off x="2098776" y="1546328"/>
            <a:ext cx="35148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Eurécia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, c’est génial ! Car je reçois des notifications quand je suis en astreinte : mon planning est mis à jour et je peux m’organiser. Je me sens plus considérée de la part de ma direction.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3C85AC-1905-47FC-AE1F-C0967F3F601B}"/>
              </a:ext>
            </a:extLst>
          </p:cNvPr>
          <p:cNvSpPr/>
          <p:nvPr userDrawn="1"/>
        </p:nvSpPr>
        <p:spPr>
          <a:xfrm>
            <a:off x="3462127" y="2727105"/>
            <a:ext cx="21467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100" i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Une collaboratrice d’Engie </a:t>
            </a:r>
            <a:r>
              <a:rPr lang="fr-FR" sz="1100" i="1" dirty="0" err="1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Inéo</a:t>
            </a:r>
            <a:endParaRPr lang="fr-FR" sz="1100" i="1" dirty="0">
              <a:solidFill>
                <a:schemeClr val="bg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1C92E4-50FC-401D-ABBC-B6EDE9A85EFD}"/>
              </a:ext>
            </a:extLst>
          </p:cNvPr>
          <p:cNvSpPr/>
          <p:nvPr userDrawn="1"/>
        </p:nvSpPr>
        <p:spPr>
          <a:xfrm>
            <a:off x="7776067" y="1536964"/>
            <a:ext cx="34790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Eurécia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est le véritable noyau social du groupe. C’est une solution qui nous parle à tous et qui fluidifie réellement la communication en interne.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265A37-5B57-4EAF-A93C-08D9C85C1C51}"/>
              </a:ext>
            </a:extLst>
          </p:cNvPr>
          <p:cNvSpPr/>
          <p:nvPr userDrawn="1"/>
        </p:nvSpPr>
        <p:spPr>
          <a:xfrm>
            <a:off x="8870280" y="2697622"/>
            <a:ext cx="23743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100" i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Responsable RH de Lazzaro Pizza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C448CAC-1AE1-4608-8D6D-ADF436AFFC2F}"/>
              </a:ext>
            </a:extLst>
          </p:cNvPr>
          <p:cNvGrpSpPr/>
          <p:nvPr userDrawn="1"/>
        </p:nvGrpSpPr>
        <p:grpSpPr>
          <a:xfrm>
            <a:off x="947191" y="3874952"/>
            <a:ext cx="10617667" cy="1579733"/>
            <a:chOff x="2763512" y="3735175"/>
            <a:chExt cx="6739835" cy="888751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649705FD-5B1A-4975-B6E0-5D78B306F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941" y="4387430"/>
              <a:ext cx="566724" cy="162864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F7CE700D-8CC7-4741-9469-A76C4816F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700" y="4255504"/>
              <a:ext cx="418322" cy="317009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4715429D-8D4B-4836-AA98-936C1703C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3512" y="3795302"/>
              <a:ext cx="645500" cy="174389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2B0836B-2D6D-476C-B4A9-5BFD70D1D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584" y="4319549"/>
              <a:ext cx="662456" cy="254095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EE29B11F-367D-4A66-ADA4-0B726E29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403" y="3754454"/>
              <a:ext cx="502204" cy="247963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9CF631F-2CDB-401A-B23B-D84B6D38C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255" y="4308838"/>
              <a:ext cx="320421" cy="315088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70FC5B73-A425-48A3-A0E5-BD3A0E106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365" y="3825643"/>
              <a:ext cx="580424" cy="193475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67931DCB-430A-46E3-8344-0281A9727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176" y="3878436"/>
              <a:ext cx="618581" cy="139679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905D1536-D4CC-40BD-AD4E-3E81389AE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5393" y="4255504"/>
              <a:ext cx="317010" cy="317010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2C1620FC-C7B2-48A9-A248-6ECE45D23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7205" y="3773883"/>
              <a:ext cx="508004" cy="244232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6C5E6491-03E7-4FE4-9007-275344771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2725" y="4375685"/>
              <a:ext cx="610622" cy="141822"/>
            </a:xfrm>
            <a:prstGeom prst="rect">
              <a:avLst/>
            </a:prstGeom>
          </p:spPr>
        </p:pic>
        <p:pic>
          <p:nvPicPr>
            <p:cNvPr id="33" name="Picture 2" descr="Résultat de recherche d'images pour &quot;axa assurance logo png&quot;">
              <a:extLst>
                <a:ext uri="{FF2B5EF4-FFF2-40B4-BE49-F238E27FC236}">
                  <a16:creationId xmlns:a16="http://schemas.microsoft.com/office/drawing/2014/main" id="{12BD94B9-033D-43C3-A7FE-89D04D693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28" y="3735175"/>
              <a:ext cx="321350" cy="321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E796F695-072E-46BF-9F2D-017E7056526A}"/>
              </a:ext>
            </a:extLst>
          </p:cNvPr>
          <p:cNvSpPr txBox="1"/>
          <p:nvPr userDrawn="1"/>
        </p:nvSpPr>
        <p:spPr>
          <a:xfrm>
            <a:off x="5140858" y="5988693"/>
            <a:ext cx="2468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83C66"/>
                </a:solidFill>
                <a:latin typeface="Century Gothic" panose="020B0502020202020204" pitchFamily="34" charset="0"/>
              </a:rPr>
              <a:t>www.eurecia.com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B77B13-E21B-4F14-8AB9-60786B4EA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632" y="141988"/>
            <a:ext cx="10515600" cy="84837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Ils nous font confiance</a:t>
            </a:r>
          </a:p>
        </p:txBody>
      </p:sp>
    </p:spTree>
    <p:extLst>
      <p:ext uri="{BB962C8B-B14F-4D97-AF65-F5344CB8AC3E}">
        <p14:creationId xmlns:p14="http://schemas.microsoft.com/office/powerpoint/2010/main" val="2403318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bg>
      <p:bgPr>
        <a:solidFill>
          <a:srgbClr val="1A9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C8840C5-B9CC-48AB-8596-66844EE190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13" y="34122"/>
            <a:ext cx="2426217" cy="34276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B6FFE7C-EC21-41A7-B2E0-0287019134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40" y="1890217"/>
            <a:ext cx="2423791" cy="376841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3C75429-5107-473B-890E-983FFA2891A4}"/>
              </a:ext>
            </a:extLst>
          </p:cNvPr>
          <p:cNvSpPr txBox="1"/>
          <p:nvPr userDrawn="1"/>
        </p:nvSpPr>
        <p:spPr>
          <a:xfrm>
            <a:off x="6987185" y="4213764"/>
            <a:ext cx="3016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83C66"/>
                </a:solidFill>
              </a:rPr>
              <a:t>www.eurecia.com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FAE7BDE-8ACD-4D30-B3BC-6C8FABDED1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87185" y="2547363"/>
            <a:ext cx="3809324" cy="9144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Prénom Nom -Prenom.nom@eurecia.com - 05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7BFBC4A-8667-4A31-B326-077E7BBE76C0}"/>
              </a:ext>
            </a:extLst>
          </p:cNvPr>
          <p:cNvSpPr txBox="1"/>
          <p:nvPr userDrawn="1"/>
        </p:nvSpPr>
        <p:spPr>
          <a:xfrm>
            <a:off x="2106305" y="2664312"/>
            <a:ext cx="33414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bg1"/>
                </a:solidFill>
              </a:rPr>
              <a:t>VOTRE SIRH</a:t>
            </a:r>
          </a:p>
          <a:p>
            <a:pPr algn="r"/>
            <a:r>
              <a:rPr lang="fr-FR" sz="1200" b="1" dirty="0">
                <a:solidFill>
                  <a:schemeClr val="bg1"/>
                </a:solidFill>
              </a:rPr>
              <a:t>performance &amp; bien-être</a:t>
            </a:r>
          </a:p>
        </p:txBody>
      </p:sp>
    </p:spTree>
    <p:extLst>
      <p:ext uri="{BB962C8B-B14F-4D97-AF65-F5344CB8AC3E}">
        <p14:creationId xmlns:p14="http://schemas.microsoft.com/office/powerpoint/2010/main" val="228296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k capture d'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06FB119E-782A-48A2-ACD9-B1B0385BD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71450"/>
            <a:ext cx="11455400" cy="6449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000" b="1" kern="1200" baseline="0" dirty="0">
                <a:solidFill>
                  <a:srgbClr val="1A9BFC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00938771-DCC9-41BF-8C97-DDD77A514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67339"/>
            <a:ext cx="11546840" cy="12083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400" b="1" kern="1200" dirty="0">
                <a:solidFill>
                  <a:srgbClr val="44A9D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b="1" dirty="0"/>
              <a:t>Chemin d’accès : </a:t>
            </a:r>
          </a:p>
          <a:p>
            <a:r>
              <a:rPr lang="fr-FR" sz="1800" b="1" dirty="0">
                <a:hlinkClick r:id="rId2"/>
              </a:rPr>
              <a:t>Lien du guide</a:t>
            </a:r>
            <a:r>
              <a:rPr lang="fr-FR" sz="1800" b="1" dirty="0"/>
              <a:t> </a:t>
            </a:r>
          </a:p>
          <a:p>
            <a:endParaRPr lang="fr-FR" sz="1800" b="1" dirty="0"/>
          </a:p>
          <a:p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169808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A16A1D2-CC3F-4501-BD44-D27D440B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33" y="18256"/>
            <a:ext cx="10515600" cy="84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DCD28E-22F4-44F3-9248-9ECDC6A53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Ecrire votre </a:t>
            </a:r>
            <a:r>
              <a:rPr lang="fr-FR" dirty="0" err="1"/>
              <a:t>blabla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783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7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A9BFC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eurecia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A38AB3-5E79-4822-86A4-D3CBFDD2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939" y="2989891"/>
            <a:ext cx="4888638" cy="2095226"/>
          </a:xfrm>
        </p:spPr>
        <p:txBody>
          <a:bodyPr>
            <a:normAutofit/>
          </a:bodyPr>
          <a:lstStyle/>
          <a:p>
            <a:r>
              <a:rPr lang="fr-FR" dirty="0"/>
              <a:t>Training </a:t>
            </a:r>
            <a:r>
              <a:rPr lang="fr-FR" dirty="0" err="1"/>
              <a:t>tool</a:t>
            </a:r>
            <a:br>
              <a:rPr lang="fr-FR" dirty="0"/>
            </a:br>
            <a:r>
              <a:rPr lang="fr-FR" dirty="0"/>
              <a:t>Admin</a:t>
            </a:r>
            <a:br>
              <a:rPr lang="fr-FR" dirty="0"/>
            </a:br>
            <a:r>
              <a:rPr lang="fr-FR" dirty="0" err="1"/>
              <a:t>Payroll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1DDA36-5B0E-4638-A352-0237AF3EE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7" y="223667"/>
            <a:ext cx="4230639" cy="486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4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6BB3CC63-25D1-4451-9F8F-0D5C2143E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9" y="1849775"/>
            <a:ext cx="7263383" cy="21526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A9E3D2-45A9-49D7-BFEF-EF40C9F53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33" y="176720"/>
            <a:ext cx="10515600" cy="848378"/>
          </a:xfrm>
        </p:spPr>
        <p:txBody>
          <a:bodyPr>
            <a:normAutofit/>
          </a:bodyPr>
          <a:lstStyle/>
          <a:p>
            <a:pPr>
              <a:buClr>
                <a:srgbClr val="1A9BFC"/>
              </a:buClr>
            </a:pPr>
            <a:r>
              <a:rPr lang="fr-FR" dirty="0" err="1"/>
              <a:t>Create</a:t>
            </a:r>
            <a:r>
              <a:rPr lang="fr-FR" dirty="0"/>
              <a:t> the absence export file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B5DD3C-3FC4-484A-A44D-03B7CDCD9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1" dirty="0"/>
              <a:t>Access : </a:t>
            </a:r>
            <a:r>
              <a:rPr lang="fr-FR" b="1" dirty="0" err="1"/>
              <a:t>Payroll</a:t>
            </a:r>
            <a:r>
              <a:rPr lang="fr-FR" b="1" dirty="0"/>
              <a:t>&gt; </a:t>
            </a:r>
            <a:r>
              <a:rPr lang="fr-FR" b="1" dirty="0" err="1"/>
              <a:t>Pay</a:t>
            </a:r>
            <a:r>
              <a:rPr lang="fr-FR" b="1" dirty="0"/>
              <a:t> export for absences</a:t>
            </a:r>
          </a:p>
          <a:p>
            <a:endParaRPr lang="fr-FR" b="1" dirty="0"/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24881DB0-DB8F-43A6-83AB-153E4EA53E12}"/>
              </a:ext>
            </a:extLst>
          </p:cNvPr>
          <p:cNvSpPr/>
          <p:nvPr/>
        </p:nvSpPr>
        <p:spPr>
          <a:xfrm>
            <a:off x="7604949" y="2010055"/>
            <a:ext cx="763130" cy="325770"/>
          </a:xfrm>
          <a:prstGeom prst="rightArrow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EC8C55F-39CC-4F7F-BDB9-6853C9911F01}"/>
              </a:ext>
            </a:extLst>
          </p:cNvPr>
          <p:cNvSpPr txBox="1"/>
          <p:nvPr/>
        </p:nvSpPr>
        <p:spPr>
          <a:xfrm>
            <a:off x="8387096" y="1849775"/>
            <a:ext cx="317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To </a:t>
            </a:r>
            <a:r>
              <a:rPr lang="fr-FR" dirty="0" err="1"/>
              <a:t>create</a:t>
            </a:r>
            <a:r>
              <a:rPr lang="fr-FR" dirty="0"/>
              <a:t> absences file to an </a:t>
            </a:r>
            <a:r>
              <a:rPr lang="fr-FR" dirty="0" err="1"/>
              <a:t>excel</a:t>
            </a:r>
            <a:r>
              <a:rPr lang="fr-FR" dirty="0"/>
              <a:t> format (</a:t>
            </a:r>
            <a:r>
              <a:rPr lang="fr-FR" dirty="0" err="1"/>
              <a:t>allows</a:t>
            </a:r>
            <a:r>
              <a:rPr lang="fr-FR" dirty="0"/>
              <a:t> to control)</a:t>
            </a: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278BA8DB-B04D-4F22-9499-2CD17C937728}"/>
              </a:ext>
            </a:extLst>
          </p:cNvPr>
          <p:cNvSpPr/>
          <p:nvPr/>
        </p:nvSpPr>
        <p:spPr>
          <a:xfrm rot="5400000">
            <a:off x="6760669" y="3286006"/>
            <a:ext cx="781387" cy="378008"/>
          </a:xfrm>
          <a:prstGeom prst="rightArrow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C37A4C2-6243-4D90-9A02-8D868AF57A43}"/>
              </a:ext>
            </a:extLst>
          </p:cNvPr>
          <p:cNvSpPr txBox="1"/>
          <p:nvPr/>
        </p:nvSpPr>
        <p:spPr>
          <a:xfrm>
            <a:off x="7025640" y="3931919"/>
            <a:ext cx="3173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To </a:t>
            </a:r>
            <a:r>
              <a:rPr lang="fr-FR" dirty="0" err="1"/>
              <a:t>create</a:t>
            </a:r>
            <a:r>
              <a:rPr lang="fr-FR" dirty="0"/>
              <a:t> absences file to the format </a:t>
            </a:r>
            <a:r>
              <a:rPr lang="fr-FR" dirty="0" err="1"/>
              <a:t>expected</a:t>
            </a:r>
            <a:r>
              <a:rPr lang="fr-FR" dirty="0"/>
              <a:t> by the </a:t>
            </a:r>
            <a:r>
              <a:rPr lang="fr-FR" dirty="0" err="1"/>
              <a:t>payroll</a:t>
            </a:r>
            <a:r>
              <a:rPr lang="fr-FR" dirty="0"/>
              <a:t> software</a:t>
            </a:r>
          </a:p>
        </p:txBody>
      </p:sp>
    </p:spTree>
    <p:extLst>
      <p:ext uri="{BB962C8B-B14F-4D97-AF65-F5344CB8AC3E}">
        <p14:creationId xmlns:p14="http://schemas.microsoft.com/office/powerpoint/2010/main" val="336533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71BFA2-7A6F-42C3-80A1-8E88EBFB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Create</a:t>
            </a:r>
            <a:r>
              <a:rPr lang="fr-FR" dirty="0"/>
              <a:t> the absence export file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640116-8466-42C2-802C-8B518D47AE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433" y="1394892"/>
            <a:ext cx="10515600" cy="4688053"/>
          </a:xfrm>
        </p:spPr>
        <p:txBody>
          <a:bodyPr/>
          <a:lstStyle/>
          <a:p>
            <a:r>
              <a:rPr lang="fr-FR" b="1" dirty="0"/>
              <a:t>Access : </a:t>
            </a:r>
            <a:r>
              <a:rPr lang="fr-FR" b="1" dirty="0" err="1"/>
              <a:t>Payroll</a:t>
            </a:r>
            <a:r>
              <a:rPr lang="fr-FR" b="1" dirty="0"/>
              <a:t>&gt; </a:t>
            </a:r>
            <a:r>
              <a:rPr lang="fr-FR" b="1" dirty="0" err="1"/>
              <a:t>Pay</a:t>
            </a:r>
            <a:r>
              <a:rPr lang="fr-FR" b="1" dirty="0"/>
              <a:t> export for absences</a:t>
            </a:r>
          </a:p>
          <a:p>
            <a:endParaRPr lang="fr-FR" dirty="0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F0970B35-5F2A-4901-AE1F-F6811923CFA0}"/>
              </a:ext>
            </a:extLst>
          </p:cNvPr>
          <p:cNvSpPr/>
          <p:nvPr/>
        </p:nvSpPr>
        <p:spPr>
          <a:xfrm>
            <a:off x="6484620" y="3200400"/>
            <a:ext cx="1630680" cy="335280"/>
          </a:xfrm>
          <a:prstGeom prst="rightArrow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A72CAF6-D5DC-4E3F-AEE7-EA4F369E4375}"/>
              </a:ext>
            </a:extLst>
          </p:cNvPr>
          <p:cNvSpPr txBox="1"/>
          <p:nvPr/>
        </p:nvSpPr>
        <p:spPr>
          <a:xfrm>
            <a:off x="8275320" y="2796540"/>
            <a:ext cx="3030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Allows</a:t>
            </a:r>
            <a:r>
              <a:rPr lang="fr-FR" dirty="0"/>
              <a:t> to </a:t>
            </a:r>
            <a:r>
              <a:rPr lang="fr-FR" dirty="0" err="1"/>
              <a:t>virtually</a:t>
            </a:r>
            <a:r>
              <a:rPr lang="fr-FR" dirty="0"/>
              <a:t> </a:t>
            </a:r>
            <a:r>
              <a:rPr lang="fr-FR" dirty="0" err="1"/>
              <a:t>approve</a:t>
            </a:r>
            <a:r>
              <a:rPr lang="fr-FR" dirty="0"/>
              <a:t> the absences </a:t>
            </a:r>
            <a:r>
              <a:rPr lang="fr-FR" dirty="0" err="1"/>
              <a:t>that</a:t>
            </a:r>
            <a:r>
              <a:rPr lang="fr-FR" dirty="0"/>
              <a:t> have been </a:t>
            </a:r>
            <a:r>
              <a:rPr lang="fr-FR" dirty="0" err="1"/>
              <a:t>exported</a:t>
            </a:r>
            <a:r>
              <a:rPr lang="fr-FR" dirty="0"/>
              <a:t> to the </a:t>
            </a:r>
            <a:r>
              <a:rPr lang="fr-FR" dirty="0" err="1"/>
              <a:t>payroll</a:t>
            </a:r>
            <a:r>
              <a:rPr lang="fr-FR" dirty="0"/>
              <a:t> software and </a:t>
            </a:r>
            <a:r>
              <a:rPr lang="fr-FR" dirty="0" err="1"/>
              <a:t>meal</a:t>
            </a:r>
            <a:r>
              <a:rPr lang="fr-FR" dirty="0"/>
              <a:t> </a:t>
            </a:r>
            <a:r>
              <a:rPr lang="fr-FR"/>
              <a:t>vouchers.</a:t>
            </a:r>
            <a:endParaRPr lang="fr-FR" dirty="0"/>
          </a:p>
        </p:txBody>
      </p:sp>
      <p:pic>
        <p:nvPicPr>
          <p:cNvPr id="11" name="Image 10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0E52A1DD-D379-4FBB-9787-2B108F592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8" y="2562865"/>
            <a:ext cx="5677692" cy="34294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72FC8A4-51C4-438C-A96D-421416B88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3" y="1734074"/>
            <a:ext cx="1648055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2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3604B-4453-4857-B09F-8FB57C251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14" y="204787"/>
            <a:ext cx="10515600" cy="848378"/>
          </a:xfrm>
        </p:spPr>
        <p:txBody>
          <a:bodyPr>
            <a:normAutofit/>
          </a:bodyPr>
          <a:lstStyle/>
          <a:p>
            <a:r>
              <a:rPr lang="fr-FR" dirty="0" err="1"/>
              <a:t>Create</a:t>
            </a:r>
            <a:r>
              <a:rPr lang="fr-FR" dirty="0"/>
              <a:t> the trackers </a:t>
            </a:r>
            <a:r>
              <a:rPr lang="fr-FR" dirty="0" err="1"/>
              <a:t>transfer</a:t>
            </a:r>
            <a:r>
              <a:rPr lang="fr-FR" dirty="0"/>
              <a:t> export file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64970D-CD00-4FA5-8C5F-D65BDE0A75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1" dirty="0"/>
              <a:t>Access : </a:t>
            </a:r>
            <a:r>
              <a:rPr lang="fr-FR" b="1" dirty="0" err="1"/>
              <a:t>Payroll</a:t>
            </a:r>
            <a:r>
              <a:rPr lang="fr-FR" b="1" dirty="0"/>
              <a:t> &gt; </a:t>
            </a:r>
            <a:r>
              <a:rPr lang="fr-FR" b="1" dirty="0" err="1"/>
              <a:t>Entitlements</a:t>
            </a:r>
            <a:r>
              <a:rPr lang="fr-FR" b="1" dirty="0"/>
              <a:t> </a:t>
            </a:r>
            <a:r>
              <a:rPr lang="fr-FR" b="1" dirty="0" err="1"/>
              <a:t>transfers</a:t>
            </a:r>
            <a:endParaRPr lang="fr-FR" b="1" dirty="0"/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A76BAA-8C7D-4B06-B425-2AB91628BEA8}"/>
              </a:ext>
            </a:extLst>
          </p:cNvPr>
          <p:cNvSpPr txBox="1"/>
          <p:nvPr/>
        </p:nvSpPr>
        <p:spPr>
          <a:xfrm>
            <a:off x="906779" y="3307080"/>
            <a:ext cx="104947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Depending on the transfer date: Allows you to determine the days of Time in lieu or paid leave or other absences transferred to a different tracker (example to the Staff leave carried over)</a:t>
            </a:r>
          </a:p>
          <a:p>
            <a:pPr algn="just"/>
            <a:endParaRPr lang="fr-FR" dirty="0"/>
          </a:p>
          <a:p>
            <a:pPr algn="just"/>
            <a:r>
              <a:rPr lang="fr-FR" u="sng" dirty="0"/>
              <a:t>Exemple : </a:t>
            </a:r>
          </a:p>
          <a:p>
            <a:pPr algn="just"/>
            <a:r>
              <a:rPr lang="fr-FR" dirty="0"/>
              <a:t>Source tracker: </a:t>
            </a:r>
            <a:r>
              <a:rPr lang="fr-FR" dirty="0" err="1"/>
              <a:t>Paid</a:t>
            </a:r>
            <a:r>
              <a:rPr lang="fr-FR" dirty="0"/>
              <a:t> </a:t>
            </a:r>
            <a:r>
              <a:rPr lang="fr-FR" dirty="0" err="1"/>
              <a:t>leave</a:t>
            </a:r>
            <a:endParaRPr lang="fr-FR" dirty="0"/>
          </a:p>
          <a:p>
            <a:pPr algn="just"/>
            <a:r>
              <a:rPr lang="fr-FR" dirty="0"/>
              <a:t>Target tracker: Staff </a:t>
            </a:r>
            <a:r>
              <a:rPr lang="fr-FR" dirty="0" err="1"/>
              <a:t>leave</a:t>
            </a:r>
            <a:r>
              <a:rPr lang="fr-FR" dirty="0"/>
              <a:t> </a:t>
            </a:r>
            <a:r>
              <a:rPr lang="fr-FR" dirty="0" err="1"/>
              <a:t>carried</a:t>
            </a:r>
            <a:r>
              <a:rPr lang="fr-FR" dirty="0"/>
              <a:t> over</a:t>
            </a:r>
          </a:p>
          <a:p>
            <a:pPr algn="just"/>
            <a:r>
              <a:rPr lang="fr-FR" dirty="0" err="1"/>
              <a:t>Quantity</a:t>
            </a:r>
            <a:r>
              <a:rPr lang="fr-FR" dirty="0"/>
              <a:t> : 1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r>
              <a:rPr lang="fr-FR" dirty="0"/>
              <a:t>You </a:t>
            </a:r>
            <a:r>
              <a:rPr lang="fr-FR" dirty="0" err="1"/>
              <a:t>will</a:t>
            </a:r>
            <a:r>
              <a:rPr lang="fr-FR" dirty="0"/>
              <a:t> have to </a:t>
            </a:r>
            <a:r>
              <a:rPr lang="fr-FR" dirty="0" err="1"/>
              <a:t>deduct</a:t>
            </a:r>
            <a:r>
              <a:rPr lang="fr-FR" dirty="0"/>
              <a:t> 1 </a:t>
            </a:r>
            <a:r>
              <a:rPr lang="fr-FR" dirty="0" err="1"/>
              <a:t>day</a:t>
            </a:r>
            <a:r>
              <a:rPr lang="fr-FR" dirty="0"/>
              <a:t> of </a:t>
            </a:r>
            <a:r>
              <a:rPr lang="fr-FR" dirty="0" err="1"/>
              <a:t>paid</a:t>
            </a:r>
            <a:r>
              <a:rPr lang="fr-FR" dirty="0"/>
              <a:t> </a:t>
            </a:r>
            <a:r>
              <a:rPr lang="fr-FR" dirty="0" err="1"/>
              <a:t>leave</a:t>
            </a:r>
            <a:r>
              <a:rPr lang="fr-FR" dirty="0"/>
              <a:t> in the balance on the </a:t>
            </a:r>
            <a:r>
              <a:rPr lang="fr-FR" dirty="0" err="1"/>
              <a:t>payslip</a:t>
            </a:r>
            <a:r>
              <a:rPr lang="fr-FR" dirty="0"/>
              <a:t>.         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E82BC61-38BB-4BCE-AC7D-DFC5CC21D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257"/>
            <a:ext cx="12192000" cy="11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92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1EFFE8-809D-46A8-97CF-3D527048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95"/>
            <a:ext cx="10515600" cy="97778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Create the over time hours and extra hours export file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617DF9-1B17-428F-98AD-097D3F3A7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1" dirty="0"/>
              <a:t>Access : </a:t>
            </a:r>
            <a:r>
              <a:rPr lang="fr-FR" b="1" dirty="0" err="1"/>
              <a:t>Payroll</a:t>
            </a:r>
            <a:r>
              <a:rPr lang="fr-FR" b="1" dirty="0"/>
              <a:t> &gt; Export </a:t>
            </a:r>
            <a:r>
              <a:rPr lang="fr-FR" b="1" dirty="0" err="1"/>
              <a:t>hours</a:t>
            </a:r>
            <a:r>
              <a:rPr lang="fr-FR" b="1" dirty="0"/>
              <a:t> to </a:t>
            </a:r>
            <a:r>
              <a:rPr lang="fr-FR" b="1" dirty="0" err="1"/>
              <a:t>payroll</a:t>
            </a:r>
            <a:endParaRPr lang="fr-FR" dirty="0"/>
          </a:p>
        </p:txBody>
      </p:sp>
      <p:pic>
        <p:nvPicPr>
          <p:cNvPr id="14" name="Image 13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3B8359DB-FA9E-4315-9054-055ECD2DC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4906"/>
            <a:ext cx="11401567" cy="2149767"/>
          </a:xfrm>
          <a:prstGeom prst="rect">
            <a:avLst/>
          </a:prstGeom>
        </p:spPr>
      </p:pic>
      <p:pic>
        <p:nvPicPr>
          <p:cNvPr id="16" name="Image 15" descr="Une image contenant capture d’écran, ciel,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14F946BB-C665-487F-99F8-84E54B88A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1158"/>
            <a:ext cx="10062278" cy="236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82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F1E76-08B9-426E-963F-29530F84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91" y="226182"/>
            <a:ext cx="10515600" cy="634795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 err="1"/>
              <a:t>Create</a:t>
            </a:r>
            <a:r>
              <a:rPr lang="fr-FR" dirty="0"/>
              <a:t> the input </a:t>
            </a:r>
            <a:r>
              <a:rPr lang="fr-FR" dirty="0" err="1"/>
              <a:t>sheet</a:t>
            </a:r>
            <a:r>
              <a:rPr lang="fr-FR" dirty="0"/>
              <a:t> of variable </a:t>
            </a:r>
            <a:r>
              <a:rPr lang="fr-FR" dirty="0" err="1"/>
              <a:t>payroll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AFAABC-EEB5-4B7E-9963-165AA4B39A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1" dirty="0"/>
              <a:t>Access : </a:t>
            </a:r>
            <a:r>
              <a:rPr lang="fr-FR" b="1" dirty="0" err="1"/>
              <a:t>Payroll</a:t>
            </a:r>
            <a:r>
              <a:rPr lang="fr-FR" b="1" dirty="0"/>
              <a:t> &gt; Variable </a:t>
            </a:r>
            <a:r>
              <a:rPr lang="fr-FR" b="1" dirty="0" err="1"/>
              <a:t>payroll</a:t>
            </a:r>
            <a:r>
              <a:rPr lang="fr-FR" b="1" dirty="0"/>
              <a:t> settings input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E6188C-64CC-4863-976E-5FF7F9CC4A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0433" y="1038668"/>
            <a:ext cx="10515458" cy="419100"/>
          </a:xfrm>
        </p:spPr>
        <p:txBody>
          <a:bodyPr/>
          <a:lstStyle/>
          <a:p>
            <a:r>
              <a:rPr lang="fr-FR" dirty="0" err="1"/>
              <a:t>Create</a:t>
            </a:r>
            <a:r>
              <a:rPr lang="fr-FR" dirty="0"/>
              <a:t> the input </a:t>
            </a:r>
            <a:r>
              <a:rPr lang="fr-FR" dirty="0" err="1"/>
              <a:t>sheet</a:t>
            </a:r>
            <a:r>
              <a:rPr lang="fr-FR" dirty="0"/>
              <a:t> of variable </a:t>
            </a:r>
            <a:r>
              <a:rPr lang="fr-FR" dirty="0" err="1"/>
              <a:t>payroll</a:t>
            </a:r>
            <a:endParaRPr lang="fr-FR" dirty="0"/>
          </a:p>
        </p:txBody>
      </p:sp>
      <p:pic>
        <p:nvPicPr>
          <p:cNvPr id="15" name="Image 14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0CA56FDF-5BCE-4DBB-949B-ECD1363D8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373"/>
            <a:ext cx="9099630" cy="1164300"/>
          </a:xfrm>
          <a:prstGeom prst="rect">
            <a:avLst/>
          </a:prstGeom>
        </p:spPr>
      </p:pic>
      <p:pic>
        <p:nvPicPr>
          <p:cNvPr id="17" name="Image 16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D5A2EBB8-3232-48D2-BECB-B940B6CCB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05" y="3109793"/>
            <a:ext cx="8640660" cy="374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5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A9A18F-2BD4-489A-90CA-49253A49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33" y="114453"/>
            <a:ext cx="10515600" cy="848378"/>
          </a:xfrm>
        </p:spPr>
        <p:txBody>
          <a:bodyPr>
            <a:normAutofit/>
          </a:bodyPr>
          <a:lstStyle/>
          <a:p>
            <a:r>
              <a:rPr lang="fr-FR" dirty="0" err="1"/>
              <a:t>Create</a:t>
            </a:r>
            <a:r>
              <a:rPr lang="fr-FR" dirty="0"/>
              <a:t> the input </a:t>
            </a:r>
            <a:r>
              <a:rPr lang="fr-FR" dirty="0" err="1"/>
              <a:t>sheet</a:t>
            </a:r>
            <a:r>
              <a:rPr lang="fr-FR" dirty="0"/>
              <a:t> of variable </a:t>
            </a:r>
            <a:r>
              <a:rPr lang="fr-FR" dirty="0" err="1"/>
              <a:t>payroll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384737-241F-4C58-99C7-5F50461381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1" dirty="0"/>
              <a:t>Access : </a:t>
            </a:r>
            <a:r>
              <a:rPr lang="fr-FR" b="1" dirty="0" err="1"/>
              <a:t>Payroll</a:t>
            </a:r>
            <a:r>
              <a:rPr lang="fr-FR" b="1" dirty="0"/>
              <a:t> &gt; Variable </a:t>
            </a:r>
            <a:r>
              <a:rPr lang="fr-FR" b="1" dirty="0" err="1"/>
              <a:t>payroll</a:t>
            </a:r>
            <a:r>
              <a:rPr lang="fr-FR" b="1" dirty="0"/>
              <a:t> settings input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ED1552-8C56-4723-BCEE-325F9AD2B3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0575" y="984605"/>
            <a:ext cx="10515458" cy="419100"/>
          </a:xfrm>
        </p:spPr>
        <p:txBody>
          <a:bodyPr/>
          <a:lstStyle/>
          <a:p>
            <a:r>
              <a:rPr lang="fr-FR" dirty="0"/>
              <a:t>Fill in the input </a:t>
            </a:r>
            <a:r>
              <a:rPr lang="fr-FR" dirty="0" err="1"/>
              <a:t>sheet</a:t>
            </a:r>
            <a:r>
              <a:rPr lang="fr-FR" dirty="0"/>
              <a:t> of variable </a:t>
            </a:r>
            <a:r>
              <a:rPr lang="fr-FR" dirty="0" err="1"/>
              <a:t>payroll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99EC2E8-EB6A-4139-AF9E-9CA42E6C996E}"/>
              </a:ext>
            </a:extLst>
          </p:cNvPr>
          <p:cNvSpPr txBox="1"/>
          <p:nvPr/>
        </p:nvSpPr>
        <p:spPr>
          <a:xfrm>
            <a:off x="885967" y="4375794"/>
            <a:ext cx="1032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is automatically uploaded from the platform according to the settings and whether you have subscribed to the HR Portal module or not.</a:t>
            </a:r>
          </a:p>
        </p:txBody>
      </p:sp>
      <p:pic>
        <p:nvPicPr>
          <p:cNvPr id="6" name="Image 5" descr="Une image contenant capture d’écran, ciel&#10;&#10;Description générée avec un niveau de confiance élevé">
            <a:extLst>
              <a:ext uri="{FF2B5EF4-FFF2-40B4-BE49-F238E27FC236}">
                <a16:creationId xmlns:a16="http://schemas.microsoft.com/office/drawing/2014/main" id="{12762C82-0023-4CA0-ADD0-9A7440693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887"/>
            <a:ext cx="12192000" cy="2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40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CAA5D4-962B-4366-A2EB-C2B4FD90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33" y="148313"/>
            <a:ext cx="10515600" cy="848378"/>
          </a:xfrm>
        </p:spPr>
        <p:txBody>
          <a:bodyPr>
            <a:normAutofit/>
          </a:bodyPr>
          <a:lstStyle/>
          <a:p>
            <a:r>
              <a:rPr lang="fr-FR" dirty="0" err="1"/>
              <a:t>Create</a:t>
            </a:r>
            <a:r>
              <a:rPr lang="fr-FR" dirty="0"/>
              <a:t> the input </a:t>
            </a:r>
            <a:r>
              <a:rPr lang="fr-FR" dirty="0" err="1"/>
              <a:t>sheet</a:t>
            </a:r>
            <a:r>
              <a:rPr lang="fr-FR" dirty="0"/>
              <a:t> of variable </a:t>
            </a:r>
            <a:r>
              <a:rPr lang="fr-FR" dirty="0" err="1"/>
              <a:t>payroll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ACA740-6DDC-45D1-843D-F9B5C1698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433" y="1471587"/>
            <a:ext cx="10515600" cy="4688053"/>
          </a:xfrm>
        </p:spPr>
        <p:txBody>
          <a:bodyPr/>
          <a:lstStyle/>
          <a:p>
            <a:r>
              <a:rPr lang="fr-FR" b="1" dirty="0"/>
              <a:t>Access : </a:t>
            </a:r>
            <a:r>
              <a:rPr lang="fr-FR" b="1" dirty="0" err="1"/>
              <a:t>Payroll</a:t>
            </a:r>
            <a:r>
              <a:rPr lang="fr-FR" b="1" dirty="0"/>
              <a:t> &gt; Variable </a:t>
            </a:r>
            <a:r>
              <a:rPr lang="fr-FR" b="1" dirty="0" err="1"/>
              <a:t>payroll</a:t>
            </a:r>
            <a:r>
              <a:rPr lang="fr-FR" b="1" dirty="0"/>
              <a:t> settings input</a:t>
            </a:r>
          </a:p>
          <a:p>
            <a:endParaRPr lang="fr-FR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6C4AD1-C406-4E03-9842-0CEA4BB7C4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0575" y="989297"/>
            <a:ext cx="10515458" cy="419100"/>
          </a:xfrm>
        </p:spPr>
        <p:txBody>
          <a:bodyPr/>
          <a:lstStyle/>
          <a:p>
            <a:r>
              <a:rPr lang="fr-FR" dirty="0"/>
              <a:t>Fill in the input </a:t>
            </a:r>
            <a:r>
              <a:rPr lang="fr-FR" dirty="0" err="1"/>
              <a:t>sheet</a:t>
            </a:r>
            <a:r>
              <a:rPr lang="fr-FR" dirty="0"/>
              <a:t> of variable </a:t>
            </a:r>
            <a:r>
              <a:rPr lang="fr-FR" dirty="0" err="1"/>
              <a:t>payroll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HR Portal module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DE30FAC-EFC9-43A7-B29F-3172D5C72AEB}"/>
              </a:ext>
            </a:extLst>
          </p:cNvPr>
          <p:cNvSpPr txBox="1"/>
          <p:nvPr/>
        </p:nvSpPr>
        <p:spPr>
          <a:xfrm>
            <a:off x="885967" y="1953877"/>
            <a:ext cx="2209800" cy="715089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Input </a:t>
            </a:r>
            <a:r>
              <a:rPr lang="fr-FR" dirty="0" err="1"/>
              <a:t>sheets</a:t>
            </a:r>
            <a:r>
              <a:rPr lang="fr-FR" dirty="0"/>
              <a:t> of variable </a:t>
            </a:r>
            <a:r>
              <a:rPr lang="fr-FR" dirty="0" err="1"/>
              <a:t>payroll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DF456E-3657-4427-9B56-922487371E54}"/>
              </a:ext>
            </a:extLst>
          </p:cNvPr>
          <p:cNvSpPr txBox="1"/>
          <p:nvPr/>
        </p:nvSpPr>
        <p:spPr>
          <a:xfrm>
            <a:off x="3966493" y="1953877"/>
            <a:ext cx="2543033" cy="715089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Employee</a:t>
            </a:r>
            <a:r>
              <a:rPr lang="fr-FR" dirty="0"/>
              <a:t> record</a:t>
            </a:r>
          </a:p>
          <a:p>
            <a:endParaRPr lang="fr-FR" dirty="0"/>
          </a:p>
        </p:txBody>
      </p:sp>
      <p:sp>
        <p:nvSpPr>
          <p:cNvPr id="9" name="Flèche : double flèche horizontale 8">
            <a:extLst>
              <a:ext uri="{FF2B5EF4-FFF2-40B4-BE49-F238E27FC236}">
                <a16:creationId xmlns:a16="http://schemas.microsoft.com/office/drawing/2014/main" id="{BB3F2D6B-1FC4-49F7-B060-938F1409E290}"/>
              </a:ext>
            </a:extLst>
          </p:cNvPr>
          <p:cNvSpPr/>
          <p:nvPr/>
        </p:nvSpPr>
        <p:spPr>
          <a:xfrm>
            <a:off x="3232927" y="2144377"/>
            <a:ext cx="556260" cy="320040"/>
          </a:xfrm>
          <a:prstGeom prst="leftRightArrow">
            <a:avLst/>
          </a:prstGeom>
          <a:solidFill>
            <a:srgbClr val="1A9BFC"/>
          </a:solidFill>
          <a:ln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ouble flèche horizontale 13">
            <a:extLst>
              <a:ext uri="{FF2B5EF4-FFF2-40B4-BE49-F238E27FC236}">
                <a16:creationId xmlns:a16="http://schemas.microsoft.com/office/drawing/2014/main" id="{4A284494-2C32-437C-8B46-D89B75E759C0}"/>
              </a:ext>
            </a:extLst>
          </p:cNvPr>
          <p:cNvSpPr/>
          <p:nvPr/>
        </p:nvSpPr>
        <p:spPr>
          <a:xfrm>
            <a:off x="4438934" y="5074920"/>
            <a:ext cx="525780" cy="311493"/>
          </a:xfrm>
          <a:prstGeom prst="leftRightArrow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898224F4-8C54-4265-9379-787802B00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1793"/>
            <a:ext cx="7854018" cy="1547109"/>
          </a:xfrm>
          <a:prstGeom prst="rect">
            <a:avLst/>
          </a:prstGeom>
        </p:spPr>
      </p:pic>
      <p:pic>
        <p:nvPicPr>
          <p:cNvPr id="18" name="Image 17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691BE82F-E37F-4205-861E-A8018F53C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804"/>
            <a:ext cx="4401164" cy="2114845"/>
          </a:xfrm>
          <a:prstGeom prst="rect">
            <a:avLst/>
          </a:prstGeom>
        </p:spPr>
      </p:pic>
      <p:pic>
        <p:nvPicPr>
          <p:cNvPr id="20" name="Image 19" descr="Une image contenant capture d’écran, intérieur, ciel&#10;&#10;Description générée avec un niveau de confiance très élevé">
            <a:extLst>
              <a:ext uri="{FF2B5EF4-FFF2-40B4-BE49-F238E27FC236}">
                <a16:creationId xmlns:a16="http://schemas.microsoft.com/office/drawing/2014/main" id="{35003E32-987D-4B79-94CA-1ADFD2A6B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575" y="4430349"/>
            <a:ext cx="7000891" cy="22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1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5505EB-6FB0-4EFF-AD42-91541096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62" y="134018"/>
            <a:ext cx="10515600" cy="848378"/>
          </a:xfrm>
        </p:spPr>
        <p:txBody>
          <a:bodyPr>
            <a:normAutofit/>
          </a:bodyPr>
          <a:lstStyle/>
          <a:p>
            <a:r>
              <a:rPr lang="fr-FR" dirty="0" err="1"/>
              <a:t>Create</a:t>
            </a:r>
            <a:r>
              <a:rPr lang="fr-FR" dirty="0"/>
              <a:t> the input </a:t>
            </a:r>
            <a:r>
              <a:rPr lang="fr-FR" dirty="0" err="1"/>
              <a:t>sheet</a:t>
            </a:r>
            <a:r>
              <a:rPr lang="fr-FR" dirty="0"/>
              <a:t> of variable </a:t>
            </a:r>
            <a:r>
              <a:rPr lang="fr-FR" dirty="0" err="1"/>
              <a:t>payroll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AACF11-F5C0-4176-9AAF-59EAC01C39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1" dirty="0"/>
              <a:t>Access : </a:t>
            </a:r>
            <a:r>
              <a:rPr lang="fr-FR" b="1" dirty="0" err="1"/>
              <a:t>Payroll</a:t>
            </a:r>
            <a:r>
              <a:rPr lang="fr-FR" b="1" dirty="0"/>
              <a:t> &gt; Variable </a:t>
            </a:r>
            <a:r>
              <a:rPr lang="fr-FR" b="1" dirty="0" err="1"/>
              <a:t>payroll</a:t>
            </a:r>
            <a:r>
              <a:rPr lang="fr-FR" b="1" dirty="0"/>
              <a:t> settings input &gt; Select a input </a:t>
            </a:r>
            <a:r>
              <a:rPr lang="fr-FR" b="1" dirty="0" err="1"/>
              <a:t>sheet</a:t>
            </a:r>
            <a:r>
              <a:rPr lang="fr-FR" b="1" dirty="0"/>
              <a:t> &gt; </a:t>
            </a:r>
            <a:r>
              <a:rPr lang="fr-FR" b="1" dirty="0" err="1"/>
              <a:t>Payroll</a:t>
            </a:r>
            <a:r>
              <a:rPr lang="fr-FR" b="1" dirty="0"/>
              <a:t> data 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E14922-4CF1-4641-962C-C38F259ED4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0433" y="1018152"/>
            <a:ext cx="10515458" cy="419100"/>
          </a:xfrm>
        </p:spPr>
        <p:txBody>
          <a:bodyPr/>
          <a:lstStyle/>
          <a:p>
            <a:r>
              <a:rPr lang="fr-FR" dirty="0"/>
              <a:t>Flag data and </a:t>
            </a:r>
            <a:r>
              <a:rPr lang="fr-FR" dirty="0" err="1"/>
              <a:t>approve</a:t>
            </a:r>
            <a:r>
              <a:rPr lang="fr-FR" dirty="0"/>
              <a:t> the input </a:t>
            </a:r>
            <a:r>
              <a:rPr lang="fr-FR" dirty="0" err="1"/>
              <a:t>sheet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1E4D2B-BC2C-4665-86AC-F282E6CC20F6}"/>
              </a:ext>
            </a:extLst>
          </p:cNvPr>
          <p:cNvSpPr txBox="1"/>
          <p:nvPr/>
        </p:nvSpPr>
        <p:spPr>
          <a:xfrm>
            <a:off x="8442960" y="4434840"/>
            <a:ext cx="3611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Approving</a:t>
            </a:r>
            <a:r>
              <a:rPr lang="fr-FR" dirty="0"/>
              <a:t> the input </a:t>
            </a:r>
            <a:r>
              <a:rPr lang="fr-FR" dirty="0" err="1"/>
              <a:t>sheet</a:t>
            </a:r>
            <a:r>
              <a:rPr lang="fr-FR" dirty="0"/>
              <a:t> </a:t>
            </a:r>
            <a:r>
              <a:rPr lang="fr-FR" dirty="0" err="1"/>
              <a:t>allows</a:t>
            </a:r>
            <a:r>
              <a:rPr lang="fr-FR" dirty="0"/>
              <a:t> to split connections </a:t>
            </a:r>
            <a:r>
              <a:rPr lang="fr-FR" dirty="0" err="1"/>
              <a:t>between</a:t>
            </a:r>
            <a:r>
              <a:rPr lang="fr-FR" dirty="0"/>
              <a:t> the input </a:t>
            </a:r>
            <a:r>
              <a:rPr lang="fr-FR" dirty="0" err="1"/>
              <a:t>sheet</a:t>
            </a:r>
            <a:r>
              <a:rPr lang="fr-FR" dirty="0"/>
              <a:t> and :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 err="1"/>
              <a:t>Employee</a:t>
            </a:r>
            <a:r>
              <a:rPr lang="fr-FR" dirty="0"/>
              <a:t> </a:t>
            </a:r>
            <a:r>
              <a:rPr lang="fr-FR" dirty="0" err="1"/>
              <a:t>sheet</a:t>
            </a: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 err="1"/>
              <a:t>Employee</a:t>
            </a:r>
            <a:r>
              <a:rPr lang="fr-FR" dirty="0"/>
              <a:t> record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C44F46-4D32-4BDC-8ECC-BA81F7F00E06}"/>
              </a:ext>
            </a:extLst>
          </p:cNvPr>
          <p:cNvSpPr txBox="1"/>
          <p:nvPr/>
        </p:nvSpPr>
        <p:spPr>
          <a:xfrm>
            <a:off x="2476500" y="202692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To flag data </a:t>
            </a:r>
            <a:r>
              <a:rPr lang="fr-FR" dirty="0" err="1"/>
              <a:t>allows</a:t>
            </a:r>
            <a:r>
              <a:rPr lang="fr-FR" dirty="0"/>
              <a:t> to </a:t>
            </a:r>
            <a:r>
              <a:rPr lang="fr-FR" dirty="0" err="1"/>
              <a:t>virtually</a:t>
            </a:r>
            <a:r>
              <a:rPr lang="fr-FR" dirty="0"/>
              <a:t> « check » the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elements</a:t>
            </a:r>
            <a:r>
              <a:rPr lang="fr-FR" dirty="0"/>
              <a:t> if </a:t>
            </a:r>
            <a:r>
              <a:rPr lang="fr-FR" dirty="0" err="1"/>
              <a:t>they</a:t>
            </a:r>
            <a:r>
              <a:rPr lang="fr-FR" dirty="0"/>
              <a:t> are </a:t>
            </a:r>
            <a:r>
              <a:rPr lang="fr-FR" dirty="0" err="1"/>
              <a:t>configured</a:t>
            </a:r>
            <a:r>
              <a:rPr lang="fr-FR" dirty="0"/>
              <a:t> in the input :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Over time and extra </a:t>
            </a:r>
            <a:r>
              <a:rPr lang="fr-FR" dirty="0" err="1"/>
              <a:t>hours</a:t>
            </a: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 err="1"/>
              <a:t>Leave</a:t>
            </a:r>
            <a:r>
              <a:rPr lang="fr-FR" dirty="0"/>
              <a:t> &amp; absences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 err="1"/>
              <a:t>Meal</a:t>
            </a:r>
            <a:r>
              <a:rPr lang="fr-FR" dirty="0"/>
              <a:t> vouchers</a:t>
            </a:r>
          </a:p>
        </p:txBody>
      </p:sp>
      <p:pic>
        <p:nvPicPr>
          <p:cNvPr id="13" name="Image 12" descr="Une image contenant capture d’écran&#10;&#10;Description générée avec un niveau de confiance élevé">
            <a:extLst>
              <a:ext uri="{FF2B5EF4-FFF2-40B4-BE49-F238E27FC236}">
                <a16:creationId xmlns:a16="http://schemas.microsoft.com/office/drawing/2014/main" id="{D4F5D986-B32A-4A61-80C0-7A83E3E20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6" y="1844744"/>
            <a:ext cx="1171294" cy="2348689"/>
          </a:xfrm>
          <a:prstGeom prst="rect">
            <a:avLst/>
          </a:prstGeom>
        </p:spPr>
      </p:pic>
      <p:pic>
        <p:nvPicPr>
          <p:cNvPr id="15" name="Image 14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353892D0-32AB-416E-9E51-3F4D3CB7A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433"/>
            <a:ext cx="8114209" cy="266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80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B1C40-13D8-45D3-9016-BA83DB8D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33" y="160249"/>
            <a:ext cx="10515600" cy="848378"/>
          </a:xfrm>
        </p:spPr>
        <p:txBody>
          <a:bodyPr/>
          <a:lstStyle/>
          <a:p>
            <a:r>
              <a:rPr lang="fr-FR" dirty="0" err="1"/>
              <a:t>Create</a:t>
            </a:r>
            <a:r>
              <a:rPr lang="fr-FR" dirty="0"/>
              <a:t> the </a:t>
            </a:r>
            <a:r>
              <a:rPr lang="fr-FR" dirty="0" err="1"/>
              <a:t>meal</a:t>
            </a:r>
            <a:r>
              <a:rPr lang="fr-FR" dirty="0"/>
              <a:t> vouchers file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1F169C-ABD6-4EA6-961B-137B2F8DF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1" dirty="0"/>
              <a:t>Access : </a:t>
            </a:r>
            <a:r>
              <a:rPr lang="fr-FR" b="1" dirty="0" err="1"/>
              <a:t>Payroll</a:t>
            </a:r>
            <a:r>
              <a:rPr lang="fr-FR" b="1" dirty="0"/>
              <a:t> &gt; </a:t>
            </a:r>
            <a:r>
              <a:rPr lang="fr-FR" b="1" dirty="0" err="1"/>
              <a:t>meal</a:t>
            </a:r>
            <a:r>
              <a:rPr lang="fr-FR" b="1" dirty="0"/>
              <a:t> vouchers</a:t>
            </a:r>
          </a:p>
          <a:p>
            <a:endParaRPr lang="fr-FR" dirty="0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CD929408-51B3-4801-8FAB-68C23BE421EF}"/>
              </a:ext>
            </a:extLst>
          </p:cNvPr>
          <p:cNvSpPr/>
          <p:nvPr/>
        </p:nvSpPr>
        <p:spPr>
          <a:xfrm>
            <a:off x="2209800" y="2392680"/>
            <a:ext cx="1013460" cy="289560"/>
          </a:xfrm>
          <a:prstGeom prst="rightArrow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3CF23E0-2CE0-4201-8975-690663D46C30}"/>
              </a:ext>
            </a:extLst>
          </p:cNvPr>
          <p:cNvSpPr txBox="1"/>
          <p:nvPr/>
        </p:nvSpPr>
        <p:spPr>
          <a:xfrm>
            <a:off x="3506788" y="1930598"/>
            <a:ext cx="6475412" cy="121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Permet de générer les fichiers suivants : 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Feuilles d’émargement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Détail des déductions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Fichier de commande au format attendu par le fournisseur</a:t>
            </a:r>
          </a:p>
        </p:txBody>
      </p:sp>
      <p:pic>
        <p:nvPicPr>
          <p:cNvPr id="11" name="Image 10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FCC23299-141B-4AC4-AE74-965094F6C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7" y="1887344"/>
            <a:ext cx="1466467" cy="1820997"/>
          </a:xfrm>
          <a:prstGeom prst="rect">
            <a:avLst/>
          </a:prstGeom>
        </p:spPr>
      </p:pic>
      <p:pic>
        <p:nvPicPr>
          <p:cNvPr id="13" name="Image 12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E5B72C06-0AA9-4597-A7FD-223A86FA6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616"/>
            <a:ext cx="12192000" cy="21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21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5523BB-571E-4160-97ED-C68569C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33" y="226732"/>
            <a:ext cx="10515600" cy="848378"/>
          </a:xfrm>
        </p:spPr>
        <p:txBody>
          <a:bodyPr/>
          <a:lstStyle/>
          <a:p>
            <a:r>
              <a:rPr lang="fr-FR" dirty="0" err="1"/>
              <a:t>Extract</a:t>
            </a:r>
            <a:r>
              <a:rPr lang="fr-FR" dirty="0"/>
              <a:t> and </a:t>
            </a:r>
            <a:r>
              <a:rPr lang="fr-FR" dirty="0" err="1"/>
              <a:t>integrate</a:t>
            </a:r>
            <a:r>
              <a:rPr lang="fr-FR" dirty="0"/>
              <a:t> </a:t>
            </a:r>
            <a:r>
              <a:rPr lang="fr-FR" dirty="0" err="1"/>
              <a:t>payslips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D0AC7B-82C2-48BD-81F1-A800D77727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960" y="1084973"/>
            <a:ext cx="10515600" cy="4688053"/>
          </a:xfrm>
        </p:spPr>
        <p:txBody>
          <a:bodyPr/>
          <a:lstStyle/>
          <a:p>
            <a:r>
              <a:rPr lang="fr-FR" b="1" dirty="0"/>
              <a:t>Access : </a:t>
            </a:r>
            <a:r>
              <a:rPr lang="fr-FR" b="1" dirty="0" err="1"/>
              <a:t>Payroll</a:t>
            </a:r>
            <a:r>
              <a:rPr lang="fr-FR" b="1" dirty="0"/>
              <a:t> &gt; </a:t>
            </a:r>
            <a:r>
              <a:rPr lang="fr-FR" b="1" dirty="0" err="1"/>
              <a:t>Extract</a:t>
            </a:r>
            <a:r>
              <a:rPr lang="fr-FR" b="1" dirty="0"/>
              <a:t> and </a:t>
            </a:r>
            <a:r>
              <a:rPr lang="fr-FR" b="1" dirty="0" err="1"/>
              <a:t>integrate</a:t>
            </a:r>
            <a:r>
              <a:rPr lang="fr-FR" b="1" dirty="0"/>
              <a:t> </a:t>
            </a:r>
            <a:r>
              <a:rPr lang="fr-FR" b="1" dirty="0" err="1"/>
              <a:t>payslips</a:t>
            </a:r>
            <a:r>
              <a:rPr lang="fr-FR" b="1" dirty="0"/>
              <a:t> 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6BBE014E-1B4A-4119-A1D5-6C41325AE9EA}"/>
              </a:ext>
            </a:extLst>
          </p:cNvPr>
          <p:cNvSpPr/>
          <p:nvPr/>
        </p:nvSpPr>
        <p:spPr>
          <a:xfrm>
            <a:off x="2547128" y="5689206"/>
            <a:ext cx="687846" cy="167640"/>
          </a:xfrm>
          <a:prstGeom prst="rightArrow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89BEED3-EAEB-485E-89CE-684BAA05F27C}"/>
              </a:ext>
            </a:extLst>
          </p:cNvPr>
          <p:cNvSpPr txBox="1"/>
          <p:nvPr/>
        </p:nvSpPr>
        <p:spPr>
          <a:xfrm>
            <a:off x="3433093" y="5493208"/>
            <a:ext cx="7208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Allows to send an email to employees notifying that their </a:t>
            </a:r>
            <a:r>
              <a:rPr lang="en-US" dirty="0" err="1"/>
              <a:t>payslip</a:t>
            </a:r>
            <a:r>
              <a:rPr lang="en-US" dirty="0"/>
              <a:t> is available.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F3FCC223-CDFB-4FE3-8EDF-F8DE66072EFE}"/>
              </a:ext>
            </a:extLst>
          </p:cNvPr>
          <p:cNvSpPr txBox="1">
            <a:spLocks/>
          </p:cNvSpPr>
          <p:nvPr/>
        </p:nvSpPr>
        <p:spPr>
          <a:xfrm>
            <a:off x="716490" y="1646959"/>
            <a:ext cx="11388823" cy="10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>
                <a:solidFill>
                  <a:srgbClr val="F83C66"/>
                </a:solidFill>
              </a:rPr>
              <a:t>PREQUIRED</a:t>
            </a:r>
          </a:p>
          <a:p>
            <a:r>
              <a:rPr lang="en-US" dirty="0"/>
              <a:t>For each employee, the social security number, the last and first names have to be the same in Eurécia and in the payroll software.</a:t>
            </a:r>
          </a:p>
        </p:txBody>
      </p:sp>
      <p:pic>
        <p:nvPicPr>
          <p:cNvPr id="16" name="Image 15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328CB91D-BBDD-4B68-A5DC-C81B42612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4553"/>
            <a:ext cx="9872304" cy="850537"/>
          </a:xfrm>
          <a:prstGeom prst="rect">
            <a:avLst/>
          </a:prstGeom>
        </p:spPr>
      </p:pic>
      <p:pic>
        <p:nvPicPr>
          <p:cNvPr id="18" name="Image 17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CB7FA588-A03C-4C10-AC75-15D185B24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3665456"/>
            <a:ext cx="8022287" cy="129280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058C9C7-580B-4FB0-ACD5-924880DB9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28" y="5036048"/>
            <a:ext cx="1439481" cy="182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4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3A866-DA89-4C7A-B718-C15931EB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Training objective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01A0C9-E128-4553-9DE0-9C01845772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0" indent="-34290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n-US" dirty="0"/>
              <a:t>Prepare and process variable payroll elements</a:t>
            </a:r>
          </a:p>
          <a:p>
            <a:pPr marL="342900" lvl="0" indent="-34290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n-US" dirty="0"/>
              <a:t>Generate exports files for payroll</a:t>
            </a:r>
          </a:p>
          <a:p>
            <a:pPr marL="342900" indent="-34290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 err="1"/>
              <a:t>Extract</a:t>
            </a:r>
            <a:r>
              <a:rPr lang="fr-FR" dirty="0"/>
              <a:t> and </a:t>
            </a:r>
            <a:r>
              <a:rPr lang="fr-FR" dirty="0" err="1"/>
              <a:t>integrate</a:t>
            </a:r>
            <a:r>
              <a:rPr lang="fr-FR" dirty="0"/>
              <a:t> </a:t>
            </a:r>
            <a:r>
              <a:rPr lang="fr-FR" dirty="0" err="1"/>
              <a:t>payslips</a:t>
            </a:r>
            <a:r>
              <a:rPr lang="fr-FR" dirty="0"/>
              <a:t>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CC43C7-C913-498C-AE76-7B1587698C5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At the end of the training session, admin will be able to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2C3F6181-E818-405F-A2B7-412DD8D70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1875" y="2790244"/>
            <a:ext cx="3005593" cy="30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4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3A866-DA89-4C7A-B718-C15931EB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1" y="282302"/>
            <a:ext cx="10676325" cy="848378"/>
          </a:xfrm>
        </p:spPr>
        <p:txBody>
          <a:bodyPr>
            <a:noAutofit/>
          </a:bodyPr>
          <a:lstStyle/>
          <a:p>
            <a:r>
              <a:rPr lang="fr-FR" dirty="0" err="1"/>
              <a:t>Extract</a:t>
            </a:r>
            <a:r>
              <a:rPr lang="fr-FR" dirty="0"/>
              <a:t> and </a:t>
            </a:r>
            <a:r>
              <a:rPr lang="fr-FR" dirty="0" err="1"/>
              <a:t>integrate</a:t>
            </a:r>
            <a:r>
              <a:rPr lang="fr-FR" dirty="0"/>
              <a:t> </a:t>
            </a:r>
            <a:r>
              <a:rPr lang="fr-FR" dirty="0" err="1"/>
              <a:t>payslips</a:t>
            </a:r>
            <a:endParaRPr lang="fr-FR" dirty="0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FBDD9301-4B5D-4F46-8528-5608C94F024A}"/>
              </a:ext>
            </a:extLst>
          </p:cNvPr>
          <p:cNvSpPr txBox="1">
            <a:spLocks/>
          </p:cNvSpPr>
          <p:nvPr/>
        </p:nvSpPr>
        <p:spPr>
          <a:xfrm>
            <a:off x="660214" y="1214709"/>
            <a:ext cx="10661072" cy="4292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44A9D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fr-FR" sz="1800" b="1" dirty="0">
                <a:solidFill>
                  <a:schemeClr val="tx1"/>
                </a:solidFill>
                <a:latin typeface="+mn-lt"/>
                <a:cs typeface="+mn-cs"/>
              </a:rPr>
              <a:t>Access: Admin area &gt; HR Portal &gt; </a:t>
            </a:r>
            <a:r>
              <a:rPr lang="fr-FR" sz="1800" b="1" dirty="0" err="1">
                <a:solidFill>
                  <a:schemeClr val="tx1"/>
                </a:solidFill>
                <a:latin typeface="+mn-lt"/>
                <a:cs typeface="+mn-cs"/>
              </a:rPr>
              <a:t>Payslips</a:t>
            </a:r>
            <a:r>
              <a:rPr lang="fr-FR" sz="1800" b="1" dirty="0">
                <a:solidFill>
                  <a:schemeClr val="tx1"/>
                </a:solidFill>
                <a:latin typeface="+mn-lt"/>
                <a:cs typeface="+mn-cs"/>
              </a:rPr>
              <a:t> &gt; Import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44A9D0"/>
              </a:solidFill>
              <a:effectLst/>
              <a:uLnTx/>
              <a:uFillTx/>
              <a:latin typeface="Century Gothic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44A9D0"/>
              </a:solidFill>
              <a:effectLst/>
              <a:uLnTx/>
              <a:uFillTx/>
              <a:latin typeface="Century Gothic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3E5562-52D8-43D6-AAB5-E0ADADF07E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flipH="1">
            <a:off x="112072" y="7131062"/>
            <a:ext cx="421317" cy="45719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pic>
        <p:nvPicPr>
          <p:cNvPr id="7" name="Image 6" descr="Une image contenant capture d’écran, route&#10;&#10;Description générée avec un niveau de confiance très élevé">
            <a:extLst>
              <a:ext uri="{FF2B5EF4-FFF2-40B4-BE49-F238E27FC236}">
                <a16:creationId xmlns:a16="http://schemas.microsoft.com/office/drawing/2014/main" id="{051BFC47-7487-4458-BD94-7D4E324E6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3783"/>
            <a:ext cx="6669248" cy="29007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9C7C170-05FF-4897-9454-7B6976B16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13548"/>
            <a:ext cx="12192000" cy="179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57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42C006-A24C-48B6-B71C-0A2B1027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33" y="18256"/>
            <a:ext cx="10515600" cy="848378"/>
          </a:xfrm>
        </p:spPr>
        <p:txBody>
          <a:bodyPr/>
          <a:lstStyle/>
          <a:p>
            <a:r>
              <a:rPr lang="fr-FR" dirty="0"/>
              <a:t>    Admin area</a:t>
            </a:r>
          </a:p>
        </p:txBody>
      </p:sp>
      <p:pic>
        <p:nvPicPr>
          <p:cNvPr id="7" name="Espace réservé du contenu 6" descr="Une image contenant intérieur, piscine à balles&#10;&#10;Description générée avec un niveau de confiance élevé">
            <a:extLst>
              <a:ext uri="{FF2B5EF4-FFF2-40B4-BE49-F238E27FC236}">
                <a16:creationId xmlns:a16="http://schemas.microsoft.com/office/drawing/2014/main" id="{C7272328-50C1-47A0-94FC-A001EC4331C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074" y="1856878"/>
            <a:ext cx="4831852" cy="4027889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D9AB088-C5D1-487C-9A6E-79C08A25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3" y="209823"/>
            <a:ext cx="449970" cy="4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74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668509-293B-4D5F-9624-BF51CA96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91" y="212358"/>
            <a:ext cx="10515600" cy="848378"/>
          </a:xfrm>
        </p:spPr>
        <p:txBody>
          <a:bodyPr>
            <a:normAutofit fontScale="90000"/>
          </a:bodyPr>
          <a:lstStyle/>
          <a:p>
            <a:pPr>
              <a:buClr>
                <a:srgbClr val="1A9BFC"/>
              </a:buClr>
            </a:pPr>
            <a:r>
              <a:rPr lang="en-US" dirty="0"/>
              <a:t>Identify the types of absences to be exported and enter the codes for the payroll types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D0021A-725E-478E-9777-AD0857852C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Access: Admin area &gt; Staff </a:t>
            </a:r>
            <a:r>
              <a:rPr lang="fr-FR" b="1" dirty="0" err="1"/>
              <a:t>leave</a:t>
            </a:r>
            <a:r>
              <a:rPr lang="fr-FR" b="1" dirty="0"/>
              <a:t> and absences &gt; Staff </a:t>
            </a:r>
            <a:r>
              <a:rPr lang="fr-FR" b="1" dirty="0" err="1"/>
              <a:t>leave</a:t>
            </a:r>
            <a:r>
              <a:rPr lang="fr-FR" b="1" dirty="0"/>
              <a:t> and absences types &gt; </a:t>
            </a:r>
            <a:r>
              <a:rPr lang="fr-FR" b="1" dirty="0" err="1"/>
              <a:t>Create</a:t>
            </a:r>
            <a:r>
              <a:rPr lang="fr-FR" b="1" dirty="0"/>
              <a:t> a new staff </a:t>
            </a:r>
            <a:r>
              <a:rPr lang="fr-FR" b="1" dirty="0" err="1"/>
              <a:t>leave</a:t>
            </a:r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E9E8C4-B682-40ED-B825-19066623FC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0433" y="1050518"/>
            <a:ext cx="10515458" cy="419100"/>
          </a:xfrm>
        </p:spPr>
        <p:txBody>
          <a:bodyPr/>
          <a:lstStyle/>
          <a:p>
            <a:r>
              <a:rPr lang="fr-FR" dirty="0"/>
              <a:t>Configure the absences types to export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4037FD7-5E61-441D-AEF7-BB9B7552542B}"/>
              </a:ext>
            </a:extLst>
          </p:cNvPr>
          <p:cNvSpPr/>
          <p:nvPr/>
        </p:nvSpPr>
        <p:spPr>
          <a:xfrm>
            <a:off x="885967" y="2547815"/>
            <a:ext cx="1669664" cy="304800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593F14A-A260-4B85-9581-15D1D8FBA875}"/>
              </a:ext>
            </a:extLst>
          </p:cNvPr>
          <p:cNvSpPr/>
          <p:nvPr/>
        </p:nvSpPr>
        <p:spPr>
          <a:xfrm>
            <a:off x="1039446" y="3024554"/>
            <a:ext cx="2469662" cy="1315671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CC826101-65EA-4BC3-B6F7-0C6DC320AB35}"/>
              </a:ext>
            </a:extLst>
          </p:cNvPr>
          <p:cNvSpPr/>
          <p:nvPr/>
        </p:nvSpPr>
        <p:spPr>
          <a:xfrm>
            <a:off x="5313445" y="3285196"/>
            <a:ext cx="1469292" cy="392723"/>
          </a:xfrm>
          <a:prstGeom prst="rightArrow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D9227D4-58BF-4F04-AF11-047AA647D73F}"/>
              </a:ext>
            </a:extLst>
          </p:cNvPr>
          <p:cNvSpPr txBox="1"/>
          <p:nvPr/>
        </p:nvSpPr>
        <p:spPr>
          <a:xfrm>
            <a:off x="7377229" y="3062366"/>
            <a:ext cx="31954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Can </a:t>
            </a:r>
            <a:r>
              <a:rPr lang="fr-FR" sz="1700" dirty="0" err="1"/>
              <a:t>vary</a:t>
            </a:r>
            <a:r>
              <a:rPr lang="fr-FR" sz="1700" dirty="0"/>
              <a:t> </a:t>
            </a:r>
            <a:r>
              <a:rPr lang="fr-FR" sz="1700" dirty="0" err="1"/>
              <a:t>according</a:t>
            </a:r>
            <a:r>
              <a:rPr lang="fr-FR" sz="1700" dirty="0"/>
              <a:t> to </a:t>
            </a:r>
            <a:r>
              <a:rPr lang="fr-FR" sz="1700" dirty="0" err="1"/>
              <a:t>your</a:t>
            </a:r>
            <a:r>
              <a:rPr lang="fr-FR" sz="1700" dirty="0"/>
              <a:t> </a:t>
            </a:r>
            <a:r>
              <a:rPr lang="fr-FR" sz="1700" dirty="0" err="1"/>
              <a:t>payroll</a:t>
            </a:r>
            <a:r>
              <a:rPr lang="fr-FR" sz="1700" dirty="0"/>
              <a:t> software</a:t>
            </a:r>
          </a:p>
        </p:txBody>
      </p:sp>
      <p:pic>
        <p:nvPicPr>
          <p:cNvPr id="6" name="Image 5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499E6BC7-68FC-499A-942D-FD1391A35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66" y="2128656"/>
            <a:ext cx="4639322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71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668509-293B-4D5F-9624-BF51CA96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91" y="211703"/>
            <a:ext cx="10515600" cy="848378"/>
          </a:xfrm>
        </p:spPr>
        <p:txBody>
          <a:bodyPr>
            <a:normAutofit fontScale="90000"/>
          </a:bodyPr>
          <a:lstStyle/>
          <a:p>
            <a:pPr>
              <a:buClr>
                <a:srgbClr val="1A9BFC"/>
              </a:buClr>
            </a:pPr>
            <a:r>
              <a:rPr lang="en-US" dirty="0"/>
              <a:t>Identify payroll type codes for overtime and extra hours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D0021A-725E-478E-9777-AD0857852C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433" y="1655027"/>
            <a:ext cx="10515600" cy="4688053"/>
          </a:xfrm>
        </p:spPr>
        <p:txBody>
          <a:bodyPr>
            <a:normAutofit/>
          </a:bodyPr>
          <a:lstStyle/>
          <a:p>
            <a:r>
              <a:rPr lang="fr-FR" b="1" dirty="0"/>
              <a:t>Access: Admin area &gt; General settings &gt; Work shift </a:t>
            </a:r>
            <a:r>
              <a:rPr lang="fr-FR" b="1" dirty="0" err="1"/>
              <a:t>calendars</a:t>
            </a:r>
            <a:r>
              <a:rPr lang="fr-FR" b="1" dirty="0"/>
              <a:t> &gt; Open &gt; Select one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E9E8C4-B682-40ED-B825-19066623FC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0433" y="1119580"/>
            <a:ext cx="10515458" cy="419100"/>
          </a:xfrm>
        </p:spPr>
        <p:txBody>
          <a:bodyPr/>
          <a:lstStyle/>
          <a:p>
            <a:r>
              <a:rPr lang="fr-FR" dirty="0"/>
              <a:t>Configure Work shift </a:t>
            </a:r>
            <a:r>
              <a:rPr lang="fr-FR" dirty="0" err="1"/>
              <a:t>calendars</a:t>
            </a:r>
            <a:endParaRPr lang="fr-FR" dirty="0"/>
          </a:p>
          <a:p>
            <a:endParaRPr lang="fr-FR" dirty="0"/>
          </a:p>
        </p:txBody>
      </p:sp>
      <p:pic>
        <p:nvPicPr>
          <p:cNvPr id="8" name="Image 7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99DD4F19-0DE3-43B6-BD4E-28EB82C84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948"/>
            <a:ext cx="12192000" cy="459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20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BA683-EE3F-42EC-BF5F-95D54670A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Configure </a:t>
            </a:r>
            <a:r>
              <a:rPr lang="fr-FR" dirty="0" err="1"/>
              <a:t>meal</a:t>
            </a:r>
            <a:r>
              <a:rPr lang="fr-FR" dirty="0"/>
              <a:t> vouchers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C82888-0315-47A2-B791-1243A200A4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3235" y="1194155"/>
            <a:ext cx="10515600" cy="4688053"/>
          </a:xfrm>
        </p:spPr>
        <p:txBody>
          <a:bodyPr/>
          <a:lstStyle/>
          <a:p>
            <a:r>
              <a:rPr lang="fr-FR" b="1" dirty="0"/>
              <a:t>Access: </a:t>
            </a:r>
            <a:r>
              <a:rPr lang="fr-FR" b="1" dirty="0" err="1"/>
              <a:t>Payroll</a:t>
            </a:r>
            <a:r>
              <a:rPr lang="fr-FR" b="1" dirty="0"/>
              <a:t> &gt; </a:t>
            </a:r>
            <a:r>
              <a:rPr lang="fr-FR" b="1" dirty="0" err="1"/>
              <a:t>Meal</a:t>
            </a:r>
            <a:r>
              <a:rPr lang="fr-FR" b="1" dirty="0"/>
              <a:t> Vouchers &gt; </a:t>
            </a:r>
            <a:r>
              <a:rPr lang="fr-FR" b="1" dirty="0" err="1"/>
              <a:t>Meal</a:t>
            </a:r>
            <a:r>
              <a:rPr lang="fr-FR" b="1" dirty="0"/>
              <a:t> voucher configuration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12496E-86BB-41F6-A846-2CEA333CD9D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/>
              <a:t>Configure management </a:t>
            </a:r>
            <a:r>
              <a:rPr lang="fr-FR" dirty="0" err="1"/>
              <a:t>rules</a:t>
            </a:r>
            <a:r>
              <a:rPr lang="fr-FR" dirty="0"/>
              <a:t> and the supplier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5A99DA1-3905-4084-BF98-E32CE38703B5}"/>
              </a:ext>
            </a:extLst>
          </p:cNvPr>
          <p:cNvSpPr/>
          <p:nvPr/>
        </p:nvSpPr>
        <p:spPr>
          <a:xfrm>
            <a:off x="5443279" y="2907323"/>
            <a:ext cx="1246690" cy="367323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C987053-6EA9-4EB1-AA63-F3261068951C}"/>
              </a:ext>
            </a:extLst>
          </p:cNvPr>
          <p:cNvSpPr/>
          <p:nvPr/>
        </p:nvSpPr>
        <p:spPr>
          <a:xfrm>
            <a:off x="5595815" y="4697046"/>
            <a:ext cx="859692" cy="195386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96E92E1-CCDD-40AE-9235-A5ECF7E1C014}"/>
              </a:ext>
            </a:extLst>
          </p:cNvPr>
          <p:cNvSpPr/>
          <p:nvPr/>
        </p:nvSpPr>
        <p:spPr>
          <a:xfrm>
            <a:off x="4196589" y="4961187"/>
            <a:ext cx="2337072" cy="1008030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D4E87438-A4C0-4D5B-8622-7C60C67E1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67" y="1563078"/>
            <a:ext cx="12192000" cy="1744937"/>
          </a:xfrm>
          <a:prstGeom prst="rect">
            <a:avLst/>
          </a:prstGeom>
        </p:spPr>
      </p:pic>
      <p:pic>
        <p:nvPicPr>
          <p:cNvPr id="14" name="Image 13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B7B81136-F824-43E6-9CB8-3B0ED2EA7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49" y="3410744"/>
            <a:ext cx="286053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15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18164E-618E-4F58-A01C-C3105897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62" y="197553"/>
            <a:ext cx="10515600" cy="848378"/>
          </a:xfrm>
        </p:spPr>
        <p:txBody>
          <a:bodyPr>
            <a:normAutofit/>
          </a:bodyPr>
          <a:lstStyle/>
          <a:p>
            <a:r>
              <a:rPr lang="fr-FR" dirty="0" err="1"/>
              <a:t>Create</a:t>
            </a:r>
            <a:r>
              <a:rPr lang="fr-FR" dirty="0"/>
              <a:t> an input </a:t>
            </a:r>
            <a:r>
              <a:rPr lang="fr-FR" dirty="0" err="1"/>
              <a:t>sheet</a:t>
            </a:r>
            <a:r>
              <a:rPr lang="fr-FR" dirty="0"/>
              <a:t> of variable </a:t>
            </a:r>
            <a:r>
              <a:rPr lang="fr-FR" dirty="0" err="1"/>
              <a:t>payroll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CE413F-D277-40CC-9171-B28333FD11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362" y="1548205"/>
            <a:ext cx="10515600" cy="4688053"/>
          </a:xfrm>
        </p:spPr>
        <p:txBody>
          <a:bodyPr/>
          <a:lstStyle/>
          <a:p>
            <a:r>
              <a:rPr lang="fr-FR" b="1" dirty="0"/>
              <a:t>Access: Admin area &gt; Staff </a:t>
            </a:r>
            <a:r>
              <a:rPr lang="fr-FR" b="1" dirty="0" err="1"/>
              <a:t>leave</a:t>
            </a:r>
            <a:r>
              <a:rPr lang="fr-FR" b="1" dirty="0"/>
              <a:t> and absences &gt; Administration &gt; Field </a:t>
            </a:r>
            <a:r>
              <a:rPr lang="fr-FR" b="1" dirty="0" err="1"/>
              <a:t>definition</a:t>
            </a:r>
            <a:r>
              <a:rPr lang="fr-FR" b="1" dirty="0"/>
              <a:t> 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66F9A6-76C3-42FE-B8B6-83C0401E26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0433" y="1111663"/>
            <a:ext cx="10515458" cy="419100"/>
          </a:xfrm>
        </p:spPr>
        <p:txBody>
          <a:bodyPr/>
          <a:lstStyle/>
          <a:p>
            <a:r>
              <a:rPr lang="fr-FR" dirty="0" err="1"/>
              <a:t>Create</a:t>
            </a:r>
            <a:r>
              <a:rPr lang="fr-FR" dirty="0"/>
              <a:t> input </a:t>
            </a:r>
            <a:r>
              <a:rPr lang="fr-FR" dirty="0" err="1"/>
              <a:t>sheets</a:t>
            </a:r>
            <a:r>
              <a:rPr lang="fr-FR" dirty="0"/>
              <a:t> </a:t>
            </a:r>
            <a:r>
              <a:rPr lang="fr-FR" dirty="0" err="1"/>
              <a:t>fields</a:t>
            </a:r>
            <a:endParaRPr lang="fr-FR" dirty="0"/>
          </a:p>
        </p:txBody>
      </p:sp>
      <p:pic>
        <p:nvPicPr>
          <p:cNvPr id="12" name="Image 11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2A03882F-8AD7-4C69-B752-14C10F43F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948"/>
            <a:ext cx="6688813" cy="1523610"/>
          </a:xfrm>
          <a:prstGeom prst="rect">
            <a:avLst/>
          </a:prstGeom>
        </p:spPr>
      </p:pic>
      <p:pic>
        <p:nvPicPr>
          <p:cNvPr id="14" name="Image 13" descr="Une image contenant capture d’écran, mur, intérieur, ordinateur&#10;&#10;Description générée avec un niveau de confiance très élevé">
            <a:extLst>
              <a:ext uri="{FF2B5EF4-FFF2-40B4-BE49-F238E27FC236}">
                <a16:creationId xmlns:a16="http://schemas.microsoft.com/office/drawing/2014/main" id="{816FA5DF-8149-4DE2-81CF-806B3D5D5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81" y="3324593"/>
            <a:ext cx="7045243" cy="35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86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04E592-33F0-4790-AA1A-ABF046478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149" y="248536"/>
            <a:ext cx="10515600" cy="848378"/>
          </a:xfrm>
        </p:spPr>
        <p:txBody>
          <a:bodyPr>
            <a:normAutofit/>
          </a:bodyPr>
          <a:lstStyle/>
          <a:p>
            <a:r>
              <a:rPr lang="fr-FR" dirty="0" err="1"/>
              <a:t>Create</a:t>
            </a:r>
            <a:r>
              <a:rPr lang="fr-FR" dirty="0"/>
              <a:t> an input </a:t>
            </a:r>
            <a:r>
              <a:rPr lang="fr-FR" dirty="0" err="1"/>
              <a:t>sheet</a:t>
            </a:r>
            <a:r>
              <a:rPr lang="fr-FR" dirty="0"/>
              <a:t> of variable </a:t>
            </a:r>
            <a:r>
              <a:rPr lang="fr-FR" dirty="0" err="1"/>
              <a:t>payroll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07D463-F204-487C-9AB3-BB76CD3659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1" dirty="0"/>
              <a:t>Access: Admin area &gt; Staff </a:t>
            </a:r>
            <a:r>
              <a:rPr lang="fr-FR" b="1" dirty="0" err="1"/>
              <a:t>leave</a:t>
            </a:r>
            <a:r>
              <a:rPr lang="fr-FR" b="1" dirty="0"/>
              <a:t> &amp; absences &gt; Variable </a:t>
            </a:r>
            <a:r>
              <a:rPr lang="fr-FR" b="1" dirty="0" err="1"/>
              <a:t>payroll</a:t>
            </a:r>
            <a:r>
              <a:rPr lang="fr-FR" b="1" dirty="0"/>
              <a:t> </a:t>
            </a:r>
            <a:r>
              <a:rPr lang="fr-FR" b="1" dirty="0" err="1"/>
              <a:t>elements</a:t>
            </a:r>
            <a:r>
              <a:rPr lang="fr-FR" b="1" dirty="0"/>
              <a:t> &gt; </a:t>
            </a:r>
            <a:r>
              <a:rPr lang="fr-FR" b="1" dirty="0" err="1"/>
              <a:t>Grid</a:t>
            </a:r>
            <a:r>
              <a:rPr lang="fr-FR" b="1" dirty="0"/>
              <a:t> </a:t>
            </a:r>
            <a:r>
              <a:rPr lang="fr-FR" b="1" dirty="0" err="1"/>
              <a:t>models</a:t>
            </a:r>
            <a:r>
              <a:rPr lang="fr-FR" b="1" dirty="0"/>
              <a:t> &gt; Open 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11FF93-4B7B-49E2-85FA-E31360AFABF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0291" y="1113678"/>
            <a:ext cx="10515458" cy="419100"/>
          </a:xfrm>
        </p:spPr>
        <p:txBody>
          <a:bodyPr/>
          <a:lstStyle/>
          <a:p>
            <a:r>
              <a:rPr lang="fr-FR" dirty="0" err="1"/>
              <a:t>Create</a:t>
            </a:r>
            <a:r>
              <a:rPr lang="fr-FR" dirty="0"/>
              <a:t> the </a:t>
            </a:r>
            <a:r>
              <a:rPr lang="fr-FR" dirty="0" err="1"/>
              <a:t>grid</a:t>
            </a:r>
            <a:r>
              <a:rPr lang="fr-FR" dirty="0"/>
              <a:t> model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63573E1-AE97-4E93-BD51-086630072BF4}"/>
              </a:ext>
            </a:extLst>
          </p:cNvPr>
          <p:cNvSpPr/>
          <p:nvPr/>
        </p:nvSpPr>
        <p:spPr>
          <a:xfrm>
            <a:off x="8785860" y="2007777"/>
            <a:ext cx="731520" cy="522063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0DF9B90-3E68-44D1-93B2-5487D8790B8C}"/>
              </a:ext>
            </a:extLst>
          </p:cNvPr>
          <p:cNvSpPr/>
          <p:nvPr/>
        </p:nvSpPr>
        <p:spPr>
          <a:xfrm>
            <a:off x="1295399" y="2667000"/>
            <a:ext cx="213361" cy="243840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8261870-60F0-404D-A970-C670DF395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17" y="5148351"/>
            <a:ext cx="361950" cy="3333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6BB312E-5F1E-49DE-A467-3508A9E44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17" y="5723565"/>
            <a:ext cx="400050" cy="3524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F07C3F2-8B50-4ABE-99F9-7E5C5A9E3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04" y="6210878"/>
            <a:ext cx="333375" cy="3429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6A20424-0B90-4950-A49B-E9A5C3BFE5F7}"/>
              </a:ext>
            </a:extLst>
          </p:cNvPr>
          <p:cNvSpPr txBox="1"/>
          <p:nvPr/>
        </p:nvSpPr>
        <p:spPr>
          <a:xfrm>
            <a:off x="871679" y="5139013"/>
            <a:ext cx="40098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field</a:t>
            </a:r>
            <a:endParaRPr lang="fr-FR" dirty="0"/>
          </a:p>
          <a:p>
            <a:endParaRPr lang="fr-FR" dirty="0"/>
          </a:p>
          <a:p>
            <a:r>
              <a:rPr lang="fr-FR" dirty="0"/>
              <a:t>To </a:t>
            </a:r>
            <a:r>
              <a:rPr lang="fr-FR" dirty="0" err="1"/>
              <a:t>modify</a:t>
            </a:r>
            <a:r>
              <a:rPr lang="fr-FR" dirty="0"/>
              <a:t> a </a:t>
            </a:r>
            <a:r>
              <a:rPr lang="fr-FR" dirty="0" err="1"/>
              <a:t>field</a:t>
            </a:r>
            <a:endParaRPr lang="fr-FR" dirty="0"/>
          </a:p>
          <a:p>
            <a:endParaRPr lang="fr-FR" dirty="0"/>
          </a:p>
          <a:p>
            <a:r>
              <a:rPr lang="fr-FR" dirty="0"/>
              <a:t>To </a:t>
            </a:r>
            <a:r>
              <a:rPr lang="fr-FR" dirty="0" err="1"/>
              <a:t>delete</a:t>
            </a:r>
            <a:r>
              <a:rPr lang="fr-FR" dirty="0"/>
              <a:t> a </a:t>
            </a:r>
            <a:r>
              <a:rPr lang="fr-FR" dirty="0" err="1"/>
              <a:t>field</a:t>
            </a:r>
            <a:endParaRPr lang="fr-FR" dirty="0"/>
          </a:p>
          <a:p>
            <a:endParaRPr lang="fr-FR" dirty="0"/>
          </a:p>
        </p:txBody>
      </p:sp>
      <p:pic>
        <p:nvPicPr>
          <p:cNvPr id="16" name="Image 15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DBBF3BAB-CAC4-4836-B868-0043573AE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948"/>
            <a:ext cx="10822060" cy="1537593"/>
          </a:xfrm>
          <a:prstGeom prst="rect">
            <a:avLst/>
          </a:prstGeom>
        </p:spPr>
      </p:pic>
      <p:pic>
        <p:nvPicPr>
          <p:cNvPr id="18" name="Image 17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72C0DC1B-A5CC-405D-BB25-63412A7D4A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3541"/>
            <a:ext cx="10217790" cy="177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58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04E592-33F0-4790-AA1A-ABF046478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33" y="152349"/>
            <a:ext cx="10515600" cy="848378"/>
          </a:xfrm>
        </p:spPr>
        <p:txBody>
          <a:bodyPr>
            <a:normAutofit/>
          </a:bodyPr>
          <a:lstStyle/>
          <a:p>
            <a:r>
              <a:rPr lang="fr-FR" dirty="0" err="1"/>
              <a:t>Create</a:t>
            </a:r>
            <a:r>
              <a:rPr lang="fr-FR" dirty="0"/>
              <a:t> an input </a:t>
            </a:r>
            <a:r>
              <a:rPr lang="fr-FR" dirty="0" err="1"/>
              <a:t>sheet</a:t>
            </a:r>
            <a:r>
              <a:rPr lang="fr-FR" dirty="0"/>
              <a:t> of variable </a:t>
            </a:r>
            <a:r>
              <a:rPr lang="fr-FR" dirty="0" err="1"/>
              <a:t>payroll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07D463-F204-487C-9AB3-BB76CD3659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1" dirty="0"/>
              <a:t>Access: Admin area &gt; Staff </a:t>
            </a:r>
            <a:r>
              <a:rPr lang="fr-FR" b="1" dirty="0" err="1"/>
              <a:t>leave</a:t>
            </a:r>
            <a:r>
              <a:rPr lang="fr-FR" b="1" dirty="0"/>
              <a:t> &amp; absences &gt; Variable </a:t>
            </a:r>
            <a:r>
              <a:rPr lang="fr-FR" b="1" dirty="0" err="1"/>
              <a:t>payroll</a:t>
            </a:r>
            <a:r>
              <a:rPr lang="fr-FR" b="1" dirty="0"/>
              <a:t> </a:t>
            </a:r>
            <a:r>
              <a:rPr lang="fr-FR" b="1" dirty="0" err="1"/>
              <a:t>elements</a:t>
            </a:r>
            <a:r>
              <a:rPr lang="fr-FR" b="1" dirty="0"/>
              <a:t> &gt; </a:t>
            </a:r>
            <a:r>
              <a:rPr lang="fr-FR" b="1" dirty="0" err="1"/>
              <a:t>Grid</a:t>
            </a:r>
            <a:r>
              <a:rPr lang="fr-FR" b="1" dirty="0"/>
              <a:t> </a:t>
            </a:r>
            <a:r>
              <a:rPr lang="fr-FR" b="1" dirty="0" err="1"/>
              <a:t>models</a:t>
            </a:r>
            <a:r>
              <a:rPr lang="fr-FR" b="1" dirty="0"/>
              <a:t> &gt; Open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11FF93-4B7B-49E2-85FA-E31360AFABF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0433" y="1000727"/>
            <a:ext cx="10515458" cy="419100"/>
          </a:xfrm>
        </p:spPr>
        <p:txBody>
          <a:bodyPr/>
          <a:lstStyle/>
          <a:p>
            <a:r>
              <a:rPr lang="fr-FR" dirty="0" err="1"/>
              <a:t>Create</a:t>
            </a:r>
            <a:r>
              <a:rPr lang="fr-FR" dirty="0"/>
              <a:t> the </a:t>
            </a:r>
            <a:r>
              <a:rPr lang="fr-FR" dirty="0" err="1"/>
              <a:t>grid</a:t>
            </a:r>
            <a:r>
              <a:rPr lang="fr-FR" dirty="0"/>
              <a:t> model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BFBA5C2-EFC3-4F19-A148-4D96FE2A47FB}"/>
              </a:ext>
            </a:extLst>
          </p:cNvPr>
          <p:cNvSpPr txBox="1"/>
          <p:nvPr/>
        </p:nvSpPr>
        <p:spPr>
          <a:xfrm>
            <a:off x="2935747" y="5355280"/>
            <a:ext cx="325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of fields created previously</a:t>
            </a:r>
            <a:endParaRPr lang="fr-FR" dirty="0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92DF7B80-403E-4105-9CDB-69F971FEBFDE}"/>
              </a:ext>
            </a:extLst>
          </p:cNvPr>
          <p:cNvSpPr/>
          <p:nvPr/>
        </p:nvSpPr>
        <p:spPr>
          <a:xfrm>
            <a:off x="3125877" y="4573302"/>
            <a:ext cx="464820" cy="731053"/>
          </a:xfrm>
          <a:prstGeom prst="downArrow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D89A9E57-3B6B-4D9A-92C3-4B748B4D7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4" y="1946980"/>
            <a:ext cx="7733510" cy="264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21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1FD8C752-5A83-44A8-AA3F-C5BEEA57D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7185" y="2547363"/>
            <a:ext cx="3809324" cy="914400"/>
          </a:xfrm>
        </p:spPr>
        <p:txBody>
          <a:bodyPr/>
          <a:lstStyle/>
          <a:p>
            <a:r>
              <a:rPr lang="fr-FR" dirty="0">
                <a:hlinkClick r:id="rId2"/>
              </a:rPr>
              <a:t>support@eurecia.com</a:t>
            </a:r>
            <a:endParaRPr lang="fr-FR" dirty="0"/>
          </a:p>
          <a:p>
            <a:r>
              <a:rPr lang="fr-FR" dirty="0"/>
              <a:t>05 62 20 49 37</a:t>
            </a:r>
          </a:p>
        </p:txBody>
      </p:sp>
    </p:spTree>
    <p:extLst>
      <p:ext uri="{BB962C8B-B14F-4D97-AF65-F5344CB8AC3E}">
        <p14:creationId xmlns:p14="http://schemas.microsoft.com/office/powerpoint/2010/main" val="90445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B9296B-6839-44F7-B9F2-FA93A4B96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Training program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2255F5-B978-4F7B-8301-156C4A9D46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015824"/>
            <a:ext cx="10515600" cy="4688053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area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 err="1"/>
              <a:t>Employee</a:t>
            </a:r>
            <a:r>
              <a:rPr lang="fr-FR" dirty="0"/>
              <a:t> and </a:t>
            </a:r>
            <a:r>
              <a:rPr lang="fr-FR" dirty="0" err="1"/>
              <a:t>users</a:t>
            </a:r>
            <a:r>
              <a:rPr lang="fr-FR" dirty="0"/>
              <a:t> 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 err="1"/>
              <a:t>Employee</a:t>
            </a:r>
            <a:r>
              <a:rPr lang="fr-FR" dirty="0"/>
              <a:t> record management 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 err="1"/>
              <a:t>Create</a:t>
            </a:r>
            <a:r>
              <a:rPr lang="fr-FR" dirty="0"/>
              <a:t> the absence export file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 err="1"/>
              <a:t>Create</a:t>
            </a:r>
            <a:r>
              <a:rPr lang="fr-FR" dirty="0"/>
              <a:t> the trackers </a:t>
            </a:r>
            <a:r>
              <a:rPr lang="fr-FR" dirty="0" err="1"/>
              <a:t>transfer</a:t>
            </a:r>
            <a:r>
              <a:rPr lang="fr-FR" dirty="0"/>
              <a:t> export file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n-US" dirty="0"/>
              <a:t>Create the overtime hours file 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 err="1"/>
              <a:t>Create</a:t>
            </a:r>
            <a:r>
              <a:rPr lang="fr-FR" dirty="0"/>
              <a:t> the input </a:t>
            </a:r>
            <a:r>
              <a:rPr lang="fr-FR" dirty="0" err="1"/>
              <a:t>sheet</a:t>
            </a:r>
            <a:r>
              <a:rPr lang="fr-FR" dirty="0"/>
              <a:t> of variable </a:t>
            </a:r>
            <a:r>
              <a:rPr lang="fr-FR" dirty="0" err="1"/>
              <a:t>payroll</a:t>
            </a: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 err="1"/>
              <a:t>Create</a:t>
            </a:r>
            <a:r>
              <a:rPr lang="fr-FR" dirty="0"/>
              <a:t> the </a:t>
            </a:r>
            <a:r>
              <a:rPr lang="fr-FR" dirty="0" err="1"/>
              <a:t>meal</a:t>
            </a:r>
            <a:r>
              <a:rPr lang="fr-FR" dirty="0"/>
              <a:t> vouchers file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 err="1"/>
              <a:t>Extract</a:t>
            </a:r>
            <a:r>
              <a:rPr lang="fr-FR" dirty="0"/>
              <a:t> and </a:t>
            </a:r>
            <a:r>
              <a:rPr lang="fr-FR" dirty="0" err="1"/>
              <a:t>integrate</a:t>
            </a:r>
            <a:r>
              <a:rPr lang="fr-FR" dirty="0"/>
              <a:t> </a:t>
            </a:r>
            <a:r>
              <a:rPr lang="fr-FR" dirty="0" err="1"/>
              <a:t>payslips</a:t>
            </a: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Team trackers management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 area</a:t>
            </a:r>
          </a:p>
          <a:p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n-US" dirty="0"/>
              <a:t>Identify the types of absences to be exported and enter the codes for the payroll types 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n-US" dirty="0"/>
              <a:t>Identify payroll type codes for overtime and extra hours 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n-US" dirty="0"/>
              <a:t>Set up meal vouchers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n-US" dirty="0"/>
              <a:t>Create a variable payroll input sheet</a:t>
            </a:r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0F66156F-AC4B-4A19-9307-9C3E0E0E57C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854" y="1015825"/>
            <a:ext cx="3015276" cy="4688053"/>
          </a:xfrm>
        </p:spPr>
      </p:pic>
    </p:spTree>
    <p:extLst>
      <p:ext uri="{BB962C8B-B14F-4D97-AF65-F5344CB8AC3E}">
        <p14:creationId xmlns:p14="http://schemas.microsoft.com/office/powerpoint/2010/main" val="162871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C0C100-B1A9-4800-B654-8371432D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Module Area</a:t>
            </a:r>
          </a:p>
        </p:txBody>
      </p:sp>
      <p:pic>
        <p:nvPicPr>
          <p:cNvPr id="8" name="Espace réservé du contenu 7" descr="Une image contenant graphiques vectoriels&#10;&#10;Description générée avec un niveau de confiance élevé">
            <a:extLst>
              <a:ext uri="{FF2B5EF4-FFF2-40B4-BE49-F238E27FC236}">
                <a16:creationId xmlns:a16="http://schemas.microsoft.com/office/drawing/2014/main" id="{3F1E46B5-05F9-4EA6-B5CB-476EE009FB2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20" y="702402"/>
            <a:ext cx="4905761" cy="5149022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38BF4E4-FC8F-4A9C-AB46-29CA40558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3" y="254727"/>
            <a:ext cx="5143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5289D1-B48A-4DA2-8959-6D3400D564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/>
              <a:t>Create</a:t>
            </a:r>
            <a:r>
              <a:rPr lang="fr-FR" dirty="0"/>
              <a:t> new </a:t>
            </a:r>
            <a:r>
              <a:rPr lang="fr-FR" dirty="0" err="1"/>
              <a:t>employees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9F5FF28-3E01-4FC8-913B-F7DFC7B5FC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800" dirty="0">
                <a:solidFill>
                  <a:schemeClr val="tx1"/>
                </a:solidFill>
                <a:latin typeface="+mn-lt"/>
                <a:cs typeface="+mn-cs"/>
              </a:rPr>
              <a:t>Access : </a:t>
            </a:r>
            <a:r>
              <a:rPr lang="fr-FR" sz="1800" dirty="0" err="1">
                <a:solidFill>
                  <a:schemeClr val="tx1"/>
                </a:solidFill>
                <a:latin typeface="+mn-lt"/>
                <a:cs typeface="+mn-cs"/>
              </a:rPr>
              <a:t>Payroll</a:t>
            </a:r>
            <a:r>
              <a:rPr lang="fr-FR" sz="1800" dirty="0">
                <a:solidFill>
                  <a:schemeClr val="tx1"/>
                </a:solidFill>
                <a:latin typeface="+mn-lt"/>
                <a:cs typeface="+mn-cs"/>
              </a:rPr>
              <a:t> &gt; </a:t>
            </a:r>
            <a:r>
              <a:rPr lang="fr-FR" sz="1800" dirty="0" err="1">
                <a:solidFill>
                  <a:schemeClr val="tx1"/>
                </a:solidFill>
                <a:latin typeface="+mn-lt"/>
                <a:cs typeface="+mn-cs"/>
              </a:rPr>
              <a:t>Employee</a:t>
            </a:r>
            <a:r>
              <a:rPr lang="fr-FR" sz="1800" dirty="0">
                <a:solidFill>
                  <a:schemeClr val="tx1"/>
                </a:solidFill>
                <a:latin typeface="+mn-lt"/>
                <a:cs typeface="+mn-cs"/>
              </a:rPr>
              <a:t> and </a:t>
            </a:r>
            <a:r>
              <a:rPr lang="fr-FR" sz="1800" dirty="0" err="1">
                <a:solidFill>
                  <a:schemeClr val="tx1"/>
                </a:solidFill>
                <a:latin typeface="+mn-lt"/>
                <a:cs typeface="+mn-cs"/>
              </a:rPr>
              <a:t>users</a:t>
            </a:r>
            <a:endParaRPr lang="fr-FR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382B1C7-6662-4E03-971A-6F01098F311B}"/>
              </a:ext>
            </a:extLst>
          </p:cNvPr>
          <p:cNvSpPr txBox="1"/>
          <p:nvPr/>
        </p:nvSpPr>
        <p:spPr>
          <a:xfrm>
            <a:off x="628120" y="816429"/>
            <a:ext cx="974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2060"/>
                </a:solidFill>
              </a:rPr>
              <a:t>Creation</a:t>
            </a:r>
            <a:r>
              <a:rPr lang="fr-FR" sz="2400" dirty="0">
                <a:solidFill>
                  <a:srgbClr val="002060"/>
                </a:solidFill>
              </a:rPr>
              <a:t> of an </a:t>
            </a:r>
            <a:r>
              <a:rPr lang="fr-FR" sz="2400" dirty="0" err="1">
                <a:solidFill>
                  <a:srgbClr val="002060"/>
                </a:solidFill>
              </a:rPr>
              <a:t>employee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F08FA38-25F0-4CCA-9134-93C0EB5E96FE}"/>
              </a:ext>
            </a:extLst>
          </p:cNvPr>
          <p:cNvSpPr/>
          <p:nvPr/>
        </p:nvSpPr>
        <p:spPr>
          <a:xfrm>
            <a:off x="8642404" y="2201702"/>
            <a:ext cx="1053517" cy="62428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6D56209-E30D-44EA-886A-3869EB066211}"/>
              </a:ext>
            </a:extLst>
          </p:cNvPr>
          <p:cNvSpPr/>
          <p:nvPr/>
        </p:nvSpPr>
        <p:spPr>
          <a:xfrm>
            <a:off x="1030873" y="4106703"/>
            <a:ext cx="965200" cy="23706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8E34D08-AB0B-4E13-B696-3BF689B71343}"/>
              </a:ext>
            </a:extLst>
          </p:cNvPr>
          <p:cNvSpPr/>
          <p:nvPr/>
        </p:nvSpPr>
        <p:spPr>
          <a:xfrm>
            <a:off x="1030873" y="3827302"/>
            <a:ext cx="338666" cy="23706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capture d’écran,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66D7C00E-4649-43F2-8695-9F1B1C70E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829004"/>
            <a:ext cx="10940923" cy="44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1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248121-6A0E-4874-9A72-8F8EF038A1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/>
              <a:t>Archived</a:t>
            </a:r>
            <a:r>
              <a:rPr lang="fr-FR" dirty="0"/>
              <a:t> </a:t>
            </a:r>
            <a:r>
              <a:rPr lang="fr-FR" dirty="0" err="1"/>
              <a:t>users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05AC0C-4568-4F28-B16B-D7E1D996A2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800" dirty="0">
                <a:solidFill>
                  <a:schemeClr val="tx1"/>
                </a:solidFill>
              </a:rPr>
              <a:t>Access : Payroll &gt; Employee and users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56B9665-64F4-4BC8-B670-BBF9E0EB4B21}"/>
              </a:ext>
            </a:extLst>
          </p:cNvPr>
          <p:cNvSpPr txBox="1"/>
          <p:nvPr/>
        </p:nvSpPr>
        <p:spPr>
          <a:xfrm>
            <a:off x="431798" y="775900"/>
            <a:ext cx="974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2060"/>
                </a:solidFill>
              </a:rPr>
              <a:t>Archived</a:t>
            </a:r>
            <a:r>
              <a:rPr lang="fr-FR" sz="2400" dirty="0">
                <a:solidFill>
                  <a:srgbClr val="002060"/>
                </a:solidFill>
              </a:rPr>
              <a:t> a user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AB5E3BB-D557-4467-BF3C-ED30EF4F68E1}"/>
              </a:ext>
            </a:extLst>
          </p:cNvPr>
          <p:cNvSpPr/>
          <p:nvPr/>
        </p:nvSpPr>
        <p:spPr>
          <a:xfrm>
            <a:off x="5488165" y="6056019"/>
            <a:ext cx="973669" cy="33866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capture d’écran, intérieur, ordinateur, portable&#10;&#10;Description générée avec un niveau de confiance très élevé">
            <a:extLst>
              <a:ext uri="{FF2B5EF4-FFF2-40B4-BE49-F238E27FC236}">
                <a16:creationId xmlns:a16="http://schemas.microsoft.com/office/drawing/2014/main" id="{B9FBFDF2-8CE9-48E3-8EA7-E14E9BDC3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1650798"/>
            <a:ext cx="7432995" cy="2973198"/>
          </a:xfrm>
          <a:prstGeom prst="rect">
            <a:avLst/>
          </a:prstGeom>
        </p:spPr>
      </p:pic>
      <p:pic>
        <p:nvPicPr>
          <p:cNvPr id="13" name="Image 12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1C554263-37CB-4C99-B1FE-AF07610A6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79" y="4623996"/>
            <a:ext cx="8639339" cy="22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7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1F80DB-12F8-4C74-AE91-62D3B797E6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/>
              <a:t>Send</a:t>
            </a:r>
            <a:r>
              <a:rPr lang="fr-FR" dirty="0"/>
              <a:t> </a:t>
            </a:r>
            <a:r>
              <a:rPr lang="fr-FR" dirty="0" err="1"/>
              <a:t>access</a:t>
            </a:r>
            <a:r>
              <a:rPr lang="fr-FR" dirty="0"/>
              <a:t> email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CA5BF8-478E-4B73-958E-31C445F5EE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8" y="1112454"/>
            <a:ext cx="11455400" cy="369332"/>
          </a:xfrm>
        </p:spPr>
        <p:txBody>
          <a:bodyPr>
            <a:normAutofit/>
          </a:bodyPr>
          <a:lstStyle/>
          <a:p>
            <a:r>
              <a:rPr lang="fr-FR" sz="1900" dirty="0">
                <a:solidFill>
                  <a:schemeClr val="tx1"/>
                </a:solidFill>
                <a:latin typeface="+mn-lt"/>
                <a:cs typeface="+mn-cs"/>
              </a:rPr>
              <a:t>Access: Admin area &gt; General settings &gt; </a:t>
            </a:r>
            <a:r>
              <a:rPr lang="fr-FR" sz="1900" dirty="0" err="1">
                <a:solidFill>
                  <a:schemeClr val="tx1"/>
                </a:solidFill>
                <a:latin typeface="+mn-lt"/>
                <a:cs typeface="+mn-cs"/>
              </a:rPr>
              <a:t>Company</a:t>
            </a:r>
            <a:r>
              <a:rPr lang="fr-FR" sz="1900" dirty="0">
                <a:solidFill>
                  <a:schemeClr val="tx1"/>
                </a:solidFill>
                <a:latin typeface="+mn-lt"/>
                <a:cs typeface="+mn-cs"/>
              </a:rPr>
              <a:t> record &gt; Open &gt; Configuration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E79D0A-4530-409A-9EA3-49756646FF0A}"/>
              </a:ext>
            </a:extLst>
          </p:cNvPr>
          <p:cNvSpPr txBox="1"/>
          <p:nvPr/>
        </p:nvSpPr>
        <p:spPr>
          <a:xfrm>
            <a:off x="431798" y="715195"/>
            <a:ext cx="974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2060"/>
                </a:solidFill>
              </a:rPr>
              <a:t>Activate</a:t>
            </a:r>
            <a:r>
              <a:rPr lang="fr-FR" sz="2400" dirty="0">
                <a:solidFill>
                  <a:srgbClr val="002060"/>
                </a:solidFill>
              </a:rPr>
              <a:t> the « to </a:t>
            </a:r>
            <a:r>
              <a:rPr lang="fr-FR" sz="2400" dirty="0" err="1">
                <a:solidFill>
                  <a:srgbClr val="002060"/>
                </a:solidFill>
              </a:rPr>
              <a:t>send</a:t>
            </a:r>
            <a:r>
              <a:rPr lang="fr-FR" sz="2400" dirty="0">
                <a:solidFill>
                  <a:srgbClr val="002060"/>
                </a:solidFill>
              </a:rPr>
              <a:t> email to </a:t>
            </a:r>
            <a:r>
              <a:rPr lang="fr-FR" sz="2400" dirty="0" err="1">
                <a:solidFill>
                  <a:srgbClr val="002060"/>
                </a:solidFill>
              </a:rPr>
              <a:t>users</a:t>
            </a:r>
            <a:r>
              <a:rPr lang="fr-FR" sz="2400" dirty="0">
                <a:solidFill>
                  <a:srgbClr val="002060"/>
                </a:solidFill>
              </a:rPr>
              <a:t> » option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19E146F-A34B-43A3-BED9-4B6EB2FFEA70}"/>
              </a:ext>
            </a:extLst>
          </p:cNvPr>
          <p:cNvSpPr/>
          <p:nvPr/>
        </p:nvSpPr>
        <p:spPr>
          <a:xfrm>
            <a:off x="556663" y="3654853"/>
            <a:ext cx="1456269" cy="26246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180823F-83F4-41B3-B90E-26F8BCC81664}"/>
              </a:ext>
            </a:extLst>
          </p:cNvPr>
          <p:cNvSpPr txBox="1">
            <a:spLocks/>
          </p:cNvSpPr>
          <p:nvPr/>
        </p:nvSpPr>
        <p:spPr>
          <a:xfrm>
            <a:off x="431798" y="4464466"/>
            <a:ext cx="11455400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400" b="1" kern="1200" dirty="0">
                <a:solidFill>
                  <a:srgbClr val="44A9D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Access : </a:t>
            </a:r>
            <a:r>
              <a:rPr lang="fr-FR" sz="2000" dirty="0" err="1">
                <a:solidFill>
                  <a:schemeClr val="tx1"/>
                </a:solidFill>
              </a:rPr>
              <a:t>Payroll</a:t>
            </a:r>
            <a:r>
              <a:rPr lang="fr-FR" sz="2000" dirty="0">
                <a:solidFill>
                  <a:schemeClr val="tx1"/>
                </a:solidFill>
              </a:rPr>
              <a:t> &gt; </a:t>
            </a:r>
            <a:r>
              <a:rPr lang="fr-FR" sz="2000" dirty="0" err="1">
                <a:solidFill>
                  <a:schemeClr val="tx1"/>
                </a:solidFill>
              </a:rPr>
              <a:t>Employee</a:t>
            </a:r>
            <a:r>
              <a:rPr lang="fr-FR" sz="2000" dirty="0">
                <a:solidFill>
                  <a:schemeClr val="tx1"/>
                </a:solidFill>
              </a:rPr>
              <a:t> and </a:t>
            </a:r>
            <a:r>
              <a:rPr lang="fr-FR" sz="2000" dirty="0" err="1">
                <a:solidFill>
                  <a:schemeClr val="tx1"/>
                </a:solidFill>
              </a:rPr>
              <a:t>users</a:t>
            </a:r>
            <a:endParaRPr lang="fr-FR" sz="20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CE092B5-75E5-4C48-929B-B781A1647E04}"/>
              </a:ext>
            </a:extLst>
          </p:cNvPr>
          <p:cNvSpPr txBox="1"/>
          <p:nvPr/>
        </p:nvSpPr>
        <p:spPr>
          <a:xfrm>
            <a:off x="431798" y="4046918"/>
            <a:ext cx="974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Envoyer</a:t>
            </a:r>
            <a:r>
              <a:rPr lang="fr-FR" dirty="0"/>
              <a:t> </a:t>
            </a:r>
            <a:r>
              <a:rPr lang="fr-FR" sz="2400" dirty="0">
                <a:solidFill>
                  <a:srgbClr val="002060"/>
                </a:solidFill>
              </a:rPr>
              <a:t>les identifiants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B85CB1B-8AB6-4634-811A-5BD35489BCB2}"/>
              </a:ext>
            </a:extLst>
          </p:cNvPr>
          <p:cNvSpPr/>
          <p:nvPr/>
        </p:nvSpPr>
        <p:spPr>
          <a:xfrm>
            <a:off x="431798" y="6496142"/>
            <a:ext cx="1456269" cy="26246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9C31E1A6-6093-4C30-AEED-FF286EBEB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99" y="1439760"/>
            <a:ext cx="5599093" cy="3068823"/>
          </a:xfrm>
          <a:prstGeom prst="rect">
            <a:avLst/>
          </a:prstGeom>
        </p:spPr>
      </p:pic>
      <p:pic>
        <p:nvPicPr>
          <p:cNvPr id="15" name="Image 14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C5B0A191-474C-4317-B11B-34EAFEA01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4833798"/>
            <a:ext cx="7962698" cy="196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9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1F80DB-12F8-4C74-AE91-62D3B797E6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/>
              <a:t>Employee</a:t>
            </a:r>
            <a:r>
              <a:rPr lang="fr-FR" dirty="0"/>
              <a:t> records management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CA5BF8-478E-4B73-958E-31C445F5EE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8" y="1112454"/>
            <a:ext cx="11455400" cy="369332"/>
          </a:xfrm>
        </p:spPr>
        <p:txBody>
          <a:bodyPr>
            <a:normAutofit/>
          </a:bodyPr>
          <a:lstStyle/>
          <a:p>
            <a:r>
              <a:rPr lang="fr-FR" sz="1900" dirty="0">
                <a:solidFill>
                  <a:schemeClr val="tx1"/>
                </a:solidFill>
                <a:latin typeface="+mn-lt"/>
                <a:cs typeface="+mn-cs"/>
              </a:rPr>
              <a:t>Access: </a:t>
            </a:r>
            <a:r>
              <a:rPr lang="fr-FR" sz="1900" dirty="0" err="1">
                <a:solidFill>
                  <a:schemeClr val="tx1"/>
                </a:solidFill>
                <a:latin typeface="+mn-lt"/>
                <a:cs typeface="+mn-cs"/>
              </a:rPr>
              <a:t>Payroll</a:t>
            </a:r>
            <a:r>
              <a:rPr lang="fr-FR" sz="1900" dirty="0">
                <a:solidFill>
                  <a:schemeClr val="tx1"/>
                </a:solidFill>
                <a:latin typeface="+mn-lt"/>
                <a:cs typeface="+mn-cs"/>
              </a:rPr>
              <a:t> &gt; </a:t>
            </a:r>
            <a:r>
              <a:rPr lang="fr-FR" sz="1900" dirty="0" err="1">
                <a:solidFill>
                  <a:schemeClr val="tx1"/>
                </a:solidFill>
                <a:latin typeface="+mn-lt"/>
                <a:cs typeface="+mn-cs"/>
              </a:rPr>
              <a:t>Employee</a:t>
            </a:r>
            <a:r>
              <a:rPr lang="fr-FR" sz="1900" dirty="0">
                <a:solidFill>
                  <a:schemeClr val="tx1"/>
                </a:solidFill>
                <a:latin typeface="+mn-lt"/>
                <a:cs typeface="+mn-cs"/>
              </a:rPr>
              <a:t> records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E79D0A-4530-409A-9EA3-49756646FF0A}"/>
              </a:ext>
            </a:extLst>
          </p:cNvPr>
          <p:cNvSpPr txBox="1"/>
          <p:nvPr/>
        </p:nvSpPr>
        <p:spPr>
          <a:xfrm>
            <a:off x="431798" y="698269"/>
            <a:ext cx="974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2060"/>
                </a:solidFill>
              </a:rPr>
              <a:t>Add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elements</a:t>
            </a:r>
            <a:r>
              <a:rPr lang="fr-FR" sz="2400" dirty="0">
                <a:solidFill>
                  <a:srgbClr val="002060"/>
                </a:solidFill>
              </a:rPr>
              <a:t> in the </a:t>
            </a:r>
            <a:r>
              <a:rPr lang="fr-FR" sz="2400" dirty="0" err="1">
                <a:solidFill>
                  <a:srgbClr val="002060"/>
                </a:solidFill>
              </a:rPr>
              <a:t>employee</a:t>
            </a:r>
            <a:r>
              <a:rPr lang="fr-FR" sz="2400" dirty="0">
                <a:solidFill>
                  <a:srgbClr val="002060"/>
                </a:solidFill>
              </a:rPr>
              <a:t> records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73C5BA0-74AE-4BEC-B4C0-5CC572875897}"/>
              </a:ext>
            </a:extLst>
          </p:cNvPr>
          <p:cNvSpPr/>
          <p:nvPr/>
        </p:nvSpPr>
        <p:spPr>
          <a:xfrm>
            <a:off x="1169059" y="4158192"/>
            <a:ext cx="726853" cy="23764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F2ABEB74-BB73-4FC6-9AA5-13E02A4C72D0}"/>
              </a:ext>
            </a:extLst>
          </p:cNvPr>
          <p:cNvSpPr/>
          <p:nvPr/>
        </p:nvSpPr>
        <p:spPr>
          <a:xfrm>
            <a:off x="10658406" y="2204955"/>
            <a:ext cx="866434" cy="52985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capture d’écran,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A166F203-2307-437A-80A0-27D831731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6753"/>
            <a:ext cx="12192000" cy="467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7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1F80DB-12F8-4C74-AE91-62D3B797E6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/>
              <a:t>Employee</a:t>
            </a:r>
            <a:r>
              <a:rPr lang="fr-FR" dirty="0"/>
              <a:t> records management</a:t>
            </a:r>
          </a:p>
          <a:p>
            <a:endParaRPr lang="fr-FR" sz="1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CA5BF8-478E-4B73-958E-31C445F5EE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8" y="1112454"/>
            <a:ext cx="11455400" cy="369332"/>
          </a:xfrm>
        </p:spPr>
        <p:txBody>
          <a:bodyPr>
            <a:normAutofit/>
          </a:bodyPr>
          <a:lstStyle/>
          <a:p>
            <a:r>
              <a:rPr lang="fr-FR" sz="1900" dirty="0">
                <a:solidFill>
                  <a:schemeClr val="tx1"/>
                </a:solidFill>
                <a:latin typeface="+mn-lt"/>
                <a:cs typeface="+mn-cs"/>
              </a:rPr>
              <a:t>Access: Payroll &gt; Employee records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E79D0A-4530-409A-9EA3-49756646FF0A}"/>
              </a:ext>
            </a:extLst>
          </p:cNvPr>
          <p:cNvSpPr txBox="1"/>
          <p:nvPr/>
        </p:nvSpPr>
        <p:spPr>
          <a:xfrm>
            <a:off x="431798" y="698269"/>
            <a:ext cx="974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2060"/>
                </a:solidFill>
              </a:rPr>
              <a:t>Filter</a:t>
            </a:r>
            <a:r>
              <a:rPr lang="fr-FR" sz="2400" dirty="0">
                <a:solidFill>
                  <a:srgbClr val="002060"/>
                </a:solidFill>
              </a:rPr>
              <a:t> by </a:t>
            </a:r>
            <a:r>
              <a:rPr lang="fr-FR" sz="2400" dirty="0" err="1">
                <a:solidFill>
                  <a:srgbClr val="002060"/>
                </a:solidFill>
              </a:rPr>
              <a:t>category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EBA6F7B-EFB4-4A5B-AE75-F0BF45049C23}"/>
              </a:ext>
            </a:extLst>
          </p:cNvPr>
          <p:cNvSpPr/>
          <p:nvPr/>
        </p:nvSpPr>
        <p:spPr>
          <a:xfrm>
            <a:off x="11450972" y="2315361"/>
            <a:ext cx="624247" cy="40267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F54B9B7-2948-4F84-AF80-D5639A2019C7}"/>
              </a:ext>
            </a:extLst>
          </p:cNvPr>
          <p:cNvSpPr/>
          <p:nvPr/>
        </p:nvSpPr>
        <p:spPr>
          <a:xfrm>
            <a:off x="6964260" y="1895971"/>
            <a:ext cx="2213296" cy="41939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6B1ED60-B3EF-44A1-97E3-F298F89340BD}"/>
              </a:ext>
            </a:extLst>
          </p:cNvPr>
          <p:cNvSpPr/>
          <p:nvPr/>
        </p:nvSpPr>
        <p:spPr>
          <a:xfrm>
            <a:off x="10771464" y="2525055"/>
            <a:ext cx="509498" cy="40267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2033E6F4-2E45-4076-8B05-D4D269C8BCD8}"/>
              </a:ext>
            </a:extLst>
          </p:cNvPr>
          <p:cNvSpPr/>
          <p:nvPr/>
        </p:nvSpPr>
        <p:spPr>
          <a:xfrm>
            <a:off x="580238" y="2241832"/>
            <a:ext cx="1466676" cy="40267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04EF854E-9FFD-438A-8990-24073A58B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119"/>
            <a:ext cx="12192000" cy="33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717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me_support_de_formation_administrateur_ok" id="{2C257E6E-961E-4A63-B860-6A1B2A0F464F}" vid="{7785A657-B61D-4B3B-BC3A-F8B700685DC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Trame_support_de_formation_administrateur</Template>
  <TotalTime>922</TotalTime>
  <Words>825</Words>
  <Application>Microsoft Office PowerPoint</Application>
  <PresentationFormat>Grand écran</PresentationFormat>
  <Paragraphs>146</Paragraphs>
  <Slides>28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Courier New</vt:lpstr>
      <vt:lpstr>Roboto</vt:lpstr>
      <vt:lpstr>Thème Office</vt:lpstr>
      <vt:lpstr>Training tool Admin Payroll</vt:lpstr>
      <vt:lpstr>Training objective</vt:lpstr>
      <vt:lpstr>Training program</vt:lpstr>
      <vt:lpstr> Module Area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Create the absence export file</vt:lpstr>
      <vt:lpstr>Create the absence export file</vt:lpstr>
      <vt:lpstr>Create the trackers transfer export file</vt:lpstr>
      <vt:lpstr> Create the over time hours and extra hours export file</vt:lpstr>
      <vt:lpstr> Create the input sheet of variable payroll </vt:lpstr>
      <vt:lpstr>Create the input sheet of variable payroll</vt:lpstr>
      <vt:lpstr>Create the input sheet of variable payroll</vt:lpstr>
      <vt:lpstr>Create the input sheet of variable payroll</vt:lpstr>
      <vt:lpstr>Create the meal vouchers file</vt:lpstr>
      <vt:lpstr>Extract and integrate payslips</vt:lpstr>
      <vt:lpstr>Extract and integrate payslips</vt:lpstr>
      <vt:lpstr>    Admin area</vt:lpstr>
      <vt:lpstr>Identify the types of absences to be exported and enter the codes for the payroll types </vt:lpstr>
      <vt:lpstr>Identify payroll type codes for overtime and extra hours </vt:lpstr>
      <vt:lpstr>Configure meal vouchers</vt:lpstr>
      <vt:lpstr>Create an input sheet of variable payroll</vt:lpstr>
      <vt:lpstr>Create an input sheet of variable payroll</vt:lpstr>
      <vt:lpstr>Create an input sheet of variable payroll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de formation Administrateur Notes de Frais</dc:title>
  <dc:creator>Vanessa FOSSE</dc:creator>
  <cp:lastModifiedBy>Elodie MARTI</cp:lastModifiedBy>
  <cp:revision>92</cp:revision>
  <cp:lastPrinted>2018-09-05T15:38:16Z</cp:lastPrinted>
  <dcterms:created xsi:type="dcterms:W3CDTF">2018-09-05T09:39:36Z</dcterms:created>
  <dcterms:modified xsi:type="dcterms:W3CDTF">2018-10-29T15:47:46Z</dcterms:modified>
</cp:coreProperties>
</file>