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341" r:id="rId5"/>
    <p:sldId id="287" r:id="rId6"/>
    <p:sldId id="288" r:id="rId7"/>
    <p:sldId id="370" r:id="rId8"/>
    <p:sldId id="334" r:id="rId9"/>
    <p:sldId id="337" r:id="rId10"/>
    <p:sldId id="346" r:id="rId11"/>
    <p:sldId id="371" r:id="rId12"/>
    <p:sldId id="349" r:id="rId13"/>
    <p:sldId id="363" r:id="rId14"/>
    <p:sldId id="374" r:id="rId15"/>
    <p:sldId id="347" r:id="rId16"/>
    <p:sldId id="351" r:id="rId17"/>
    <p:sldId id="352" r:id="rId18"/>
    <p:sldId id="353" r:id="rId19"/>
    <p:sldId id="354" r:id="rId20"/>
    <p:sldId id="355" r:id="rId21"/>
    <p:sldId id="372" r:id="rId22"/>
    <p:sldId id="364" r:id="rId23"/>
    <p:sldId id="373" r:id="rId24"/>
    <p:sldId id="365" r:id="rId25"/>
    <p:sldId id="369" r:id="rId26"/>
    <p:sldId id="375" r:id="rId27"/>
    <p:sldId id="350" r:id="rId28"/>
    <p:sldId id="376" r:id="rId29"/>
    <p:sldId id="356" r:id="rId30"/>
    <p:sldId id="377" r:id="rId31"/>
    <p:sldId id="358" r:id="rId32"/>
    <p:sldId id="378" r:id="rId33"/>
    <p:sldId id="366" r:id="rId34"/>
    <p:sldId id="367" r:id="rId35"/>
    <p:sldId id="368" r:id="rId36"/>
    <p:sldId id="342"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C09022-BFEB-4A4E-F053-935F8835CB75}" v="7" dt="2025-07-15T13:11:22.62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as FAOUZI [Eurécia]" userId="S::inas.faouzi@eurecia.com::4f435423-8673-4c81-9a60-95a8e74c92dd" providerId="AD" clId="Web-{634EDC70-8971-4D2F-58DD-16B5E5F9B098}"/>
    <pc:docChg chg="modSld">
      <pc:chgData name="Inas FAOUZI [Eurécia]" userId="S::inas.faouzi@eurecia.com::4f435423-8673-4c81-9a60-95a8e74c92dd" providerId="AD" clId="Web-{634EDC70-8971-4D2F-58DD-16B5E5F9B098}" dt="2024-09-11T14:06:14.345" v="26" actId="20577"/>
      <pc:docMkLst>
        <pc:docMk/>
      </pc:docMkLst>
      <pc:sldChg chg="modSp">
        <pc:chgData name="Inas FAOUZI [Eurécia]" userId="S::inas.faouzi@eurecia.com::4f435423-8673-4c81-9a60-95a8e74c92dd" providerId="AD" clId="Web-{634EDC70-8971-4D2F-58DD-16B5E5F9B098}" dt="2024-09-11T14:06:14.345" v="26" actId="20577"/>
        <pc:sldMkLst>
          <pc:docMk/>
          <pc:sldMk cId="2185510395" sldId="349"/>
        </pc:sldMkLst>
      </pc:sldChg>
    </pc:docChg>
  </pc:docChgLst>
  <pc:docChgLst>
    <pc:chgData name="Pauline MORIN [Eurécia]" userId="26806002-a94a-4f86-8fe6-d48cb3313228" providerId="ADAL" clId="{05C0CFCF-0D5C-4E78-8A79-B0B15BA5D08C}"/>
    <pc:docChg chg="custSel modSld">
      <pc:chgData name="Pauline MORIN [Eurécia]" userId="26806002-a94a-4f86-8fe6-d48cb3313228" providerId="ADAL" clId="{05C0CFCF-0D5C-4E78-8A79-B0B15BA5D08C}" dt="2024-09-20T11:19:58.410" v="14" actId="1076"/>
      <pc:docMkLst>
        <pc:docMk/>
      </pc:docMkLst>
      <pc:sldChg chg="addSp delSp modSp mod">
        <pc:chgData name="Pauline MORIN [Eurécia]" userId="26806002-a94a-4f86-8fe6-d48cb3313228" providerId="ADAL" clId="{05C0CFCF-0D5C-4E78-8A79-B0B15BA5D08C}" dt="2024-09-20T11:19:58.410" v="14" actId="1076"/>
        <pc:sldMkLst>
          <pc:docMk/>
          <pc:sldMk cId="2016794526" sldId="341"/>
        </pc:sldMkLst>
      </pc:sldChg>
    </pc:docChg>
  </pc:docChgLst>
  <pc:docChgLst>
    <pc:chgData name="Inas FAOUZI [Eurécia]" userId="S::inas.faouzi@eurecia.com::4f435423-8673-4c81-9a60-95a8e74c92dd" providerId="AD" clId="Web-{2FA3DB4E-9A4C-8F22-75CF-0CE55A378074}"/>
    <pc:docChg chg="modSld">
      <pc:chgData name="Inas FAOUZI [Eurécia]" userId="S::inas.faouzi@eurecia.com::4f435423-8673-4c81-9a60-95a8e74c92dd" providerId="AD" clId="Web-{2FA3DB4E-9A4C-8F22-75CF-0CE55A378074}" dt="2024-09-02T13:22:00.574" v="161" actId="1076"/>
      <pc:docMkLst>
        <pc:docMk/>
      </pc:docMkLst>
      <pc:sldChg chg="modSp">
        <pc:chgData name="Inas FAOUZI [Eurécia]" userId="S::inas.faouzi@eurecia.com::4f435423-8673-4c81-9a60-95a8e74c92dd" providerId="AD" clId="Web-{2FA3DB4E-9A4C-8F22-75CF-0CE55A378074}" dt="2024-09-02T13:00:07.262" v="10" actId="1076"/>
        <pc:sldMkLst>
          <pc:docMk/>
          <pc:sldMk cId="1561398166" sldId="288"/>
        </pc:sldMkLst>
      </pc:sldChg>
      <pc:sldChg chg="addSp delSp modSp">
        <pc:chgData name="Inas FAOUZI [Eurécia]" userId="S::inas.faouzi@eurecia.com::4f435423-8673-4c81-9a60-95a8e74c92dd" providerId="AD" clId="Web-{2FA3DB4E-9A4C-8F22-75CF-0CE55A378074}" dt="2024-09-02T13:03:55.692" v="46" actId="1076"/>
        <pc:sldMkLst>
          <pc:docMk/>
          <pc:sldMk cId="407031299" sldId="337"/>
        </pc:sldMkLst>
      </pc:sldChg>
      <pc:sldChg chg="modSp">
        <pc:chgData name="Inas FAOUZI [Eurécia]" userId="S::inas.faouzi@eurecia.com::4f435423-8673-4c81-9a60-95a8e74c92dd" providerId="AD" clId="Web-{2FA3DB4E-9A4C-8F22-75CF-0CE55A378074}" dt="2024-09-02T12:53:49.748" v="0" actId="20577"/>
        <pc:sldMkLst>
          <pc:docMk/>
          <pc:sldMk cId="2016794526" sldId="341"/>
        </pc:sldMkLst>
      </pc:sldChg>
      <pc:sldChg chg="modSp">
        <pc:chgData name="Inas FAOUZI [Eurécia]" userId="S::inas.faouzi@eurecia.com::4f435423-8673-4c81-9a60-95a8e74c92dd" providerId="AD" clId="Web-{2FA3DB4E-9A4C-8F22-75CF-0CE55A378074}" dt="2024-09-02T13:22:00.574" v="161" actId="1076"/>
        <pc:sldMkLst>
          <pc:docMk/>
          <pc:sldMk cId="1323003873" sldId="342"/>
        </pc:sldMkLst>
      </pc:sldChg>
      <pc:sldChg chg="addSp delSp modSp">
        <pc:chgData name="Inas FAOUZI [Eurécia]" userId="S::inas.faouzi@eurecia.com::4f435423-8673-4c81-9a60-95a8e74c92dd" providerId="AD" clId="Web-{2FA3DB4E-9A4C-8F22-75CF-0CE55A378074}" dt="2024-09-02T13:16:06.655" v="73" actId="20577"/>
        <pc:sldMkLst>
          <pc:docMk/>
          <pc:sldMk cId="1407653624" sldId="346"/>
        </pc:sldMkLst>
      </pc:sldChg>
      <pc:sldChg chg="addSp delSp modSp">
        <pc:chgData name="Inas FAOUZI [Eurécia]" userId="S::inas.faouzi@eurecia.com::4f435423-8673-4c81-9a60-95a8e74c92dd" providerId="AD" clId="Web-{2FA3DB4E-9A4C-8F22-75CF-0CE55A378074}" dt="2024-09-02T13:17:11.158" v="89" actId="14100"/>
        <pc:sldMkLst>
          <pc:docMk/>
          <pc:sldMk cId="60083740" sldId="347"/>
        </pc:sldMkLst>
      </pc:sldChg>
      <pc:sldChg chg="addSp delSp modSp">
        <pc:chgData name="Inas FAOUZI [Eurécia]" userId="S::inas.faouzi@eurecia.com::4f435423-8673-4c81-9a60-95a8e74c92dd" providerId="AD" clId="Web-{2FA3DB4E-9A4C-8F22-75CF-0CE55A378074}" dt="2024-09-02T13:16:09.327" v="74" actId="20577"/>
        <pc:sldMkLst>
          <pc:docMk/>
          <pc:sldMk cId="2185510395" sldId="349"/>
        </pc:sldMkLst>
      </pc:sldChg>
      <pc:sldChg chg="addSp delSp modSp">
        <pc:chgData name="Inas FAOUZI [Eurécia]" userId="S::inas.faouzi@eurecia.com::4f435423-8673-4c81-9a60-95a8e74c92dd" providerId="AD" clId="Web-{2FA3DB4E-9A4C-8F22-75CF-0CE55A378074}" dt="2024-09-02T13:18:19.051" v="102" actId="14100"/>
        <pc:sldMkLst>
          <pc:docMk/>
          <pc:sldMk cId="1448857801" sldId="351"/>
        </pc:sldMkLst>
      </pc:sldChg>
      <pc:sldChg chg="modSp">
        <pc:chgData name="Inas FAOUZI [Eurécia]" userId="S::inas.faouzi@eurecia.com::4f435423-8673-4c81-9a60-95a8e74c92dd" providerId="AD" clId="Web-{2FA3DB4E-9A4C-8F22-75CF-0CE55A378074}" dt="2024-09-02T13:18:27.176" v="103" actId="20577"/>
        <pc:sldMkLst>
          <pc:docMk/>
          <pc:sldMk cId="2015462158" sldId="352"/>
        </pc:sldMkLst>
      </pc:sldChg>
      <pc:sldChg chg="addSp delSp modSp">
        <pc:chgData name="Inas FAOUZI [Eurécia]" userId="S::inas.faouzi@eurecia.com::4f435423-8673-4c81-9a60-95a8e74c92dd" providerId="AD" clId="Web-{2FA3DB4E-9A4C-8F22-75CF-0CE55A378074}" dt="2024-09-02T13:19:03.787" v="116" actId="14100"/>
        <pc:sldMkLst>
          <pc:docMk/>
          <pc:sldMk cId="2927399780" sldId="353"/>
        </pc:sldMkLst>
      </pc:sldChg>
      <pc:sldChg chg="addSp delSp modSp">
        <pc:chgData name="Inas FAOUZI [Eurécia]" userId="S::inas.faouzi@eurecia.com::4f435423-8673-4c81-9a60-95a8e74c92dd" providerId="AD" clId="Web-{2FA3DB4E-9A4C-8F22-75CF-0CE55A378074}" dt="2024-09-02T13:19:21.365" v="121" actId="14100"/>
        <pc:sldMkLst>
          <pc:docMk/>
          <pc:sldMk cId="1516032460" sldId="354"/>
        </pc:sldMkLst>
      </pc:sldChg>
      <pc:sldChg chg="modSp">
        <pc:chgData name="Inas FAOUZI [Eurécia]" userId="S::inas.faouzi@eurecia.com::4f435423-8673-4c81-9a60-95a8e74c92dd" providerId="AD" clId="Web-{2FA3DB4E-9A4C-8F22-75CF-0CE55A378074}" dt="2024-09-02T13:19:53.163" v="128" actId="1076"/>
        <pc:sldMkLst>
          <pc:docMk/>
          <pc:sldMk cId="735093219" sldId="355"/>
        </pc:sldMkLst>
      </pc:sldChg>
      <pc:sldChg chg="addSp delSp modSp">
        <pc:chgData name="Inas FAOUZI [Eurécia]" userId="S::inas.faouzi@eurecia.com::4f435423-8673-4c81-9a60-95a8e74c92dd" providerId="AD" clId="Web-{2FA3DB4E-9A4C-8F22-75CF-0CE55A378074}" dt="2024-09-02T13:21:46.714" v="159" actId="14100"/>
        <pc:sldMkLst>
          <pc:docMk/>
          <pc:sldMk cId="3837681209" sldId="358"/>
        </pc:sldMkLst>
      </pc:sldChg>
      <pc:sldChg chg="modSp">
        <pc:chgData name="Inas FAOUZI [Eurécia]" userId="S::inas.faouzi@eurecia.com::4f435423-8673-4c81-9a60-95a8e74c92dd" providerId="AD" clId="Web-{2FA3DB4E-9A4C-8F22-75CF-0CE55A378074}" dt="2024-09-02T13:16:17.765" v="75" actId="20577"/>
        <pc:sldMkLst>
          <pc:docMk/>
          <pc:sldMk cId="11602755" sldId="363"/>
        </pc:sldMkLst>
      </pc:sldChg>
      <pc:sldChg chg="addSp delSp modSp">
        <pc:chgData name="Inas FAOUZI [Eurécia]" userId="S::inas.faouzi@eurecia.com::4f435423-8673-4c81-9a60-95a8e74c92dd" providerId="AD" clId="Web-{2FA3DB4E-9A4C-8F22-75CF-0CE55A378074}" dt="2024-09-02T13:20:21.649" v="136" actId="14100"/>
        <pc:sldMkLst>
          <pc:docMk/>
          <pc:sldMk cId="1160151610" sldId="364"/>
        </pc:sldMkLst>
      </pc:sldChg>
      <pc:sldChg chg="addSp delSp modSp">
        <pc:chgData name="Inas FAOUZI [Eurécia]" userId="S::inas.faouzi@eurecia.com::4f435423-8673-4c81-9a60-95a8e74c92dd" providerId="AD" clId="Web-{2FA3DB4E-9A4C-8F22-75CF-0CE55A378074}" dt="2024-09-02T13:21:22.604" v="155" actId="14100"/>
        <pc:sldMkLst>
          <pc:docMk/>
          <pc:sldMk cId="583108535" sldId="365"/>
        </pc:sldMkLst>
      </pc:sldChg>
    </pc:docChg>
  </pc:docChgLst>
  <pc:docChgLst>
    <pc:chgData name="Noreen ROPERS [Eurécia]" userId="S::noreen.ropers@eurecia.com::f3a8d8f2-0e49-41aa-b7d1-58879f4fb21f" providerId="AD" clId="Web-{AAC09022-BFEB-4A4E-F053-935F8835CB75}"/>
    <pc:docChg chg="modSld">
      <pc:chgData name="Noreen ROPERS [Eurécia]" userId="S::noreen.ropers@eurecia.com::f3a8d8f2-0e49-41aa-b7d1-58879f4fb21f" providerId="AD" clId="Web-{AAC09022-BFEB-4A4E-F053-935F8835CB75}" dt="2025-07-15T13:11:21.108" v="5" actId="20577"/>
      <pc:docMkLst>
        <pc:docMk/>
      </pc:docMkLst>
      <pc:sldChg chg="modSp">
        <pc:chgData name="Noreen ROPERS [Eurécia]" userId="S::noreen.ropers@eurecia.com::f3a8d8f2-0e49-41aa-b7d1-58879f4fb21f" providerId="AD" clId="Web-{AAC09022-BFEB-4A4E-F053-935F8835CB75}" dt="2025-07-15T13:11:21.108" v="5" actId="20577"/>
        <pc:sldMkLst>
          <pc:docMk/>
          <pc:sldMk cId="2803911036" sldId="350"/>
        </pc:sldMkLst>
        <pc:spChg chg="mod">
          <ac:chgData name="Noreen ROPERS [Eurécia]" userId="S::noreen.ropers@eurecia.com::f3a8d8f2-0e49-41aa-b7d1-58879f4fb21f" providerId="AD" clId="Web-{AAC09022-BFEB-4A4E-F053-935F8835CB75}" dt="2025-07-15T13:11:21.108" v="5" actId="20577"/>
          <ac:spMkLst>
            <pc:docMk/>
            <pc:sldMk cId="2803911036" sldId="350"/>
            <ac:spMk id="4" creationId="{90A438DC-811C-961D-F9DD-B6FEB9763FC2}"/>
          </ac:spMkLst>
        </pc:spChg>
      </pc:sldChg>
    </pc:docChg>
  </pc:docChgLst>
  <pc:docChgLst>
    <pc:chgData name="Inas FAOUZI [Eurécia]" userId="4f435423-8673-4c81-9a60-95a8e74c92dd" providerId="ADAL" clId="{6C9F3E25-F256-412A-8AF6-A6436B214748}"/>
    <pc:docChg chg="custSel addSld delSld modSld sldOrd">
      <pc:chgData name="Inas FAOUZI [Eurécia]" userId="4f435423-8673-4c81-9a60-95a8e74c92dd" providerId="ADAL" clId="{6C9F3E25-F256-412A-8AF6-A6436B214748}" dt="2024-09-11T14:02:42.204" v="138" actId="207"/>
      <pc:docMkLst>
        <pc:docMk/>
      </pc:docMkLst>
      <pc:sldChg chg="modSp mod">
        <pc:chgData name="Inas FAOUZI [Eurécia]" userId="4f435423-8673-4c81-9a60-95a8e74c92dd" providerId="ADAL" clId="{6C9F3E25-F256-412A-8AF6-A6436B214748}" dt="2024-09-11T14:02:42.204" v="138" actId="207"/>
        <pc:sldMkLst>
          <pc:docMk/>
          <pc:sldMk cId="1561398166" sldId="288"/>
        </pc:sldMkLst>
      </pc:sldChg>
      <pc:sldChg chg="modSp mod ord">
        <pc:chgData name="Inas FAOUZI [Eurécia]" userId="4f435423-8673-4c81-9a60-95a8e74c92dd" providerId="ADAL" clId="{6C9F3E25-F256-412A-8AF6-A6436B214748}" dt="2024-09-11T13:49:40.229" v="78" actId="20577"/>
        <pc:sldMkLst>
          <pc:docMk/>
          <pc:sldMk cId="3512856049" sldId="334"/>
        </pc:sldMkLst>
      </pc:sldChg>
      <pc:sldChg chg="ord">
        <pc:chgData name="Inas FAOUZI [Eurécia]" userId="4f435423-8673-4c81-9a60-95a8e74c92dd" providerId="ADAL" clId="{6C9F3E25-F256-412A-8AF6-A6436B214748}" dt="2024-09-11T13:56:48.434" v="107"/>
        <pc:sldMkLst>
          <pc:docMk/>
          <pc:sldMk cId="1285971301" sldId="356"/>
        </pc:sldMkLst>
      </pc:sldChg>
      <pc:sldChg chg="del">
        <pc:chgData name="Inas FAOUZI [Eurécia]" userId="4f435423-8673-4c81-9a60-95a8e74c92dd" providerId="ADAL" clId="{6C9F3E25-F256-412A-8AF6-A6436B214748}" dt="2024-09-11T13:46:28.364" v="24" actId="2696"/>
        <pc:sldMkLst>
          <pc:docMk/>
          <pc:sldMk cId="3803375308" sldId="362"/>
        </pc:sldMkLst>
      </pc:sldChg>
      <pc:sldChg chg="modSp new mod">
        <pc:chgData name="Inas FAOUZI [Eurécia]" userId="4f435423-8673-4c81-9a60-95a8e74c92dd" providerId="ADAL" clId="{6C9F3E25-F256-412A-8AF6-A6436B214748}" dt="2024-09-11T13:57:35.334" v="115" actId="27636"/>
        <pc:sldMkLst>
          <pc:docMk/>
          <pc:sldMk cId="642807507" sldId="369"/>
        </pc:sldMkLst>
      </pc:sldChg>
      <pc:sldChg chg="modSp new mod">
        <pc:chgData name="Inas FAOUZI [Eurécia]" userId="4f435423-8673-4c81-9a60-95a8e74c92dd" providerId="ADAL" clId="{6C9F3E25-F256-412A-8AF6-A6436B214748}" dt="2024-09-11T13:57:35.294" v="114" actId="27636"/>
        <pc:sldMkLst>
          <pc:docMk/>
          <pc:sldMk cId="2684125170" sldId="370"/>
        </pc:sldMkLst>
      </pc:sldChg>
      <pc:sldChg chg="modSp add mod ord">
        <pc:chgData name="Inas FAOUZI [Eurécia]" userId="4f435423-8673-4c81-9a60-95a8e74c92dd" providerId="ADAL" clId="{6C9F3E25-F256-412A-8AF6-A6436B214748}" dt="2024-09-11T13:50:22.279" v="83"/>
        <pc:sldMkLst>
          <pc:docMk/>
          <pc:sldMk cId="1797194250" sldId="371"/>
        </pc:sldMkLst>
      </pc:sldChg>
      <pc:sldChg chg="modSp add mod ord">
        <pc:chgData name="Inas FAOUZI [Eurécia]" userId="4f435423-8673-4c81-9a60-95a8e74c92dd" providerId="ADAL" clId="{6C9F3E25-F256-412A-8AF6-A6436B214748}" dt="2024-09-11T13:51:15.924" v="85"/>
        <pc:sldMkLst>
          <pc:docMk/>
          <pc:sldMk cId="318769929" sldId="372"/>
        </pc:sldMkLst>
      </pc:sldChg>
      <pc:sldChg chg="modSp add mod ord">
        <pc:chgData name="Inas FAOUZI [Eurécia]" userId="4f435423-8673-4c81-9a60-95a8e74c92dd" providerId="ADAL" clId="{6C9F3E25-F256-412A-8AF6-A6436B214748}" dt="2024-09-11T13:51:23.304" v="87"/>
        <pc:sldMkLst>
          <pc:docMk/>
          <pc:sldMk cId="1092004999" sldId="373"/>
        </pc:sldMkLst>
      </pc:sldChg>
      <pc:sldChg chg="modSp add mod ord">
        <pc:chgData name="Inas FAOUZI [Eurécia]" userId="4f435423-8673-4c81-9a60-95a8e74c92dd" providerId="ADAL" clId="{6C9F3E25-F256-412A-8AF6-A6436B214748}" dt="2024-09-11T13:54:57.987" v="93"/>
        <pc:sldMkLst>
          <pc:docMk/>
          <pc:sldMk cId="3707853743" sldId="374"/>
        </pc:sldMkLst>
      </pc:sldChg>
      <pc:sldChg chg="modSp add mod ord">
        <pc:chgData name="Inas FAOUZI [Eurécia]" userId="4f435423-8673-4c81-9a60-95a8e74c92dd" providerId="ADAL" clId="{6C9F3E25-F256-412A-8AF6-A6436B214748}" dt="2024-09-11T13:55:31.874" v="97"/>
        <pc:sldMkLst>
          <pc:docMk/>
          <pc:sldMk cId="1337805618" sldId="375"/>
        </pc:sldMkLst>
      </pc:sldChg>
      <pc:sldChg chg="modSp add mod ord">
        <pc:chgData name="Inas FAOUZI [Eurécia]" userId="4f435423-8673-4c81-9a60-95a8e74c92dd" providerId="ADAL" clId="{6C9F3E25-F256-412A-8AF6-A6436B214748}" dt="2024-09-11T13:57:01.404" v="113"/>
        <pc:sldMkLst>
          <pc:docMk/>
          <pc:sldMk cId="4222959064" sldId="376"/>
        </pc:sldMkLst>
      </pc:sldChg>
      <pc:sldChg chg="modSp add mod ord">
        <pc:chgData name="Inas FAOUZI [Eurécia]" userId="4f435423-8673-4c81-9a60-95a8e74c92dd" providerId="ADAL" clId="{6C9F3E25-F256-412A-8AF6-A6436B214748}" dt="2024-09-11T13:56:54.174" v="111"/>
        <pc:sldMkLst>
          <pc:docMk/>
          <pc:sldMk cId="4142186572" sldId="377"/>
        </pc:sldMkLst>
      </pc:sldChg>
      <pc:sldChg chg="modSp add mod ord">
        <pc:chgData name="Inas FAOUZI [Eurécia]" userId="4f435423-8673-4c81-9a60-95a8e74c92dd" providerId="ADAL" clId="{6C9F3E25-F256-412A-8AF6-A6436B214748}" dt="2024-09-11T13:56:42.636" v="105"/>
        <pc:sldMkLst>
          <pc:docMk/>
          <pc:sldMk cId="1906575271" sldId="378"/>
        </pc:sldMkLst>
      </pc:sldChg>
    </pc:docChg>
  </pc:docChgLst>
  <pc:docChgLst>
    <pc:chgData name="Pauline MORIN [Eurécia]" userId="26806002-a94a-4f86-8fe6-d48cb3313228" providerId="ADAL" clId="{1044D3C9-F87A-4A4C-90D7-111A6EA341A2}"/>
    <pc:docChg chg="custSel modSld">
      <pc:chgData name="Pauline MORIN [Eurécia]" userId="26806002-a94a-4f86-8fe6-d48cb3313228" providerId="ADAL" clId="{1044D3C9-F87A-4A4C-90D7-111A6EA341A2}" dt="2024-07-29T14:53:05.762" v="1230" actId="1076"/>
      <pc:docMkLst>
        <pc:docMk/>
      </pc:docMkLst>
      <pc:sldChg chg="addSp modSp mod">
        <pc:chgData name="Pauline MORIN [Eurécia]" userId="26806002-a94a-4f86-8fe6-d48cb3313228" providerId="ADAL" clId="{1044D3C9-F87A-4A4C-90D7-111A6EA341A2}" dt="2024-07-29T14:46:30.406" v="909" actId="20577"/>
        <pc:sldMkLst>
          <pc:docMk/>
          <pc:sldMk cId="2185510395" sldId="349"/>
        </pc:sldMkLst>
      </pc:sldChg>
      <pc:sldChg chg="modSp mod">
        <pc:chgData name="Pauline MORIN [Eurécia]" userId="26806002-a94a-4f86-8fe6-d48cb3313228" providerId="ADAL" clId="{1044D3C9-F87A-4A4C-90D7-111A6EA341A2}" dt="2024-07-29T14:50:13.518" v="1179" actId="20577"/>
        <pc:sldMkLst>
          <pc:docMk/>
          <pc:sldMk cId="735093219" sldId="355"/>
        </pc:sldMkLst>
      </pc:sldChg>
      <pc:sldChg chg="addSp modSp mod">
        <pc:chgData name="Pauline MORIN [Eurécia]" userId="26806002-a94a-4f86-8fe6-d48cb3313228" providerId="ADAL" clId="{1044D3C9-F87A-4A4C-90D7-111A6EA341A2}" dt="2024-07-29T14:53:05.762" v="1230" actId="1076"/>
        <pc:sldMkLst>
          <pc:docMk/>
          <pc:sldMk cId="1285971301" sldId="356"/>
        </pc:sldMkLst>
      </pc:sldChg>
      <pc:sldChg chg="addSp modSp mod">
        <pc:chgData name="Pauline MORIN [Eurécia]" userId="26806002-a94a-4f86-8fe6-d48cb3313228" providerId="ADAL" clId="{1044D3C9-F87A-4A4C-90D7-111A6EA341A2}" dt="2024-07-29T14:47:13.977" v="953" actId="20577"/>
        <pc:sldMkLst>
          <pc:docMk/>
          <pc:sldMk cId="11602755" sldId="363"/>
        </pc:sldMkLst>
      </pc:sldChg>
      <pc:sldChg chg="modSp mod">
        <pc:chgData name="Pauline MORIN [Eurécia]" userId="26806002-a94a-4f86-8fe6-d48cb3313228" providerId="ADAL" clId="{1044D3C9-F87A-4A4C-90D7-111A6EA341A2}" dt="2024-07-29T14:51:01.591" v="1220" actId="20577"/>
        <pc:sldMkLst>
          <pc:docMk/>
          <pc:sldMk cId="1160151610" sldId="36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15/07/2025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15/07/2025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15/07/2025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15/07/2025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6.sv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28.sv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7.png"/><Relationship Id="rId7"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3.xml"/><Relationship Id="rId3" Type="http://schemas.openxmlformats.org/officeDocument/2006/relationships/slide" Target="slide5.xml"/><Relationship Id="rId7" Type="http://schemas.openxmlformats.org/officeDocument/2006/relationships/slide" Target="slide20.xml"/><Relationship Id="rId12" Type="http://schemas.openxmlformats.org/officeDocument/2006/relationships/image" Target="../media/image4.svg"/><Relationship Id="rId17" Type="http://schemas.openxmlformats.org/officeDocument/2006/relationships/image" Target="../media/image25.png"/><Relationship Id="rId2" Type="http://schemas.openxmlformats.org/officeDocument/2006/relationships/slide" Target="slide4.xml"/><Relationship Id="rId16" Type="http://schemas.openxmlformats.org/officeDocument/2006/relationships/slide" Target="slide29.xml"/><Relationship Id="rId1" Type="http://schemas.openxmlformats.org/officeDocument/2006/relationships/slideLayout" Target="../slideLayouts/slideLayout36.xml"/><Relationship Id="rId6" Type="http://schemas.openxmlformats.org/officeDocument/2006/relationships/slide" Target="slide18.xml"/><Relationship Id="rId11" Type="http://schemas.openxmlformats.org/officeDocument/2006/relationships/image" Target="../media/image3.png"/><Relationship Id="rId5" Type="http://schemas.openxmlformats.org/officeDocument/2006/relationships/slide" Target="slide11.xml"/><Relationship Id="rId15" Type="http://schemas.openxmlformats.org/officeDocument/2006/relationships/slide" Target="slide27.xml"/><Relationship Id="rId10" Type="http://schemas.openxmlformats.org/officeDocument/2006/relationships/image" Target="../media/image2.svg"/><Relationship Id="rId4" Type="http://schemas.openxmlformats.org/officeDocument/2006/relationships/slide" Target="slide8.xml"/><Relationship Id="rId9" Type="http://schemas.openxmlformats.org/officeDocument/2006/relationships/image" Target="../media/image1.png"/><Relationship Id="rId14" Type="http://schemas.openxmlformats.org/officeDocument/2006/relationships/slide" Target="slide25.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28.sv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62.svg"/></Relationships>
</file>

<file path=ppt/slides/_rels/slide33.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513600" y="1560033"/>
            <a:ext cx="7434797" cy="2660366"/>
          </a:xfrm>
        </p:spPr>
        <p:txBody>
          <a:bodyPr/>
          <a:lstStyle/>
          <a:p>
            <a:r>
              <a:rPr lang="fr-FR" sz="6600" dirty="0">
                <a:solidFill>
                  <a:srgbClr val="79BF9D"/>
                </a:solidFill>
                <a:latin typeface="PP Woodland"/>
              </a:rPr>
              <a:t>Tout savoir sur le </a:t>
            </a:r>
            <a:br>
              <a:rPr lang="fr-FR" sz="6600" dirty="0">
                <a:latin typeface="PP Woodland"/>
              </a:rPr>
            </a:br>
            <a:r>
              <a:rPr lang="fr-FR" sz="6600" dirty="0">
                <a:solidFill>
                  <a:srgbClr val="79BF9D"/>
                </a:solidFill>
                <a:latin typeface="PP Woodland"/>
              </a:rPr>
              <a:t>module </a:t>
            </a:r>
            <a:br>
              <a:rPr lang="fr-FR" sz="6600" dirty="0">
                <a:latin typeface="PP Woodland"/>
              </a:rPr>
            </a:br>
            <a:r>
              <a:rPr lang="fr-FR" sz="6600" dirty="0">
                <a:latin typeface="PP Woodland"/>
              </a:rPr>
              <a:t>    </a:t>
            </a:r>
            <a:r>
              <a:rPr lang="fr-FR" sz="5400" dirty="0">
                <a:solidFill>
                  <a:schemeClr val="bg1"/>
                </a:solidFill>
                <a:latin typeface="PP Woodland"/>
              </a:rPr>
              <a:t>Préparation Paie</a:t>
            </a:r>
            <a:endParaRPr lang="fr-FR" dirty="0">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pic>
        <p:nvPicPr>
          <p:cNvPr id="2" name="Image 1" descr="Une image contenant cercle, Graphique, clipart, conception&#10;&#10;Description générée automatiquement">
            <a:extLst>
              <a:ext uri="{FF2B5EF4-FFF2-40B4-BE49-F238E27FC236}">
                <a16:creationId xmlns:a16="http://schemas.microsoft.com/office/drawing/2014/main" id="{F18D3B0F-AF39-73E8-8881-D16F33456C65}"/>
              </a:ext>
            </a:extLst>
          </p:cNvPr>
          <p:cNvPicPr>
            <a:picLocks noChangeAspect="1"/>
          </p:cNvPicPr>
          <p:nvPr/>
        </p:nvPicPr>
        <p:blipFill>
          <a:blip r:embed="rId3"/>
          <a:stretch>
            <a:fillRect/>
          </a:stretch>
        </p:blipFill>
        <p:spPr>
          <a:xfrm>
            <a:off x="513600" y="3338714"/>
            <a:ext cx="758736" cy="881685"/>
          </a:xfrm>
          <a:prstGeom prst="rect">
            <a:avLst/>
          </a:prstGeom>
        </p:spPr>
      </p:pic>
      <p:sp>
        <p:nvSpPr>
          <p:cNvPr id="9" name="Espace réservé du texte 4">
            <a:extLst>
              <a:ext uri="{FF2B5EF4-FFF2-40B4-BE49-F238E27FC236}">
                <a16:creationId xmlns:a16="http://schemas.microsoft.com/office/drawing/2014/main" id="{3195E9D3-9AFA-61CC-A3DF-163CA96FAB19}"/>
              </a:ext>
            </a:extLst>
          </p:cNvPr>
          <p:cNvSpPr>
            <a:spLocks noGrp="1"/>
          </p:cNvSpPr>
          <p:nvPr/>
        </p:nvSpPr>
        <p:spPr>
          <a:xfrm>
            <a:off x="892968" y="6151404"/>
            <a:ext cx="4748213" cy="468312"/>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Dernière mise à jour</a:t>
            </a:r>
          </a:p>
          <a:p>
            <a:r>
              <a:rPr lang="fr-FR"/>
              <a:t>Septembre 2024</a:t>
            </a:r>
            <a:endParaRPr lang="fr-FR" dirty="0"/>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Accès</a:t>
            </a:r>
            <a:r>
              <a:rPr lang="fr-FR" dirty="0">
                <a:latin typeface="Figtree"/>
              </a:rPr>
              <a:t>: Menu &gt; Préparation Paie &gt; Export des heures pour paie</a:t>
            </a: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LE FICHIER D'EXPORT DES HS/HC</a:t>
            </a:r>
            <a:endParaRPr lang="fr-FR" sz="2400" dirty="0"/>
          </a:p>
        </p:txBody>
      </p:sp>
      <p:pic>
        <p:nvPicPr>
          <p:cNvPr id="12" name="Image 11" descr="Une image contenant texte, capture d’écran, logiciel, Icône d’ordinateur&#10;&#10;Description générée automatiquement">
            <a:extLst>
              <a:ext uri="{FF2B5EF4-FFF2-40B4-BE49-F238E27FC236}">
                <a16:creationId xmlns:a16="http://schemas.microsoft.com/office/drawing/2014/main" id="{5BA1C9F1-F452-5992-045F-ED8140283381}"/>
              </a:ext>
            </a:extLst>
          </p:cNvPr>
          <p:cNvPicPr>
            <a:picLocks noChangeAspect="1"/>
          </p:cNvPicPr>
          <p:nvPr/>
        </p:nvPicPr>
        <p:blipFill>
          <a:blip r:embed="rId2"/>
          <a:stretch>
            <a:fillRect/>
          </a:stretch>
        </p:blipFill>
        <p:spPr>
          <a:xfrm>
            <a:off x="451227" y="2343981"/>
            <a:ext cx="11449050" cy="2161972"/>
          </a:xfrm>
          <a:prstGeom prst="rect">
            <a:avLst/>
          </a:prstGeom>
        </p:spPr>
      </p:pic>
      <p:pic>
        <p:nvPicPr>
          <p:cNvPr id="13" name="Graphique 16">
            <a:extLst>
              <a:ext uri="{FF2B5EF4-FFF2-40B4-BE49-F238E27FC236}">
                <a16:creationId xmlns:a16="http://schemas.microsoft.com/office/drawing/2014/main" id="{BE49C13E-7165-3658-568C-00A620E170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11" y="2974774"/>
            <a:ext cx="372016" cy="351964"/>
          </a:xfrm>
          <a:prstGeom prst="rect">
            <a:avLst/>
          </a:prstGeom>
        </p:spPr>
      </p:pic>
      <p:pic>
        <p:nvPicPr>
          <p:cNvPr id="14" name="Graphique 16">
            <a:extLst>
              <a:ext uri="{FF2B5EF4-FFF2-40B4-BE49-F238E27FC236}">
                <a16:creationId xmlns:a16="http://schemas.microsoft.com/office/drawing/2014/main" id="{FF668D04-2E24-8A92-38DD-2FF3F7EA18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490" y="3781549"/>
            <a:ext cx="372016" cy="351964"/>
          </a:xfrm>
          <a:prstGeom prst="rect">
            <a:avLst/>
          </a:prstGeom>
        </p:spPr>
      </p:pic>
      <p:sp>
        <p:nvSpPr>
          <p:cNvPr id="6" name="Espace réservé du texte 3">
            <a:extLst>
              <a:ext uri="{FF2B5EF4-FFF2-40B4-BE49-F238E27FC236}">
                <a16:creationId xmlns:a16="http://schemas.microsoft.com/office/drawing/2014/main" id="{8EF86464-A575-A0B3-8271-32DC5A41D254}"/>
              </a:ext>
            </a:extLst>
          </p:cNvPr>
          <p:cNvSpPr>
            <a:spLocks noGrp="1"/>
          </p:cNvSpPr>
          <p:nvPr>
            <p:ph type="body" sz="quarter" idx="19"/>
          </p:nvPr>
        </p:nvSpPr>
        <p:spPr>
          <a:xfrm>
            <a:off x="381000" y="939800"/>
            <a:ext cx="11453813" cy="339725"/>
          </a:xfrm>
        </p:spPr>
        <p:txBody>
          <a:bodyPr vert="horz" lIns="91440" tIns="45720" rIns="91440" bIns="45720" rtlCol="0" anchor="t">
            <a:normAutofit/>
          </a:bodyPr>
          <a:lstStyle/>
          <a:p>
            <a:r>
              <a:rPr lang="fr-FR" dirty="0">
                <a:latin typeface="Figtree"/>
              </a:rPr>
              <a:t>MARQUER les données</a:t>
            </a:r>
            <a:endParaRPr lang="fr-FR" dirty="0"/>
          </a:p>
        </p:txBody>
      </p:sp>
      <p:sp>
        <p:nvSpPr>
          <p:cNvPr id="4" name="ZoneTexte 3">
            <a:extLst>
              <a:ext uri="{FF2B5EF4-FFF2-40B4-BE49-F238E27FC236}">
                <a16:creationId xmlns:a16="http://schemas.microsoft.com/office/drawing/2014/main" id="{CC8B5C16-90D9-C9B7-9F84-F539AC3584D9}"/>
              </a:ext>
            </a:extLst>
          </p:cNvPr>
          <p:cNvSpPr txBox="1"/>
          <p:nvPr/>
        </p:nvSpPr>
        <p:spPr>
          <a:xfrm>
            <a:off x="2060266" y="4877911"/>
            <a:ext cx="862805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t>Ici aussi, le marquage permet de "tamponner" virtuellement les heures exportées dans votre fichier.</a:t>
            </a:r>
          </a:p>
        </p:txBody>
      </p:sp>
    </p:spTree>
    <p:extLst>
      <p:ext uri="{BB962C8B-B14F-4D97-AF65-F5344CB8AC3E}">
        <p14:creationId xmlns:p14="http://schemas.microsoft.com/office/powerpoint/2010/main" val="11602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Générer la grille des éléments variables de paie </a:t>
            </a:r>
            <a:endParaRPr lang="fr-FR" sz="8000" dirty="0">
              <a:solidFill>
                <a:schemeClr val="bg1"/>
              </a:solidFill>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707853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Accès </a:t>
            </a:r>
            <a:r>
              <a:rPr lang="fr-FR" dirty="0">
                <a:latin typeface="Figtree"/>
              </a:rPr>
              <a:t>: Menu &gt; Préparation Paie &gt; Saisie éléments variables paie</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LA GRILLE DES ELEMENTS VARIABLES DE PAIE </a:t>
            </a:r>
            <a:endParaRPr lang="fr-FR" sz="2400"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Générer la grille mensuellement</a:t>
            </a:r>
            <a:endParaRPr lang="fr-FR" dirty="0"/>
          </a:p>
        </p:txBody>
      </p:sp>
      <p:pic>
        <p:nvPicPr>
          <p:cNvPr id="7" name="Image 6" descr="Une image contenant texte, capture d’écran, nombre, affichage&#10;&#10;Description générée automatiquement">
            <a:extLst>
              <a:ext uri="{FF2B5EF4-FFF2-40B4-BE49-F238E27FC236}">
                <a16:creationId xmlns:a16="http://schemas.microsoft.com/office/drawing/2014/main" id="{18977B0E-6799-455E-E48A-A5FE90C7B5C1}"/>
              </a:ext>
            </a:extLst>
          </p:cNvPr>
          <p:cNvPicPr>
            <a:picLocks noChangeAspect="1"/>
          </p:cNvPicPr>
          <p:nvPr/>
        </p:nvPicPr>
        <p:blipFill>
          <a:blip r:embed="rId2"/>
          <a:stretch>
            <a:fillRect/>
          </a:stretch>
        </p:blipFill>
        <p:spPr>
          <a:xfrm>
            <a:off x="370973" y="1875079"/>
            <a:ext cx="11440028" cy="2756921"/>
          </a:xfrm>
          <a:prstGeom prst="rect">
            <a:avLst/>
          </a:prstGeom>
        </p:spPr>
      </p:pic>
      <p:sp>
        <p:nvSpPr>
          <p:cNvPr id="6" name="Rectangle : coins arrondis 5">
            <a:extLst>
              <a:ext uri="{FF2B5EF4-FFF2-40B4-BE49-F238E27FC236}">
                <a16:creationId xmlns:a16="http://schemas.microsoft.com/office/drawing/2014/main" id="{0DD1F1EE-9B97-8A4E-5B42-C896A8EFFDCC}"/>
              </a:ext>
            </a:extLst>
          </p:cNvPr>
          <p:cNvSpPr/>
          <p:nvPr/>
        </p:nvSpPr>
        <p:spPr>
          <a:xfrm>
            <a:off x="11517921" y="2291698"/>
            <a:ext cx="299591" cy="262141"/>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0083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Accès </a:t>
            </a:r>
            <a:r>
              <a:rPr lang="fr-FR" dirty="0">
                <a:latin typeface="Figtree"/>
              </a:rPr>
              <a:t>: Menu &gt; Préparation Paie &gt; Saisie éléments variables paie</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LA GRILLE DES ELEMENTS VARIABLES DE PAIE </a:t>
            </a:r>
            <a:endParaRPr lang="fr-FR" sz="2400"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Générer la grille mensuellement</a:t>
            </a:r>
            <a:endParaRPr lang="fr-FR" dirty="0"/>
          </a:p>
        </p:txBody>
      </p:sp>
      <p:pic>
        <p:nvPicPr>
          <p:cNvPr id="5" name="Image 4" descr="Une image contenant texte, capture d’écran, nombre, logiciel&#10;&#10;Description générée automatiquement">
            <a:extLst>
              <a:ext uri="{FF2B5EF4-FFF2-40B4-BE49-F238E27FC236}">
                <a16:creationId xmlns:a16="http://schemas.microsoft.com/office/drawing/2014/main" id="{E57A4E5E-1765-713C-52F2-2842F4838443}"/>
              </a:ext>
            </a:extLst>
          </p:cNvPr>
          <p:cNvPicPr>
            <a:picLocks noChangeAspect="1"/>
          </p:cNvPicPr>
          <p:nvPr/>
        </p:nvPicPr>
        <p:blipFill>
          <a:blip r:embed="rId2"/>
          <a:stretch>
            <a:fillRect/>
          </a:stretch>
        </p:blipFill>
        <p:spPr>
          <a:xfrm>
            <a:off x="391025" y="1960232"/>
            <a:ext cx="11440028" cy="4431457"/>
          </a:xfrm>
          <a:prstGeom prst="rect">
            <a:avLst/>
          </a:prstGeom>
        </p:spPr>
      </p:pic>
      <p:pic>
        <p:nvPicPr>
          <p:cNvPr id="8" name="Graphique 16">
            <a:extLst>
              <a:ext uri="{FF2B5EF4-FFF2-40B4-BE49-F238E27FC236}">
                <a16:creationId xmlns:a16="http://schemas.microsoft.com/office/drawing/2014/main" id="{39D6107B-EF72-CCCF-3211-86CBC6CCB1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501" y="2730774"/>
            <a:ext cx="372016" cy="351964"/>
          </a:xfrm>
          <a:prstGeom prst="rect">
            <a:avLst/>
          </a:prstGeom>
        </p:spPr>
      </p:pic>
      <p:pic>
        <p:nvPicPr>
          <p:cNvPr id="13" name="Graphique 16">
            <a:extLst>
              <a:ext uri="{FF2B5EF4-FFF2-40B4-BE49-F238E27FC236}">
                <a16:creationId xmlns:a16="http://schemas.microsoft.com/office/drawing/2014/main" id="{6AF75D0B-AFD1-1F74-F4FF-EF1AE7DDB0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501" y="4395142"/>
            <a:ext cx="372016" cy="351964"/>
          </a:xfrm>
          <a:prstGeom prst="rect">
            <a:avLst/>
          </a:prstGeom>
        </p:spPr>
      </p:pic>
      <p:pic>
        <p:nvPicPr>
          <p:cNvPr id="15" name="Graphique 16">
            <a:extLst>
              <a:ext uri="{FF2B5EF4-FFF2-40B4-BE49-F238E27FC236}">
                <a16:creationId xmlns:a16="http://schemas.microsoft.com/office/drawing/2014/main" id="{C3A61DB6-EFDD-74D9-20DF-6B4F6144E4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3738" y="4395142"/>
            <a:ext cx="372016" cy="351964"/>
          </a:xfrm>
          <a:prstGeom prst="rect">
            <a:avLst/>
          </a:prstGeom>
        </p:spPr>
      </p:pic>
      <p:sp>
        <p:nvSpPr>
          <p:cNvPr id="11" name="Rectangle : coins arrondis 10">
            <a:extLst>
              <a:ext uri="{FF2B5EF4-FFF2-40B4-BE49-F238E27FC236}">
                <a16:creationId xmlns:a16="http://schemas.microsoft.com/office/drawing/2014/main" id="{68C30A2E-DF1B-BF1C-F819-E5CDA604D04B}"/>
              </a:ext>
            </a:extLst>
          </p:cNvPr>
          <p:cNvSpPr/>
          <p:nvPr/>
        </p:nvSpPr>
        <p:spPr>
          <a:xfrm>
            <a:off x="11621192" y="2840132"/>
            <a:ext cx="291309" cy="237295"/>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48857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Accès </a:t>
            </a:r>
            <a:r>
              <a:rPr lang="fr-FR" dirty="0">
                <a:latin typeface="Figtree"/>
              </a:rPr>
              <a:t>: Menu &gt; Préparation Paie &gt; Saisie éléments variables paie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sz="12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LA GRILLE DES ELEMENTS VARIABLES DE PAIE </a:t>
            </a:r>
            <a:endParaRPr lang="fr-FR" sz="2400"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Alimenter la grille des éléments variables de paie</a:t>
            </a:r>
            <a:endParaRPr lang="fr-FR"/>
          </a:p>
        </p:txBody>
      </p:sp>
      <p:pic>
        <p:nvPicPr>
          <p:cNvPr id="6" name="Image 5" descr="Une image contenant texte, capture d’écran, nombre, logiciel&#10;&#10;Description générée automatiquement">
            <a:extLst>
              <a:ext uri="{FF2B5EF4-FFF2-40B4-BE49-F238E27FC236}">
                <a16:creationId xmlns:a16="http://schemas.microsoft.com/office/drawing/2014/main" id="{76E152FA-0F54-7A95-5FF1-1AF66DC73B3F}"/>
              </a:ext>
            </a:extLst>
          </p:cNvPr>
          <p:cNvPicPr>
            <a:picLocks noChangeAspect="1"/>
          </p:cNvPicPr>
          <p:nvPr/>
        </p:nvPicPr>
        <p:blipFill>
          <a:blip r:embed="rId2"/>
          <a:stretch>
            <a:fillRect/>
          </a:stretch>
        </p:blipFill>
        <p:spPr>
          <a:xfrm>
            <a:off x="380999" y="2188078"/>
            <a:ext cx="11440028" cy="2642265"/>
          </a:xfrm>
          <a:prstGeom prst="rect">
            <a:avLst/>
          </a:prstGeom>
        </p:spPr>
      </p:pic>
      <p:sp>
        <p:nvSpPr>
          <p:cNvPr id="9" name="ZoneTexte 8">
            <a:extLst>
              <a:ext uri="{FF2B5EF4-FFF2-40B4-BE49-F238E27FC236}">
                <a16:creationId xmlns:a16="http://schemas.microsoft.com/office/drawing/2014/main" id="{EE369E53-2A00-CE9C-BFB0-4E57C866818C}"/>
              </a:ext>
            </a:extLst>
          </p:cNvPr>
          <p:cNvSpPr txBox="1"/>
          <p:nvPr/>
        </p:nvSpPr>
        <p:spPr>
          <a:xfrm>
            <a:off x="581526" y="5203658"/>
            <a:ext cx="88231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t>Les données remontent automatiquement de la plateforme et/ou sont alimentées manuellement en fonction du paramétrage des champs de paie et de la souscription ou non au module Portail RH.</a:t>
            </a:r>
            <a:endParaRPr lang="fr-FR" dirty="0"/>
          </a:p>
        </p:txBody>
      </p:sp>
    </p:spTree>
    <p:extLst>
      <p:ext uri="{BB962C8B-B14F-4D97-AF65-F5344CB8AC3E}">
        <p14:creationId xmlns:p14="http://schemas.microsoft.com/office/powerpoint/2010/main" val="2015462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dirty="0">
                <a:latin typeface="Figtree"/>
              </a:rPr>
              <a:t>Accès : Menu &gt; Préparation Paie &gt; Saisie éléments variables paie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sz="12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LA GRILLE DES ELEMENTS VARIABLES DE PAIE </a:t>
            </a:r>
            <a:endParaRPr lang="fr-FR" sz="2400"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Marquer les éléments variables de paie </a:t>
            </a:r>
            <a:endParaRPr lang="fr-FR"/>
          </a:p>
        </p:txBody>
      </p:sp>
      <p:pic>
        <p:nvPicPr>
          <p:cNvPr id="10" name="Graphique 16">
            <a:extLst>
              <a:ext uri="{FF2B5EF4-FFF2-40B4-BE49-F238E27FC236}">
                <a16:creationId xmlns:a16="http://schemas.microsoft.com/office/drawing/2014/main" id="{F6822DB9-26C0-FCC5-33D0-8489234FA5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9712" y="5357668"/>
            <a:ext cx="372016" cy="351964"/>
          </a:xfrm>
          <a:prstGeom prst="rect">
            <a:avLst/>
          </a:prstGeom>
        </p:spPr>
      </p:pic>
      <p:pic>
        <p:nvPicPr>
          <p:cNvPr id="16" name="Image 15" descr="Une image contenant texte, capture d’écran, Police, conception&#10;&#10;Description générée automatiquement">
            <a:extLst>
              <a:ext uri="{FF2B5EF4-FFF2-40B4-BE49-F238E27FC236}">
                <a16:creationId xmlns:a16="http://schemas.microsoft.com/office/drawing/2014/main" id="{AA7B9C33-DDA1-00DA-DCE9-0014EA7B8095}"/>
              </a:ext>
            </a:extLst>
          </p:cNvPr>
          <p:cNvPicPr>
            <a:picLocks noChangeAspect="1"/>
          </p:cNvPicPr>
          <p:nvPr/>
        </p:nvPicPr>
        <p:blipFill>
          <a:blip r:embed="rId4"/>
          <a:stretch>
            <a:fillRect/>
          </a:stretch>
        </p:blipFill>
        <p:spPr>
          <a:xfrm>
            <a:off x="2234616" y="1953878"/>
            <a:ext cx="1255796" cy="3812506"/>
          </a:xfrm>
          <a:prstGeom prst="rect">
            <a:avLst/>
          </a:prstGeom>
        </p:spPr>
      </p:pic>
      <p:pic>
        <p:nvPicPr>
          <p:cNvPr id="17" name="Image 16" descr="Une image contenant texte, capture d’écran, conception&#10;&#10;Description générée automatiquement">
            <a:extLst>
              <a:ext uri="{FF2B5EF4-FFF2-40B4-BE49-F238E27FC236}">
                <a16:creationId xmlns:a16="http://schemas.microsoft.com/office/drawing/2014/main" id="{5721DB32-3762-0645-1FD7-154A2561B740}"/>
              </a:ext>
            </a:extLst>
          </p:cNvPr>
          <p:cNvPicPr>
            <a:picLocks noChangeAspect="1"/>
          </p:cNvPicPr>
          <p:nvPr/>
        </p:nvPicPr>
        <p:blipFill>
          <a:blip r:embed="rId5"/>
          <a:stretch>
            <a:fillRect/>
          </a:stretch>
        </p:blipFill>
        <p:spPr>
          <a:xfrm>
            <a:off x="731203" y="1955132"/>
            <a:ext cx="292201" cy="3810000"/>
          </a:xfrm>
          <a:prstGeom prst="rect">
            <a:avLst/>
          </a:prstGeom>
        </p:spPr>
      </p:pic>
      <p:sp>
        <p:nvSpPr>
          <p:cNvPr id="20" name="ZoneTexte 19">
            <a:extLst>
              <a:ext uri="{FF2B5EF4-FFF2-40B4-BE49-F238E27FC236}">
                <a16:creationId xmlns:a16="http://schemas.microsoft.com/office/drawing/2014/main" id="{33849A31-DC13-97E4-596D-3A1C80603F07}"/>
              </a:ext>
            </a:extLst>
          </p:cNvPr>
          <p:cNvSpPr txBox="1"/>
          <p:nvPr/>
        </p:nvSpPr>
        <p:spPr>
          <a:xfrm>
            <a:off x="3569368" y="3559341"/>
            <a:ext cx="432134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t>Le marquage des données permet de "tamponner" virtuellement les éléments suivants :</a:t>
            </a:r>
          </a:p>
          <a:p>
            <a:pPr marL="285750" indent="-285750">
              <a:buFont typeface="Calibri"/>
              <a:buChar char="-"/>
            </a:pPr>
            <a:r>
              <a:rPr lang="fr-FR" sz="1200" dirty="0"/>
              <a:t>Les congés et absences</a:t>
            </a:r>
          </a:p>
          <a:p>
            <a:pPr marL="285750" indent="-285750">
              <a:buFont typeface="Calibri"/>
              <a:buChar char="-"/>
            </a:pPr>
            <a:r>
              <a:rPr lang="fr-FR" sz="1200" dirty="0"/>
              <a:t>Les heures supplémentaires et complémentaires</a:t>
            </a:r>
          </a:p>
          <a:p>
            <a:pPr marL="285750" indent="-285750">
              <a:buFont typeface="Calibri"/>
              <a:buChar char="-"/>
            </a:pPr>
            <a:r>
              <a:rPr lang="fr-FR" sz="1200" dirty="0"/>
              <a:t>Les titres restaurant</a:t>
            </a:r>
          </a:p>
        </p:txBody>
      </p:sp>
      <p:pic>
        <p:nvPicPr>
          <p:cNvPr id="21" name="Image 20" descr="Une image contenant texte, capture d’écran, affichage, nombre&#10;&#10;Description générée automatiquement">
            <a:extLst>
              <a:ext uri="{FF2B5EF4-FFF2-40B4-BE49-F238E27FC236}">
                <a16:creationId xmlns:a16="http://schemas.microsoft.com/office/drawing/2014/main" id="{2786F902-8B40-8EAE-6965-D491B1142AE9}"/>
              </a:ext>
            </a:extLst>
          </p:cNvPr>
          <p:cNvPicPr>
            <a:picLocks noChangeAspect="1"/>
          </p:cNvPicPr>
          <p:nvPr/>
        </p:nvPicPr>
        <p:blipFill>
          <a:blip r:embed="rId6"/>
          <a:stretch>
            <a:fillRect/>
          </a:stretch>
        </p:blipFill>
        <p:spPr>
          <a:xfrm>
            <a:off x="7770395" y="3246632"/>
            <a:ext cx="4271211" cy="1176868"/>
          </a:xfrm>
          <a:prstGeom prst="rect">
            <a:avLst/>
          </a:prstGeom>
        </p:spPr>
      </p:pic>
      <p:sp>
        <p:nvSpPr>
          <p:cNvPr id="6" name="Rectangle : coins arrondis 5">
            <a:extLst>
              <a:ext uri="{FF2B5EF4-FFF2-40B4-BE49-F238E27FC236}">
                <a16:creationId xmlns:a16="http://schemas.microsoft.com/office/drawing/2014/main" id="{BA424727-AEFB-EF93-438B-7344CB3E12A3}"/>
              </a:ext>
            </a:extLst>
          </p:cNvPr>
          <p:cNvSpPr/>
          <p:nvPr/>
        </p:nvSpPr>
        <p:spPr>
          <a:xfrm>
            <a:off x="2390486" y="3757720"/>
            <a:ext cx="879373" cy="552031"/>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48A6E12A-BAEA-9D91-154F-1602C5027BC6}"/>
              </a:ext>
            </a:extLst>
          </p:cNvPr>
          <p:cNvSpPr/>
          <p:nvPr/>
        </p:nvSpPr>
        <p:spPr>
          <a:xfrm>
            <a:off x="10797334" y="3956502"/>
            <a:ext cx="390699" cy="139845"/>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399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dirty="0">
                <a:latin typeface="Figtree"/>
              </a:rPr>
              <a:t>Accès : Menu &gt; Préparation Paie &gt; Saisie éléments variables paie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sz="12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LA GRILLE DES ELEMENTS VARIABLES DE PAIE </a:t>
            </a:r>
            <a:endParaRPr lang="fr-FR" sz="2400"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valider la grille de paie</a:t>
            </a:r>
            <a:endParaRPr lang="fr-FR"/>
          </a:p>
        </p:txBody>
      </p:sp>
      <p:pic>
        <p:nvPicPr>
          <p:cNvPr id="5" name="Image 4" descr="Une image contenant texte, capture d’écran, affichage, nombre&#10;&#10;Description générée automatiquement">
            <a:extLst>
              <a:ext uri="{FF2B5EF4-FFF2-40B4-BE49-F238E27FC236}">
                <a16:creationId xmlns:a16="http://schemas.microsoft.com/office/drawing/2014/main" id="{AB1EF49C-6D13-E49C-8651-5CC85BC49D95}"/>
              </a:ext>
            </a:extLst>
          </p:cNvPr>
          <p:cNvPicPr>
            <a:picLocks noChangeAspect="1"/>
          </p:cNvPicPr>
          <p:nvPr/>
        </p:nvPicPr>
        <p:blipFill>
          <a:blip r:embed="rId2"/>
          <a:stretch>
            <a:fillRect/>
          </a:stretch>
        </p:blipFill>
        <p:spPr>
          <a:xfrm>
            <a:off x="370973" y="2218722"/>
            <a:ext cx="11440028" cy="4155109"/>
          </a:xfrm>
          <a:prstGeom prst="rect">
            <a:avLst/>
          </a:prstGeom>
        </p:spPr>
      </p:pic>
      <p:pic>
        <p:nvPicPr>
          <p:cNvPr id="7" name="Graphique 16">
            <a:extLst>
              <a:ext uri="{FF2B5EF4-FFF2-40B4-BE49-F238E27FC236}">
                <a16:creationId xmlns:a16="http://schemas.microsoft.com/office/drawing/2014/main" id="{0D8D5DBE-82FE-566D-53AF-499EA93F67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38239" y="2790931"/>
            <a:ext cx="372016" cy="351964"/>
          </a:xfrm>
          <a:prstGeom prst="rect">
            <a:avLst/>
          </a:prstGeom>
        </p:spPr>
      </p:pic>
      <p:pic>
        <p:nvPicPr>
          <p:cNvPr id="11" name="Graphique 16">
            <a:extLst>
              <a:ext uri="{FF2B5EF4-FFF2-40B4-BE49-F238E27FC236}">
                <a16:creationId xmlns:a16="http://schemas.microsoft.com/office/drawing/2014/main" id="{143C7BFD-26FF-A463-6C14-A90B48323F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3686" y="5768746"/>
            <a:ext cx="372016" cy="351964"/>
          </a:xfrm>
          <a:prstGeom prst="rect">
            <a:avLst/>
          </a:prstGeom>
        </p:spPr>
      </p:pic>
      <p:sp>
        <p:nvSpPr>
          <p:cNvPr id="8" name="Rectangle : coins arrondis 7">
            <a:extLst>
              <a:ext uri="{FF2B5EF4-FFF2-40B4-BE49-F238E27FC236}">
                <a16:creationId xmlns:a16="http://schemas.microsoft.com/office/drawing/2014/main" id="{04E2DD35-D482-382E-0700-237671F238C8}"/>
              </a:ext>
            </a:extLst>
          </p:cNvPr>
          <p:cNvSpPr/>
          <p:nvPr/>
        </p:nvSpPr>
        <p:spPr>
          <a:xfrm>
            <a:off x="5227188" y="2384831"/>
            <a:ext cx="545124" cy="262141"/>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16032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dirty="0">
                <a:latin typeface="Figtree"/>
              </a:rPr>
              <a:t>Accès : Menu &gt; Préparation Paie &gt; Saisie éléments variables paie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sz="12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LA GRILLE DES ELEMENTS VARIABLES DE PAIE </a:t>
            </a:r>
            <a:endParaRPr lang="fr-FR" sz="2400"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valider la grille de paie</a:t>
            </a:r>
            <a:endParaRPr lang="fr-FR" dirty="0"/>
          </a:p>
        </p:txBody>
      </p:sp>
      <p:pic>
        <p:nvPicPr>
          <p:cNvPr id="6" name="Image 5" descr="Une image contenant texte, capture d’écran, affichage, nombre&#10;&#10;Description générée automatiquement">
            <a:extLst>
              <a:ext uri="{FF2B5EF4-FFF2-40B4-BE49-F238E27FC236}">
                <a16:creationId xmlns:a16="http://schemas.microsoft.com/office/drawing/2014/main" id="{30E23624-984F-751D-FCDD-EC565E57DE29}"/>
              </a:ext>
            </a:extLst>
          </p:cNvPr>
          <p:cNvPicPr>
            <a:picLocks noChangeAspect="1"/>
          </p:cNvPicPr>
          <p:nvPr/>
        </p:nvPicPr>
        <p:blipFill>
          <a:blip r:embed="rId2"/>
          <a:stretch>
            <a:fillRect/>
          </a:stretch>
        </p:blipFill>
        <p:spPr>
          <a:xfrm>
            <a:off x="380999" y="2130390"/>
            <a:ext cx="11440028" cy="4141272"/>
          </a:xfrm>
          <a:prstGeom prst="rect">
            <a:avLst/>
          </a:prstGeom>
        </p:spPr>
      </p:pic>
      <p:pic>
        <p:nvPicPr>
          <p:cNvPr id="10" name="Graphique 16">
            <a:extLst>
              <a:ext uri="{FF2B5EF4-FFF2-40B4-BE49-F238E27FC236}">
                <a16:creationId xmlns:a16="http://schemas.microsoft.com/office/drawing/2014/main" id="{4F42E105-8816-4752-B7FD-EA0612CD4D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460000">
            <a:off x="5656294" y="5842717"/>
            <a:ext cx="372016" cy="351964"/>
          </a:xfrm>
          <a:prstGeom prst="rect">
            <a:avLst/>
          </a:prstGeom>
        </p:spPr>
      </p:pic>
      <p:pic>
        <p:nvPicPr>
          <p:cNvPr id="13" name="Graphique 16">
            <a:extLst>
              <a:ext uri="{FF2B5EF4-FFF2-40B4-BE49-F238E27FC236}">
                <a16:creationId xmlns:a16="http://schemas.microsoft.com/office/drawing/2014/main" id="{83159F77-5FB5-0DEA-DBDC-500A5627C8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58554" y="3081693"/>
            <a:ext cx="372016" cy="351964"/>
          </a:xfrm>
          <a:prstGeom prst="rect">
            <a:avLst/>
          </a:prstGeom>
        </p:spPr>
      </p:pic>
      <p:sp>
        <p:nvSpPr>
          <p:cNvPr id="14" name="ZoneTexte 13">
            <a:extLst>
              <a:ext uri="{FF2B5EF4-FFF2-40B4-BE49-F238E27FC236}">
                <a16:creationId xmlns:a16="http://schemas.microsoft.com/office/drawing/2014/main" id="{0C2E76FF-4F89-B446-EABB-FD9F3323150B}"/>
              </a:ext>
            </a:extLst>
          </p:cNvPr>
          <p:cNvSpPr txBox="1"/>
          <p:nvPr/>
        </p:nvSpPr>
        <p:spPr>
          <a:xfrm>
            <a:off x="5970709" y="5811449"/>
            <a:ext cx="56598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t>Valider la grille permet de couper les liens entre la grille et la fiche salarié. </a:t>
            </a:r>
          </a:p>
          <a:p>
            <a:r>
              <a:rPr lang="fr-FR" sz="1200" dirty="0"/>
              <a:t>Toute nouvelle modification sur la fiche ne sera pas reprise dans cette grille</a:t>
            </a:r>
          </a:p>
          <a:p>
            <a:r>
              <a:rPr lang="fr-FR" sz="1200" dirty="0"/>
              <a:t>Toute nouvelle modification de la grille ne sera pas reprise sur la fiche salarié</a:t>
            </a:r>
          </a:p>
        </p:txBody>
      </p:sp>
    </p:spTree>
    <p:extLst>
      <p:ext uri="{BB962C8B-B14F-4D97-AF65-F5344CB8AC3E}">
        <p14:creationId xmlns:p14="http://schemas.microsoft.com/office/powerpoint/2010/main" val="735093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Générer le fichier des titres restaurants </a:t>
            </a:r>
            <a:endParaRPr lang="fr-FR" sz="8000" dirty="0">
              <a:solidFill>
                <a:schemeClr val="bg1"/>
              </a:solidFill>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18769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dirty="0">
                <a:latin typeface="Figtree"/>
              </a:rPr>
              <a:t>Accès : Menu &gt; Préparation Paie &gt; Titres Restaurant</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sz="12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LE FICHIER DES TITRES RESTAURANTS</a:t>
            </a:r>
            <a:endParaRPr lang="fr-FR" sz="2400"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GENERER LE FICHIER</a:t>
            </a:r>
            <a:endParaRPr lang="fr-FR" dirty="0"/>
          </a:p>
        </p:txBody>
      </p:sp>
      <p:pic>
        <p:nvPicPr>
          <p:cNvPr id="7" name="Image 6">
            <a:extLst>
              <a:ext uri="{FF2B5EF4-FFF2-40B4-BE49-F238E27FC236}">
                <a16:creationId xmlns:a16="http://schemas.microsoft.com/office/drawing/2014/main" id="{070D6220-F5E6-C275-64B5-0F8812E7D648}"/>
              </a:ext>
            </a:extLst>
          </p:cNvPr>
          <p:cNvPicPr>
            <a:picLocks noChangeAspect="1"/>
          </p:cNvPicPr>
          <p:nvPr/>
        </p:nvPicPr>
        <p:blipFill>
          <a:blip r:embed="rId2"/>
          <a:stretch>
            <a:fillRect/>
          </a:stretch>
        </p:blipFill>
        <p:spPr>
          <a:xfrm>
            <a:off x="523471" y="2042604"/>
            <a:ext cx="737753" cy="892094"/>
          </a:xfrm>
          <a:prstGeom prst="rect">
            <a:avLst/>
          </a:prstGeom>
        </p:spPr>
      </p:pic>
      <p:sp>
        <p:nvSpPr>
          <p:cNvPr id="8" name="ZoneTexte 7">
            <a:extLst>
              <a:ext uri="{FF2B5EF4-FFF2-40B4-BE49-F238E27FC236}">
                <a16:creationId xmlns:a16="http://schemas.microsoft.com/office/drawing/2014/main" id="{1CAA0D8C-87BF-3573-B749-B3779F5990F7}"/>
              </a:ext>
            </a:extLst>
          </p:cNvPr>
          <p:cNvSpPr txBox="1"/>
          <p:nvPr/>
        </p:nvSpPr>
        <p:spPr>
          <a:xfrm>
            <a:off x="2331434" y="2218109"/>
            <a:ext cx="7552944" cy="646331"/>
          </a:xfrm>
          <a:prstGeom prst="rect">
            <a:avLst/>
          </a:prstGeom>
          <a:noFill/>
        </p:spPr>
        <p:txBody>
          <a:bodyPr wrap="square" rtlCol="0">
            <a:spAutoFit/>
          </a:bodyPr>
          <a:lstStyle/>
          <a:p>
            <a:r>
              <a:rPr lang="fr-FR" sz="1200" dirty="0"/>
              <a:t>Permet de générer les fichiers suivants :</a:t>
            </a:r>
          </a:p>
          <a:p>
            <a:pPr marL="171450" indent="-171450">
              <a:buFont typeface="Arial" panose="020B0604020202020204" pitchFamily="34" charset="0"/>
              <a:buChar char="•"/>
            </a:pPr>
            <a:r>
              <a:rPr lang="fr-FR" sz="1200" dirty="0"/>
              <a:t>Feuilles d’émargement avec le détail des déductions</a:t>
            </a:r>
          </a:p>
          <a:p>
            <a:pPr marL="171450" indent="-171450">
              <a:buFont typeface="Arial" panose="020B0604020202020204" pitchFamily="34" charset="0"/>
              <a:buChar char="•"/>
            </a:pPr>
            <a:r>
              <a:rPr lang="fr-FR" sz="1200" dirty="0"/>
              <a:t>Fichier de commande au format attendu par le fournisseur</a:t>
            </a:r>
          </a:p>
        </p:txBody>
      </p:sp>
      <p:pic>
        <p:nvPicPr>
          <p:cNvPr id="17" name="Graphique 16">
            <a:extLst>
              <a:ext uri="{FF2B5EF4-FFF2-40B4-BE49-F238E27FC236}">
                <a16:creationId xmlns:a16="http://schemas.microsoft.com/office/drawing/2014/main" id="{152C74BC-F006-3A5B-AF74-FA51141F72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709222">
            <a:off x="1527735" y="2568105"/>
            <a:ext cx="673327" cy="637034"/>
          </a:xfrm>
          <a:prstGeom prst="rect">
            <a:avLst/>
          </a:prstGeom>
        </p:spPr>
      </p:pic>
      <p:pic>
        <p:nvPicPr>
          <p:cNvPr id="20" name="Image 19">
            <a:extLst>
              <a:ext uri="{FF2B5EF4-FFF2-40B4-BE49-F238E27FC236}">
                <a16:creationId xmlns:a16="http://schemas.microsoft.com/office/drawing/2014/main" id="{5B7890AB-DED5-2FE5-DD44-DA479886A999}"/>
              </a:ext>
            </a:extLst>
          </p:cNvPr>
          <p:cNvPicPr>
            <a:picLocks noChangeAspect="1"/>
          </p:cNvPicPr>
          <p:nvPr/>
        </p:nvPicPr>
        <p:blipFill>
          <a:blip r:embed="rId5"/>
          <a:stretch>
            <a:fillRect/>
          </a:stretch>
        </p:blipFill>
        <p:spPr>
          <a:xfrm>
            <a:off x="1890807" y="3957746"/>
            <a:ext cx="8434198" cy="1573892"/>
          </a:xfrm>
          <a:prstGeom prst="rect">
            <a:avLst/>
          </a:prstGeom>
        </p:spPr>
      </p:pic>
      <p:pic>
        <p:nvPicPr>
          <p:cNvPr id="25" name="Graphique 24">
            <a:extLst>
              <a:ext uri="{FF2B5EF4-FFF2-40B4-BE49-F238E27FC236}">
                <a16:creationId xmlns:a16="http://schemas.microsoft.com/office/drawing/2014/main" id="{C81F07F2-0B93-2673-A5A7-8B93D4BBFA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11019" y="4120863"/>
            <a:ext cx="329477" cy="190790"/>
          </a:xfrm>
          <a:prstGeom prst="rect">
            <a:avLst/>
          </a:prstGeom>
        </p:spPr>
      </p:pic>
      <p:pic>
        <p:nvPicPr>
          <p:cNvPr id="26" name="Graphique 25">
            <a:extLst>
              <a:ext uri="{FF2B5EF4-FFF2-40B4-BE49-F238E27FC236}">
                <a16:creationId xmlns:a16="http://schemas.microsoft.com/office/drawing/2014/main" id="{2995D117-F6FB-C6BF-963A-C710D0F7A0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23517" y="4120863"/>
            <a:ext cx="329477" cy="190790"/>
          </a:xfrm>
          <a:prstGeom prst="rect">
            <a:avLst/>
          </a:prstGeom>
        </p:spPr>
      </p:pic>
      <p:sp>
        <p:nvSpPr>
          <p:cNvPr id="6" name="Rectangle : coins arrondis 5">
            <a:extLst>
              <a:ext uri="{FF2B5EF4-FFF2-40B4-BE49-F238E27FC236}">
                <a16:creationId xmlns:a16="http://schemas.microsoft.com/office/drawing/2014/main" id="{CDBFE6BB-A194-E48C-1165-0EC75DB349ED}"/>
              </a:ext>
            </a:extLst>
          </p:cNvPr>
          <p:cNvSpPr/>
          <p:nvPr/>
        </p:nvSpPr>
        <p:spPr>
          <a:xfrm>
            <a:off x="595921" y="2604964"/>
            <a:ext cx="655191" cy="338341"/>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60151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6428739" cy="577339"/>
          </a:xfrm>
        </p:spPr>
        <p:txBody>
          <a:bodyPr/>
          <a:lstStyle/>
          <a:p>
            <a:pPr>
              <a:lnSpc>
                <a:spcPct val="100000"/>
              </a:lnSpc>
            </a:pPr>
            <a:r>
              <a:rPr lang="fr-FR" dirty="0"/>
              <a:t>A l’issue de la formation, les administrateurs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dirty="0"/>
              <a:t>Objectifs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2959838"/>
            <a:ext cx="5417503" cy="1296988"/>
          </a:xfrm>
        </p:spPr>
        <p:txBody>
          <a:bodyPr>
            <a:normAutofit/>
          </a:bodyPr>
          <a:lstStyle/>
          <a:p>
            <a:r>
              <a:rPr lang="fr-FR" dirty="0"/>
              <a:t>Préparer et traiter les éléments variables de paie</a:t>
            </a:r>
          </a:p>
          <a:p>
            <a:r>
              <a:rPr lang="fr-FR" dirty="0"/>
              <a:t>Générer les fichiers d’export pour le traitement en paie</a:t>
            </a:r>
          </a:p>
          <a:p>
            <a:r>
              <a:rPr lang="fr-FR" dirty="0"/>
              <a:t>Générer les imports de bulletins de salaire</a:t>
            </a:r>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Importer les bulletins de salaires </a:t>
            </a:r>
            <a:endParaRPr lang="fr-FR" sz="8000" dirty="0">
              <a:solidFill>
                <a:schemeClr val="bg1"/>
              </a:solidFill>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1092004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926586"/>
            <a:ext cx="11449050" cy="5529078"/>
          </a:xfrm>
        </p:spPr>
        <p:txBody>
          <a:bodyPr/>
          <a:lstStyle/>
          <a:p>
            <a:r>
              <a:rPr lang="fr-FR" dirty="0">
                <a:latin typeface="Figtree"/>
              </a:rPr>
              <a:t>Accès : Menu &gt; Préparation Paie &gt; Import des bulletins de salaires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sz="12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IMPORTER LES BULLETINS DE SALAIRES</a:t>
            </a:r>
            <a:endParaRPr lang="fr-FR" sz="2400" dirty="0"/>
          </a:p>
        </p:txBody>
      </p:sp>
      <p:pic>
        <p:nvPicPr>
          <p:cNvPr id="25" name="Graphique 24">
            <a:extLst>
              <a:ext uri="{FF2B5EF4-FFF2-40B4-BE49-F238E27FC236}">
                <a16:creationId xmlns:a16="http://schemas.microsoft.com/office/drawing/2014/main" id="{C81F07F2-0B93-2673-A5A7-8B93D4BBFA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1475" y="1527562"/>
            <a:ext cx="329477" cy="190790"/>
          </a:xfrm>
          <a:prstGeom prst="rect">
            <a:avLst/>
          </a:prstGeom>
        </p:spPr>
      </p:pic>
      <p:sp>
        <p:nvSpPr>
          <p:cNvPr id="9" name="ZoneTexte 8">
            <a:extLst>
              <a:ext uri="{FF2B5EF4-FFF2-40B4-BE49-F238E27FC236}">
                <a16:creationId xmlns:a16="http://schemas.microsoft.com/office/drawing/2014/main" id="{8D42246D-09B1-0DE8-4921-8D06D2410E60}"/>
              </a:ext>
            </a:extLst>
          </p:cNvPr>
          <p:cNvSpPr txBox="1"/>
          <p:nvPr/>
        </p:nvSpPr>
        <p:spPr>
          <a:xfrm>
            <a:off x="700952" y="1459195"/>
            <a:ext cx="2462872" cy="369332"/>
          </a:xfrm>
          <a:prstGeom prst="rect">
            <a:avLst/>
          </a:prstGeom>
          <a:noFill/>
        </p:spPr>
        <p:txBody>
          <a:bodyPr wrap="square" rtlCol="0">
            <a:spAutoFit/>
          </a:bodyPr>
          <a:lstStyle/>
          <a:p>
            <a:r>
              <a:rPr lang="fr-FR" dirty="0">
                <a:solidFill>
                  <a:schemeClr val="accent1"/>
                </a:solidFill>
              </a:rPr>
              <a:t>Prérequis	</a:t>
            </a:r>
          </a:p>
        </p:txBody>
      </p:sp>
      <p:sp>
        <p:nvSpPr>
          <p:cNvPr id="10" name="ZoneTexte 9">
            <a:extLst>
              <a:ext uri="{FF2B5EF4-FFF2-40B4-BE49-F238E27FC236}">
                <a16:creationId xmlns:a16="http://schemas.microsoft.com/office/drawing/2014/main" id="{1683F2D9-B645-C9C3-1DF3-36F35165EE92}"/>
              </a:ext>
            </a:extLst>
          </p:cNvPr>
          <p:cNvSpPr txBox="1"/>
          <p:nvPr/>
        </p:nvSpPr>
        <p:spPr>
          <a:xfrm>
            <a:off x="1795272" y="1541664"/>
            <a:ext cx="11524869" cy="276999"/>
          </a:xfrm>
          <a:prstGeom prst="rect">
            <a:avLst/>
          </a:prstGeom>
          <a:noFill/>
        </p:spPr>
        <p:txBody>
          <a:bodyPr wrap="square" rtlCol="0">
            <a:spAutoFit/>
          </a:bodyPr>
          <a:lstStyle/>
          <a:p>
            <a:r>
              <a:rPr lang="fr-FR" sz="1200" dirty="0"/>
              <a:t>Pour chaque salarié, le numéro de sécurité sociale, le nom et prénom doivent être renseignés à l’identique sur le bulletin de salaire et Eurécia.</a:t>
            </a:r>
          </a:p>
        </p:txBody>
      </p:sp>
      <p:pic>
        <p:nvPicPr>
          <p:cNvPr id="12" name="Image 11">
            <a:extLst>
              <a:ext uri="{FF2B5EF4-FFF2-40B4-BE49-F238E27FC236}">
                <a16:creationId xmlns:a16="http://schemas.microsoft.com/office/drawing/2014/main" id="{455AD3AD-9642-CB0A-D775-402276E8D8A0}"/>
              </a:ext>
            </a:extLst>
          </p:cNvPr>
          <p:cNvPicPr>
            <a:picLocks noChangeAspect="1"/>
          </p:cNvPicPr>
          <p:nvPr/>
        </p:nvPicPr>
        <p:blipFill>
          <a:blip r:embed="rId4"/>
          <a:stretch>
            <a:fillRect/>
          </a:stretch>
        </p:blipFill>
        <p:spPr>
          <a:xfrm>
            <a:off x="371475" y="2027418"/>
            <a:ext cx="5279517" cy="832374"/>
          </a:xfrm>
          <a:prstGeom prst="rect">
            <a:avLst/>
          </a:prstGeom>
        </p:spPr>
      </p:pic>
      <p:pic>
        <p:nvPicPr>
          <p:cNvPr id="15" name="Image 14">
            <a:extLst>
              <a:ext uri="{FF2B5EF4-FFF2-40B4-BE49-F238E27FC236}">
                <a16:creationId xmlns:a16="http://schemas.microsoft.com/office/drawing/2014/main" id="{2268934A-B7F4-EF9A-18FC-F0088484D58D}"/>
              </a:ext>
            </a:extLst>
          </p:cNvPr>
          <p:cNvPicPr>
            <a:picLocks noChangeAspect="1"/>
          </p:cNvPicPr>
          <p:nvPr/>
        </p:nvPicPr>
        <p:blipFill>
          <a:blip r:embed="rId5"/>
          <a:stretch>
            <a:fillRect/>
          </a:stretch>
        </p:blipFill>
        <p:spPr>
          <a:xfrm>
            <a:off x="352056" y="3128126"/>
            <a:ext cx="8613648" cy="1733622"/>
          </a:xfrm>
          <a:prstGeom prst="rect">
            <a:avLst/>
          </a:prstGeom>
        </p:spPr>
      </p:pic>
      <p:pic>
        <p:nvPicPr>
          <p:cNvPr id="16" name="Graphique 15">
            <a:extLst>
              <a:ext uri="{FF2B5EF4-FFF2-40B4-BE49-F238E27FC236}">
                <a16:creationId xmlns:a16="http://schemas.microsoft.com/office/drawing/2014/main" id="{998754D7-1AE7-C0EE-1636-20E6CD883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75823">
            <a:off x="257649" y="3702901"/>
            <a:ext cx="227651" cy="215380"/>
          </a:xfrm>
          <a:prstGeom prst="rect">
            <a:avLst/>
          </a:prstGeom>
        </p:spPr>
      </p:pic>
      <p:pic>
        <p:nvPicPr>
          <p:cNvPr id="19" name="Graphique 18">
            <a:extLst>
              <a:ext uri="{FF2B5EF4-FFF2-40B4-BE49-F238E27FC236}">
                <a16:creationId xmlns:a16="http://schemas.microsoft.com/office/drawing/2014/main" id="{074BAEBD-CE2E-A99E-6EAE-C92AE3EBE0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971805">
            <a:off x="838598" y="3860552"/>
            <a:ext cx="227651" cy="215380"/>
          </a:xfrm>
          <a:prstGeom prst="rect">
            <a:avLst/>
          </a:prstGeom>
        </p:spPr>
      </p:pic>
      <p:pic>
        <p:nvPicPr>
          <p:cNvPr id="22" name="Graphique 21">
            <a:extLst>
              <a:ext uri="{FF2B5EF4-FFF2-40B4-BE49-F238E27FC236}">
                <a16:creationId xmlns:a16="http://schemas.microsoft.com/office/drawing/2014/main" id="{E6ED52A2-8592-8D23-74F0-27935FC94E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971805">
            <a:off x="1682850" y="3852575"/>
            <a:ext cx="227651" cy="215380"/>
          </a:xfrm>
          <a:prstGeom prst="rect">
            <a:avLst/>
          </a:prstGeom>
        </p:spPr>
      </p:pic>
      <p:pic>
        <p:nvPicPr>
          <p:cNvPr id="23" name="Graphique 22">
            <a:extLst>
              <a:ext uri="{FF2B5EF4-FFF2-40B4-BE49-F238E27FC236}">
                <a16:creationId xmlns:a16="http://schemas.microsoft.com/office/drawing/2014/main" id="{67AD8827-0D8D-F29C-95F7-5370194BE5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971805">
            <a:off x="1829728" y="4253008"/>
            <a:ext cx="227651" cy="215380"/>
          </a:xfrm>
          <a:prstGeom prst="rect">
            <a:avLst/>
          </a:prstGeom>
        </p:spPr>
      </p:pic>
      <p:sp>
        <p:nvSpPr>
          <p:cNvPr id="5" name="Rectangle : coins arrondis 4">
            <a:extLst>
              <a:ext uri="{FF2B5EF4-FFF2-40B4-BE49-F238E27FC236}">
                <a16:creationId xmlns:a16="http://schemas.microsoft.com/office/drawing/2014/main" id="{14A48CB4-B057-3618-423D-C0D1EF0CBE58}"/>
              </a:ext>
            </a:extLst>
          </p:cNvPr>
          <p:cNvSpPr/>
          <p:nvPr/>
        </p:nvSpPr>
        <p:spPr>
          <a:xfrm>
            <a:off x="4812321" y="2240898"/>
            <a:ext cx="824524" cy="558474"/>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75E642BB-678B-334C-C324-CE92786EE51B}"/>
              </a:ext>
            </a:extLst>
          </p:cNvPr>
          <p:cNvSpPr/>
          <p:nvPr/>
        </p:nvSpPr>
        <p:spPr>
          <a:xfrm>
            <a:off x="6759654" y="4509965"/>
            <a:ext cx="909192" cy="355275"/>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333923F2-7902-6E4D-49B1-90FCBA9CB999}"/>
              </a:ext>
            </a:extLst>
          </p:cNvPr>
          <p:cNvSpPr/>
          <p:nvPr/>
        </p:nvSpPr>
        <p:spPr>
          <a:xfrm>
            <a:off x="7674054" y="4509965"/>
            <a:ext cx="1222458" cy="355275"/>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83108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178ED3-D89B-EAFD-115A-92CBBF323CED}"/>
              </a:ext>
            </a:extLst>
          </p:cNvPr>
          <p:cNvSpPr>
            <a:spLocks noGrp="1"/>
          </p:cNvSpPr>
          <p:nvPr>
            <p:ph type="title"/>
          </p:nvPr>
        </p:nvSpPr>
        <p:spPr/>
        <p:txBody>
          <a:bodyPr/>
          <a:lstStyle/>
          <a:p>
            <a:r>
              <a:rPr lang="fr-FR" dirty="0"/>
              <a:t>L’espace Admin</a:t>
            </a:r>
          </a:p>
        </p:txBody>
      </p:sp>
      <p:sp>
        <p:nvSpPr>
          <p:cNvPr id="3" name="Espace réservé du texte 2">
            <a:extLst>
              <a:ext uri="{FF2B5EF4-FFF2-40B4-BE49-F238E27FC236}">
                <a16:creationId xmlns:a16="http://schemas.microsoft.com/office/drawing/2014/main" id="{1D69A62A-C404-10CB-D72B-EB8790980C73}"/>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E2A7231-7EB2-9153-608A-7E2C4EC2B993}"/>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642807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Identifier les types d’absences à exporter</a:t>
            </a:r>
            <a:endParaRPr lang="fr-FR" sz="8000" dirty="0">
              <a:solidFill>
                <a:schemeClr val="bg1"/>
              </a:solidFill>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1337805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818968"/>
            <a:ext cx="11449050" cy="4562096"/>
          </a:xfrm>
        </p:spPr>
        <p:txBody>
          <a:bodyPr/>
          <a:lstStyle/>
          <a:p>
            <a:r>
              <a:rPr lang="fr-FR" dirty="0">
                <a:latin typeface="Figtree"/>
              </a:rPr>
              <a:t>Accès : Menu &gt; Espace Admin &gt; Congés &amp; Absences &gt; Types de congés et absences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LES TYPES D’ABSENCE A EXPORTER </a:t>
            </a:r>
            <a:endParaRPr lang="fr-FR" sz="2400"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024920"/>
            <a:ext cx="11463338" cy="594629"/>
          </a:xfrm>
        </p:spPr>
        <p:txBody>
          <a:bodyPr vert="horz" lIns="91440" tIns="45720" rIns="91440" bIns="45720" rtlCol="0" anchor="t">
            <a:normAutofit fontScale="92500" lnSpcReduction="10000"/>
          </a:bodyPr>
          <a:lstStyle/>
          <a:p>
            <a:r>
              <a:rPr lang="fr-FR" dirty="0">
                <a:latin typeface="Figtree"/>
              </a:rPr>
              <a:t>IDENTIFIER LES TYPES D’ABSENCES à EXPORTER</a:t>
            </a:r>
            <a:endParaRPr lang="fr-FR" dirty="0"/>
          </a:p>
          <a:p>
            <a:pPr marL="0" indent="0">
              <a:buNone/>
            </a:pPr>
            <a:r>
              <a:rPr lang="fr-FR" dirty="0">
                <a:latin typeface="Figtree"/>
              </a:rPr>
              <a:t>  Et renseigner les codes DES rubriques de paie</a:t>
            </a:r>
            <a:endParaRPr lang="fr-FR" dirty="0"/>
          </a:p>
        </p:txBody>
      </p:sp>
      <p:pic>
        <p:nvPicPr>
          <p:cNvPr id="6" name="Image 5">
            <a:extLst>
              <a:ext uri="{FF2B5EF4-FFF2-40B4-BE49-F238E27FC236}">
                <a16:creationId xmlns:a16="http://schemas.microsoft.com/office/drawing/2014/main" id="{55F25810-CFE6-D25C-5DB5-2CB16FF7EA27}"/>
              </a:ext>
            </a:extLst>
          </p:cNvPr>
          <p:cNvPicPr>
            <a:picLocks noChangeAspect="1"/>
          </p:cNvPicPr>
          <p:nvPr/>
        </p:nvPicPr>
        <p:blipFill rotWithShape="1">
          <a:blip r:embed="rId2"/>
          <a:srcRect r="3014"/>
          <a:stretch/>
        </p:blipFill>
        <p:spPr>
          <a:xfrm>
            <a:off x="1706858" y="3000162"/>
            <a:ext cx="5114577" cy="2152978"/>
          </a:xfrm>
          <a:prstGeom prst="rect">
            <a:avLst/>
          </a:prstGeom>
        </p:spPr>
      </p:pic>
      <p:pic>
        <p:nvPicPr>
          <p:cNvPr id="8" name="Graphique 16">
            <a:extLst>
              <a:ext uri="{FF2B5EF4-FFF2-40B4-BE49-F238E27FC236}">
                <a16:creationId xmlns:a16="http://schemas.microsoft.com/office/drawing/2014/main" id="{7832FDA0-08A1-54D3-AFF8-35785814D9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3547" y="3253018"/>
            <a:ext cx="372016" cy="351964"/>
          </a:xfrm>
          <a:prstGeom prst="rect">
            <a:avLst/>
          </a:prstGeom>
        </p:spPr>
      </p:pic>
      <p:pic>
        <p:nvPicPr>
          <p:cNvPr id="10" name="Graphique 16">
            <a:extLst>
              <a:ext uri="{FF2B5EF4-FFF2-40B4-BE49-F238E27FC236}">
                <a16:creationId xmlns:a16="http://schemas.microsoft.com/office/drawing/2014/main" id="{B1940280-4FA4-49A6-61AE-23FFE4B644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3547" y="3857838"/>
            <a:ext cx="372016" cy="351964"/>
          </a:xfrm>
          <a:prstGeom prst="rect">
            <a:avLst/>
          </a:prstGeom>
        </p:spPr>
      </p:pic>
      <p:sp>
        <p:nvSpPr>
          <p:cNvPr id="11" name="ZoneTexte 10">
            <a:extLst>
              <a:ext uri="{FF2B5EF4-FFF2-40B4-BE49-F238E27FC236}">
                <a16:creationId xmlns:a16="http://schemas.microsoft.com/office/drawing/2014/main" id="{17BDF354-168D-F348-7D6D-C879A24DBC8E}"/>
              </a:ext>
            </a:extLst>
          </p:cNvPr>
          <p:cNvSpPr txBox="1"/>
          <p:nvPr/>
        </p:nvSpPr>
        <p:spPr>
          <a:xfrm>
            <a:off x="7108722" y="3873395"/>
            <a:ext cx="4424516" cy="276999"/>
          </a:xfrm>
          <a:prstGeom prst="rect">
            <a:avLst/>
          </a:prstGeom>
          <a:noFill/>
        </p:spPr>
        <p:txBody>
          <a:bodyPr wrap="square" rtlCol="0">
            <a:spAutoFit/>
          </a:bodyPr>
          <a:lstStyle/>
          <a:p>
            <a:r>
              <a:rPr lang="fr-FR" sz="1200" dirty="0"/>
              <a:t>Varie en fonction de votre logiciel de paie</a:t>
            </a:r>
          </a:p>
        </p:txBody>
      </p:sp>
      <p:sp>
        <p:nvSpPr>
          <p:cNvPr id="5" name="ZoneTexte 4">
            <a:extLst>
              <a:ext uri="{FF2B5EF4-FFF2-40B4-BE49-F238E27FC236}">
                <a16:creationId xmlns:a16="http://schemas.microsoft.com/office/drawing/2014/main" id="{7392F953-F87A-BCA1-B5E8-CC764127A8C4}"/>
              </a:ext>
            </a:extLst>
          </p:cNvPr>
          <p:cNvSpPr txBox="1"/>
          <p:nvPr/>
        </p:nvSpPr>
        <p:spPr>
          <a:xfrm>
            <a:off x="608884" y="2523744"/>
            <a:ext cx="10482788" cy="276999"/>
          </a:xfrm>
          <a:prstGeom prst="rect">
            <a:avLst/>
          </a:prstGeom>
          <a:noFill/>
        </p:spPr>
        <p:txBody>
          <a:bodyPr wrap="square" rtlCol="0">
            <a:spAutoFit/>
          </a:bodyPr>
          <a:lstStyle/>
          <a:p>
            <a:r>
              <a:rPr lang="fr-FR" sz="1200" dirty="0"/>
              <a:t>Sélectionner le type de congé ou absence concerné, puis renseigner les codes au niveau de l’encart « Export paie »</a:t>
            </a:r>
          </a:p>
        </p:txBody>
      </p:sp>
      <p:pic>
        <p:nvPicPr>
          <p:cNvPr id="7" name="Graphique 16">
            <a:extLst>
              <a:ext uri="{FF2B5EF4-FFF2-40B4-BE49-F238E27FC236}">
                <a16:creationId xmlns:a16="http://schemas.microsoft.com/office/drawing/2014/main" id="{DC2A2F64-B182-72D4-0773-55F0902447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9621" y="4409221"/>
            <a:ext cx="372016" cy="351964"/>
          </a:xfrm>
          <a:prstGeom prst="rect">
            <a:avLst/>
          </a:prstGeom>
        </p:spPr>
      </p:pic>
    </p:spTree>
    <p:extLst>
      <p:ext uri="{BB962C8B-B14F-4D97-AF65-F5344CB8AC3E}">
        <p14:creationId xmlns:p14="http://schemas.microsoft.com/office/powerpoint/2010/main" val="2803911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Identifier les heures à exporter</a:t>
            </a:r>
            <a:endParaRPr lang="fr-FR" sz="8000" dirty="0">
              <a:solidFill>
                <a:schemeClr val="bg1"/>
              </a:solidFill>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4222959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D7F01984-06AD-5751-1B67-1C165F80769C}"/>
              </a:ext>
            </a:extLst>
          </p:cNvPr>
          <p:cNvSpPr>
            <a:spLocks noGrp="1"/>
          </p:cNvSpPr>
          <p:nvPr>
            <p:ph type="tbl" sz="quarter" idx="10"/>
          </p:nvPr>
        </p:nvSpPr>
        <p:spPr>
          <a:xfrm>
            <a:off x="371475" y="1511739"/>
            <a:ext cx="11463338" cy="4275904"/>
          </a:xfrm>
        </p:spPr>
        <p:txBody>
          <a:bodyPr/>
          <a:lstStyle/>
          <a:p>
            <a:r>
              <a:rPr lang="fr-FR" dirty="0"/>
              <a:t>Accès : Menu &gt; Espace Admin &gt; Paramètres généraux &gt; Profils d’heures supplémentaires </a:t>
            </a:r>
          </a:p>
        </p:txBody>
      </p:sp>
      <p:sp>
        <p:nvSpPr>
          <p:cNvPr id="3" name="Titre 2">
            <a:extLst>
              <a:ext uri="{FF2B5EF4-FFF2-40B4-BE49-F238E27FC236}">
                <a16:creationId xmlns:a16="http://schemas.microsoft.com/office/drawing/2014/main" id="{6C84341B-FA6C-2DCA-F861-CAA071EB29F6}"/>
              </a:ext>
            </a:extLst>
          </p:cNvPr>
          <p:cNvSpPr>
            <a:spLocks noGrp="1"/>
          </p:cNvSpPr>
          <p:nvPr>
            <p:ph type="title"/>
          </p:nvPr>
        </p:nvSpPr>
        <p:spPr/>
        <p:txBody>
          <a:bodyPr/>
          <a:lstStyle/>
          <a:p>
            <a:r>
              <a:rPr lang="fr-FR" sz="2400" dirty="0"/>
              <a:t>LES HEURES SUPPLEMENTAIRES ET COMPLEMENTAIRES</a:t>
            </a:r>
          </a:p>
        </p:txBody>
      </p:sp>
      <p:pic>
        <p:nvPicPr>
          <p:cNvPr id="6" name="Image 5">
            <a:extLst>
              <a:ext uri="{FF2B5EF4-FFF2-40B4-BE49-F238E27FC236}">
                <a16:creationId xmlns:a16="http://schemas.microsoft.com/office/drawing/2014/main" id="{2B72B9D3-800D-10A3-9FB3-B7912FC5DE3F}"/>
              </a:ext>
            </a:extLst>
          </p:cNvPr>
          <p:cNvPicPr>
            <a:picLocks noChangeAspect="1"/>
          </p:cNvPicPr>
          <p:nvPr/>
        </p:nvPicPr>
        <p:blipFill>
          <a:blip r:embed="rId2"/>
          <a:stretch>
            <a:fillRect/>
          </a:stretch>
        </p:blipFill>
        <p:spPr>
          <a:xfrm>
            <a:off x="1327445" y="2106368"/>
            <a:ext cx="9068586" cy="3581710"/>
          </a:xfrm>
          <a:prstGeom prst="rect">
            <a:avLst/>
          </a:prstGeom>
        </p:spPr>
      </p:pic>
      <p:pic>
        <p:nvPicPr>
          <p:cNvPr id="7" name="Graphique 16">
            <a:extLst>
              <a:ext uri="{FF2B5EF4-FFF2-40B4-BE49-F238E27FC236}">
                <a16:creationId xmlns:a16="http://schemas.microsoft.com/office/drawing/2014/main" id="{AAF46D5D-2ABF-335A-7E9E-37FE39F63A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4718" y="2435507"/>
            <a:ext cx="372016" cy="351964"/>
          </a:xfrm>
          <a:prstGeom prst="rect">
            <a:avLst/>
          </a:prstGeom>
        </p:spPr>
      </p:pic>
      <p:sp>
        <p:nvSpPr>
          <p:cNvPr id="10" name="Espace réservé du texte 3">
            <a:extLst>
              <a:ext uri="{FF2B5EF4-FFF2-40B4-BE49-F238E27FC236}">
                <a16:creationId xmlns:a16="http://schemas.microsoft.com/office/drawing/2014/main" id="{97643FBB-003C-1228-ACD6-616052EDC7F9}"/>
              </a:ext>
            </a:extLst>
          </p:cNvPr>
          <p:cNvSpPr txBox="1">
            <a:spLocks/>
          </p:cNvSpPr>
          <p:nvPr/>
        </p:nvSpPr>
        <p:spPr>
          <a:xfrm>
            <a:off x="124587" y="917110"/>
            <a:ext cx="11463338" cy="594629"/>
          </a:xfrm>
          <a:prstGeom prst="rect">
            <a:avLst/>
          </a:prstGeom>
        </p:spPr>
        <p:txBody>
          <a:bodyPr vert="horz" lIns="91440" tIns="45720" rIns="91440" bIns="45720" rtlCol="0">
            <a:normAutofit/>
          </a:bodyPr>
          <a:lstStyle>
            <a:lvl1pPr marL="228600" indent="-228600" algn="ctr"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IDENTIFIER LES heures à EXPORTER Et renseigner les codes DES rubriques de paie</a:t>
            </a:r>
          </a:p>
        </p:txBody>
      </p:sp>
      <p:sp>
        <p:nvSpPr>
          <p:cNvPr id="4" name="Rectangle 3">
            <a:extLst>
              <a:ext uri="{FF2B5EF4-FFF2-40B4-BE49-F238E27FC236}">
                <a16:creationId xmlns:a16="http://schemas.microsoft.com/office/drawing/2014/main" id="{5E838EFB-26E9-5E6E-111A-0B8A59636B69}"/>
              </a:ext>
            </a:extLst>
          </p:cNvPr>
          <p:cNvSpPr/>
          <p:nvPr/>
        </p:nvSpPr>
        <p:spPr>
          <a:xfrm>
            <a:off x="1452573" y="4998719"/>
            <a:ext cx="3156243" cy="689359"/>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que 16">
            <a:extLst>
              <a:ext uri="{FF2B5EF4-FFF2-40B4-BE49-F238E27FC236}">
                <a16:creationId xmlns:a16="http://schemas.microsoft.com/office/drawing/2014/main" id="{8838FC53-E57B-0B22-F199-8F03E6DEB0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5429" y="4991434"/>
            <a:ext cx="372016" cy="351964"/>
          </a:xfrm>
          <a:prstGeom prst="rect">
            <a:avLst/>
          </a:prstGeom>
        </p:spPr>
      </p:pic>
    </p:spTree>
    <p:extLst>
      <p:ext uri="{BB962C8B-B14F-4D97-AF65-F5344CB8AC3E}">
        <p14:creationId xmlns:p14="http://schemas.microsoft.com/office/powerpoint/2010/main" val="1285971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Paramétrer les titres restaurant </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4142186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43E56F3-3599-AF20-B41D-02F11D2D2CC3}"/>
              </a:ext>
            </a:extLst>
          </p:cNvPr>
          <p:cNvPicPr>
            <a:picLocks noChangeAspect="1"/>
          </p:cNvPicPr>
          <p:nvPr/>
        </p:nvPicPr>
        <p:blipFill>
          <a:blip r:embed="rId2"/>
          <a:stretch>
            <a:fillRect/>
          </a:stretch>
        </p:blipFill>
        <p:spPr>
          <a:xfrm>
            <a:off x="366712" y="1934860"/>
            <a:ext cx="7251192" cy="1200810"/>
          </a:xfrm>
          <a:prstGeom prst="rect">
            <a:avLst/>
          </a:prstGeom>
        </p:spPr>
      </p:pic>
      <p:sp>
        <p:nvSpPr>
          <p:cNvPr id="2" name="Espace réservé du tableau 1">
            <a:extLst>
              <a:ext uri="{FF2B5EF4-FFF2-40B4-BE49-F238E27FC236}">
                <a16:creationId xmlns:a16="http://schemas.microsoft.com/office/drawing/2014/main" id="{82A4C40F-C39D-423A-5EDA-70A2E61FCCCA}"/>
              </a:ext>
            </a:extLst>
          </p:cNvPr>
          <p:cNvSpPr>
            <a:spLocks noGrp="1"/>
          </p:cNvSpPr>
          <p:nvPr>
            <p:ph type="tbl" sz="quarter" idx="10"/>
          </p:nvPr>
        </p:nvSpPr>
        <p:spPr>
          <a:xfrm>
            <a:off x="371475" y="1563926"/>
            <a:ext cx="11449050" cy="4846635"/>
          </a:xfrm>
        </p:spPr>
        <p:txBody>
          <a:bodyPr/>
          <a:lstStyle/>
          <a:p>
            <a:r>
              <a:rPr lang="fr-FR" dirty="0"/>
              <a:t>Accès : Menu &gt; Préparation Paie &gt; Titres restaurants</a:t>
            </a:r>
          </a:p>
          <a:p>
            <a:pPr marL="0" indent="0">
              <a:buNone/>
            </a:pPr>
            <a:endParaRPr lang="fr-FR" dirty="0"/>
          </a:p>
        </p:txBody>
      </p:sp>
      <p:sp>
        <p:nvSpPr>
          <p:cNvPr id="3" name="Titre 2">
            <a:extLst>
              <a:ext uri="{FF2B5EF4-FFF2-40B4-BE49-F238E27FC236}">
                <a16:creationId xmlns:a16="http://schemas.microsoft.com/office/drawing/2014/main" id="{809B51DB-26D5-5706-3867-C829849165EE}"/>
              </a:ext>
            </a:extLst>
          </p:cNvPr>
          <p:cNvSpPr>
            <a:spLocks noGrp="1"/>
          </p:cNvSpPr>
          <p:nvPr>
            <p:ph type="title"/>
          </p:nvPr>
        </p:nvSpPr>
        <p:spPr/>
        <p:txBody>
          <a:bodyPr/>
          <a:lstStyle/>
          <a:p>
            <a:r>
              <a:rPr lang="fr-FR" sz="2400" dirty="0"/>
              <a:t>PARAMETRER LES TITRES RESTAURANTS</a:t>
            </a:r>
          </a:p>
        </p:txBody>
      </p:sp>
      <p:sp>
        <p:nvSpPr>
          <p:cNvPr id="4" name="Espace réservé du texte 3">
            <a:extLst>
              <a:ext uri="{FF2B5EF4-FFF2-40B4-BE49-F238E27FC236}">
                <a16:creationId xmlns:a16="http://schemas.microsoft.com/office/drawing/2014/main" id="{91D098C7-2BB2-00E8-FC1E-8548719A65A0}"/>
              </a:ext>
            </a:extLst>
          </p:cNvPr>
          <p:cNvSpPr>
            <a:spLocks noGrp="1"/>
          </p:cNvSpPr>
          <p:nvPr>
            <p:ph type="body" sz="quarter" idx="19"/>
          </p:nvPr>
        </p:nvSpPr>
        <p:spPr>
          <a:xfrm>
            <a:off x="366712" y="976849"/>
            <a:ext cx="11453813" cy="339725"/>
          </a:xfrm>
        </p:spPr>
        <p:txBody>
          <a:bodyPr/>
          <a:lstStyle/>
          <a:p>
            <a:r>
              <a:rPr lang="fr-FR" dirty="0"/>
              <a:t>PARAMETRER LES REGLES DE GESTION ET LE  FOURNISSEUR</a:t>
            </a:r>
          </a:p>
        </p:txBody>
      </p:sp>
      <p:pic>
        <p:nvPicPr>
          <p:cNvPr id="10" name="Image 9">
            <a:extLst>
              <a:ext uri="{FF2B5EF4-FFF2-40B4-BE49-F238E27FC236}">
                <a16:creationId xmlns:a16="http://schemas.microsoft.com/office/drawing/2014/main" id="{161C0B5A-20B9-369A-BFB4-F842CA933147}"/>
              </a:ext>
            </a:extLst>
          </p:cNvPr>
          <p:cNvPicPr>
            <a:picLocks noChangeAspect="1"/>
          </p:cNvPicPr>
          <p:nvPr/>
        </p:nvPicPr>
        <p:blipFill>
          <a:blip r:embed="rId3"/>
          <a:stretch>
            <a:fillRect/>
          </a:stretch>
        </p:blipFill>
        <p:spPr>
          <a:xfrm>
            <a:off x="4596460" y="3228913"/>
            <a:ext cx="3182036" cy="3429000"/>
          </a:xfrm>
          <a:prstGeom prst="rect">
            <a:avLst/>
          </a:prstGeom>
        </p:spPr>
      </p:pic>
      <p:pic>
        <p:nvPicPr>
          <p:cNvPr id="12" name="Graphique 11">
            <a:extLst>
              <a:ext uri="{FF2B5EF4-FFF2-40B4-BE49-F238E27FC236}">
                <a16:creationId xmlns:a16="http://schemas.microsoft.com/office/drawing/2014/main" id="{0652AFB8-8291-1241-C262-AB2B99AADC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199607" y="3642097"/>
            <a:ext cx="345145" cy="345146"/>
          </a:xfrm>
          <a:prstGeom prst="rect">
            <a:avLst/>
          </a:prstGeom>
        </p:spPr>
      </p:pic>
      <p:pic>
        <p:nvPicPr>
          <p:cNvPr id="13" name="Graphique 12">
            <a:extLst>
              <a:ext uri="{FF2B5EF4-FFF2-40B4-BE49-F238E27FC236}">
                <a16:creationId xmlns:a16="http://schemas.microsoft.com/office/drawing/2014/main" id="{684E5336-5874-2781-29F1-7A0C72E782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859720" y="5479657"/>
            <a:ext cx="345145" cy="345146"/>
          </a:xfrm>
          <a:prstGeom prst="rect">
            <a:avLst/>
          </a:prstGeom>
        </p:spPr>
      </p:pic>
      <p:sp>
        <p:nvSpPr>
          <p:cNvPr id="7" name="Rectangle : coins arrondis 6">
            <a:extLst>
              <a:ext uri="{FF2B5EF4-FFF2-40B4-BE49-F238E27FC236}">
                <a16:creationId xmlns:a16="http://schemas.microsoft.com/office/drawing/2014/main" id="{A11211F2-B282-FE51-C6CD-A3A00028CCD1}"/>
              </a:ext>
            </a:extLst>
          </p:cNvPr>
          <p:cNvSpPr/>
          <p:nvPr/>
        </p:nvSpPr>
        <p:spPr>
          <a:xfrm>
            <a:off x="6708854" y="2122365"/>
            <a:ext cx="909192" cy="482275"/>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37681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Créer une grille des éléments variables de paie</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1906575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420931" y="1839881"/>
            <a:ext cx="6611430" cy="577339"/>
          </a:xfrm>
        </p:spPr>
        <p:txBody>
          <a:bodyPr/>
          <a:lstStyle/>
          <a:p>
            <a:pPr>
              <a:lnSpc>
                <a:spcPct val="100000"/>
              </a:lnSpc>
            </a:pPr>
            <a:r>
              <a:rPr lang="fr-FR" dirty="0">
                <a:hlinkClick r:id="rId2" action="ppaction://hlinksldjump"/>
              </a:rPr>
              <a:t>Les fonctionnalités de votre module</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68045" y="826633"/>
            <a:ext cx="6697663" cy="1157720"/>
          </a:xfrm>
        </p:spPr>
        <p:txBody>
          <a:bodyPr>
            <a:normAutofit/>
          </a:bodyPr>
          <a:lstStyle/>
          <a:p>
            <a:r>
              <a:rPr lang="fr-FR" dirty="0"/>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20931" y="2252118"/>
            <a:ext cx="5953061" cy="1776847"/>
          </a:xfrm>
        </p:spPr>
        <p:txBody>
          <a:bodyPr vert="horz" lIns="91440" tIns="45720" rIns="91440" bIns="45720" rtlCol="0" anchor="t">
            <a:noAutofit/>
          </a:bodyPr>
          <a:lstStyle/>
          <a:p>
            <a:pPr>
              <a:lnSpc>
                <a:spcPct val="100000"/>
              </a:lnSpc>
            </a:pPr>
            <a:r>
              <a:rPr lang="fr-FR" sz="1400"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Générer le fichier d’export des absences</a:t>
            </a:r>
            <a:endParaRPr lang="fr-FR" sz="1400" dirty="0">
              <a:solidFill>
                <a:schemeClr val="bg2"/>
              </a:solidFill>
              <a:latin typeface="Figtree"/>
            </a:endParaRPr>
          </a:p>
          <a:p>
            <a:pPr>
              <a:lnSpc>
                <a:spcPct val="100000"/>
              </a:lnSpc>
            </a:pPr>
            <a:r>
              <a:rPr lang="fr-FR" sz="1400"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Générer le fichier d’export des heures </a:t>
            </a:r>
            <a:endParaRPr lang="fr-FR" sz="1400" dirty="0">
              <a:solidFill>
                <a:schemeClr val="bg2"/>
              </a:solidFill>
            </a:endParaRPr>
          </a:p>
          <a:p>
            <a:pPr>
              <a:lnSpc>
                <a:spcPct val="100000"/>
              </a:lnSpc>
            </a:pPr>
            <a:r>
              <a:rPr lang="fr-FR" sz="1400" dirty="0">
                <a:solidFill>
                  <a:schemeClr val="bg2"/>
                </a:solidFill>
                <a:latin typeface="Figtree"/>
                <a:hlinkClick r:id="rId5" action="ppaction://hlinksldjump">
                  <a:extLst>
                    <a:ext uri="{A12FA001-AC4F-418D-AE19-62706E023703}">
                      <ahyp:hlinkClr xmlns:ahyp="http://schemas.microsoft.com/office/drawing/2018/hyperlinkcolor" val="tx"/>
                    </a:ext>
                  </a:extLst>
                </a:hlinkClick>
              </a:rPr>
              <a:t>Générer la grille des éléments variables de paie </a:t>
            </a:r>
            <a:endParaRPr lang="fr-FR" sz="1400" dirty="0">
              <a:solidFill>
                <a:schemeClr val="bg2"/>
              </a:solidFill>
            </a:endParaRPr>
          </a:p>
          <a:p>
            <a:pPr>
              <a:lnSpc>
                <a:spcPct val="100000"/>
              </a:lnSpc>
            </a:pPr>
            <a:r>
              <a:rPr lang="fr-FR" sz="1400"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Générer le fichier des titres restaurants </a:t>
            </a:r>
            <a:endParaRPr lang="fr-FR" sz="1400" dirty="0">
              <a:solidFill>
                <a:schemeClr val="bg2"/>
              </a:solidFill>
            </a:endParaRPr>
          </a:p>
          <a:p>
            <a:pPr>
              <a:lnSpc>
                <a:spcPct val="100000"/>
              </a:lnSpc>
            </a:pPr>
            <a:r>
              <a:rPr lang="fr-FR" sz="1400" dirty="0">
                <a:solidFill>
                  <a:schemeClr val="bg2"/>
                </a:solidFill>
                <a:latin typeface="Figtree"/>
                <a:hlinkClick r:id="rId7" action="ppaction://hlinksldjump">
                  <a:extLst>
                    <a:ext uri="{A12FA001-AC4F-418D-AE19-62706E023703}">
                      <ahyp:hlinkClr xmlns:ahyp="http://schemas.microsoft.com/office/drawing/2018/hyperlinkcolor" val="tx"/>
                    </a:ext>
                  </a:extLst>
                </a:hlinkClick>
              </a:rPr>
              <a:t>Importer les bulletins de salaires </a:t>
            </a:r>
            <a:endParaRPr lang="fr-FR" sz="1400"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420931" y="4083728"/>
            <a:ext cx="5520975" cy="357054"/>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8" action="ppaction://hlinksldjump"/>
              </a:rPr>
              <a:t>L’espace admiN</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20931" y="4461832"/>
            <a:ext cx="6765289" cy="1569535"/>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9">
                  <a:extLst>
                    <a:ext uri="{96DAC541-7B7A-43D3-8B79-37D633B846F1}">
                      <asvg:svgBlip xmlns:asvg="http://schemas.microsoft.com/office/drawing/2016/SVG/main" r:embed="rId10"/>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1">
                  <a:extLst>
                    <a:ext uri="{96DAC541-7B7A-43D3-8B79-37D633B846F1}">
                      <asvg:svgBlip xmlns:asvg="http://schemas.microsoft.com/office/drawing/2016/SVG/main" r:embed="rId12"/>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400" dirty="0">
                <a:solidFill>
                  <a:schemeClr val="bg2"/>
                </a:solidFill>
                <a:latin typeface="Figtree"/>
                <a:hlinkClick r:id="rId13" action="ppaction://hlinksldjump">
                  <a:extLst>
                    <a:ext uri="{A12FA001-AC4F-418D-AE19-62706E023703}">
                      <ahyp:hlinkClr xmlns:ahyp="http://schemas.microsoft.com/office/drawing/2018/hyperlinkcolor" val="tx"/>
                    </a:ext>
                  </a:extLst>
                </a:hlinkClick>
              </a:rPr>
              <a:t>Identifier les types d’absences à exporter et renseigner les codes des rubriques de paie </a:t>
            </a:r>
            <a:endParaRPr lang="fr-FR" sz="1400" dirty="0">
              <a:solidFill>
                <a:schemeClr val="bg2"/>
              </a:solidFill>
            </a:endParaRPr>
          </a:p>
          <a:p>
            <a:pPr>
              <a:lnSpc>
                <a:spcPct val="100000"/>
              </a:lnSpc>
            </a:pPr>
            <a:r>
              <a:rPr lang="fr-FR" sz="1400" dirty="0">
                <a:solidFill>
                  <a:schemeClr val="bg2"/>
                </a:solidFill>
                <a:latin typeface="Figtree"/>
                <a:hlinkClick r:id="rId14" action="ppaction://hlinksldjump">
                  <a:extLst>
                    <a:ext uri="{A12FA001-AC4F-418D-AE19-62706E023703}">
                      <ahyp:hlinkClr xmlns:ahyp="http://schemas.microsoft.com/office/drawing/2018/hyperlinkcolor" val="tx"/>
                    </a:ext>
                  </a:extLst>
                </a:hlinkClick>
              </a:rPr>
              <a:t>Identifier les heures à exporter et renseigner les codes des rubriques de paie pour les heures supplémentaires et complémentaires </a:t>
            </a:r>
            <a:endParaRPr lang="fr-FR" sz="1400" dirty="0">
              <a:solidFill>
                <a:schemeClr val="bg2"/>
              </a:solidFill>
            </a:endParaRPr>
          </a:p>
          <a:p>
            <a:pPr>
              <a:lnSpc>
                <a:spcPct val="100000"/>
              </a:lnSpc>
            </a:pPr>
            <a:r>
              <a:rPr lang="fr-FR" sz="1400" dirty="0">
                <a:solidFill>
                  <a:schemeClr val="bg2"/>
                </a:solidFill>
                <a:latin typeface="Figtree"/>
                <a:hlinkClick r:id="rId15" action="ppaction://hlinksldjump">
                  <a:extLst>
                    <a:ext uri="{A12FA001-AC4F-418D-AE19-62706E023703}">
                      <ahyp:hlinkClr xmlns:ahyp="http://schemas.microsoft.com/office/drawing/2018/hyperlinkcolor" val="tx"/>
                    </a:ext>
                  </a:extLst>
                </a:hlinkClick>
              </a:rPr>
              <a:t>Paramétrer les titres restaurant </a:t>
            </a:r>
            <a:endParaRPr lang="fr-FR" sz="1400" dirty="0">
              <a:solidFill>
                <a:schemeClr val="bg2"/>
              </a:solidFill>
              <a:latin typeface="Figtree"/>
            </a:endParaRPr>
          </a:p>
          <a:p>
            <a:pPr>
              <a:lnSpc>
                <a:spcPct val="100000"/>
              </a:lnSpc>
            </a:pPr>
            <a:r>
              <a:rPr lang="fr-FR" sz="1400" dirty="0">
                <a:solidFill>
                  <a:schemeClr val="bg2"/>
                </a:solidFill>
                <a:latin typeface="Figtree"/>
                <a:hlinkClick r:id="rId16" action="ppaction://hlinksldjump">
                  <a:extLst>
                    <a:ext uri="{A12FA001-AC4F-418D-AE19-62706E023703}">
                      <ahyp:hlinkClr xmlns:ahyp="http://schemas.microsoft.com/office/drawing/2018/hyperlinkcolor" val="tx"/>
                    </a:ext>
                  </a:extLst>
                </a:hlinkClick>
              </a:rPr>
              <a:t>Créer une grille des éléments variables de paie</a:t>
            </a:r>
            <a:endParaRPr lang="fr-FR" sz="1400" dirty="0">
              <a:solidFill>
                <a:schemeClr val="bg2"/>
              </a:solidFill>
              <a:latin typeface="Figtree"/>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7"/>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ED21CE6F-5E0E-5A4A-48FD-F9C29CEDAD48}"/>
              </a:ext>
            </a:extLst>
          </p:cNvPr>
          <p:cNvPicPr>
            <a:picLocks noChangeAspect="1"/>
          </p:cNvPicPr>
          <p:nvPr/>
        </p:nvPicPr>
        <p:blipFill>
          <a:blip r:embed="rId2"/>
          <a:stretch>
            <a:fillRect/>
          </a:stretch>
        </p:blipFill>
        <p:spPr>
          <a:xfrm>
            <a:off x="2722528" y="3589345"/>
            <a:ext cx="6937634" cy="3068568"/>
          </a:xfrm>
          <a:prstGeom prst="rect">
            <a:avLst/>
          </a:prstGeom>
        </p:spPr>
      </p:pic>
      <p:sp>
        <p:nvSpPr>
          <p:cNvPr id="2" name="Espace réservé du tableau 1">
            <a:extLst>
              <a:ext uri="{FF2B5EF4-FFF2-40B4-BE49-F238E27FC236}">
                <a16:creationId xmlns:a16="http://schemas.microsoft.com/office/drawing/2014/main" id="{82A4C40F-C39D-423A-5EDA-70A2E61FCCCA}"/>
              </a:ext>
            </a:extLst>
          </p:cNvPr>
          <p:cNvSpPr>
            <a:spLocks noGrp="1"/>
          </p:cNvSpPr>
          <p:nvPr>
            <p:ph type="tbl" sz="quarter" idx="10"/>
          </p:nvPr>
        </p:nvSpPr>
        <p:spPr>
          <a:xfrm>
            <a:off x="371475" y="1563926"/>
            <a:ext cx="11449050" cy="4846635"/>
          </a:xfrm>
        </p:spPr>
        <p:txBody>
          <a:bodyPr/>
          <a:lstStyle/>
          <a:p>
            <a:r>
              <a:rPr lang="fr-FR" dirty="0"/>
              <a:t>Accès : Menu &gt; Espace Admin &gt; Congés et Absences &gt; Eléments variables de paie &gt; Définition des champs</a:t>
            </a:r>
          </a:p>
          <a:p>
            <a:pPr marL="0" indent="0">
              <a:buNone/>
            </a:pPr>
            <a:endParaRPr lang="fr-FR" dirty="0"/>
          </a:p>
        </p:txBody>
      </p:sp>
      <p:sp>
        <p:nvSpPr>
          <p:cNvPr id="3" name="Titre 2">
            <a:extLst>
              <a:ext uri="{FF2B5EF4-FFF2-40B4-BE49-F238E27FC236}">
                <a16:creationId xmlns:a16="http://schemas.microsoft.com/office/drawing/2014/main" id="{809B51DB-26D5-5706-3867-C829849165EE}"/>
              </a:ext>
            </a:extLst>
          </p:cNvPr>
          <p:cNvSpPr>
            <a:spLocks noGrp="1"/>
          </p:cNvSpPr>
          <p:nvPr>
            <p:ph type="title"/>
          </p:nvPr>
        </p:nvSpPr>
        <p:spPr/>
        <p:txBody>
          <a:bodyPr/>
          <a:lstStyle/>
          <a:p>
            <a:r>
              <a:rPr lang="fr-FR" sz="2400" dirty="0"/>
              <a:t>CRÉER UNE GRILLE DES ELEMENTS VARIABLES DE PAIE</a:t>
            </a:r>
          </a:p>
        </p:txBody>
      </p:sp>
      <p:sp>
        <p:nvSpPr>
          <p:cNvPr id="4" name="Espace réservé du texte 3">
            <a:extLst>
              <a:ext uri="{FF2B5EF4-FFF2-40B4-BE49-F238E27FC236}">
                <a16:creationId xmlns:a16="http://schemas.microsoft.com/office/drawing/2014/main" id="{91D098C7-2BB2-00E8-FC1E-8548719A65A0}"/>
              </a:ext>
            </a:extLst>
          </p:cNvPr>
          <p:cNvSpPr>
            <a:spLocks noGrp="1"/>
          </p:cNvSpPr>
          <p:nvPr>
            <p:ph type="body" sz="quarter" idx="19"/>
          </p:nvPr>
        </p:nvSpPr>
        <p:spPr>
          <a:xfrm>
            <a:off x="366712" y="976849"/>
            <a:ext cx="11453813" cy="339725"/>
          </a:xfrm>
        </p:spPr>
        <p:txBody>
          <a:bodyPr/>
          <a:lstStyle/>
          <a:p>
            <a:r>
              <a:rPr lang="fr-FR" dirty="0"/>
              <a:t>CRÉER LES CHAMPS DE LA GRILLE</a:t>
            </a:r>
          </a:p>
        </p:txBody>
      </p:sp>
      <p:pic>
        <p:nvPicPr>
          <p:cNvPr id="11" name="Image 10">
            <a:extLst>
              <a:ext uri="{FF2B5EF4-FFF2-40B4-BE49-F238E27FC236}">
                <a16:creationId xmlns:a16="http://schemas.microsoft.com/office/drawing/2014/main" id="{F8A975B1-171C-8A59-01D8-F04ADCDF7F64}"/>
              </a:ext>
            </a:extLst>
          </p:cNvPr>
          <p:cNvPicPr>
            <a:picLocks noChangeAspect="1"/>
          </p:cNvPicPr>
          <p:nvPr/>
        </p:nvPicPr>
        <p:blipFill>
          <a:blip r:embed="rId3"/>
          <a:stretch>
            <a:fillRect/>
          </a:stretch>
        </p:blipFill>
        <p:spPr>
          <a:xfrm>
            <a:off x="960120" y="1910359"/>
            <a:ext cx="5989320" cy="1518641"/>
          </a:xfrm>
          <a:prstGeom prst="rect">
            <a:avLst/>
          </a:prstGeom>
        </p:spPr>
      </p:pic>
      <p:pic>
        <p:nvPicPr>
          <p:cNvPr id="14" name="Graphique 13">
            <a:extLst>
              <a:ext uri="{FF2B5EF4-FFF2-40B4-BE49-F238E27FC236}">
                <a16:creationId xmlns:a16="http://schemas.microsoft.com/office/drawing/2014/main" id="{D3D4C776-811B-8851-8E17-42FB569DF4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547" y="2855329"/>
            <a:ext cx="345145" cy="345146"/>
          </a:xfrm>
          <a:prstGeom prst="rect">
            <a:avLst/>
          </a:prstGeom>
        </p:spPr>
      </p:pic>
      <p:pic>
        <p:nvPicPr>
          <p:cNvPr id="15" name="Graphique 14">
            <a:extLst>
              <a:ext uri="{FF2B5EF4-FFF2-40B4-BE49-F238E27FC236}">
                <a16:creationId xmlns:a16="http://schemas.microsoft.com/office/drawing/2014/main" id="{1F5F98DE-53C7-F89D-8F00-18A183B08B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763955">
            <a:off x="6776867" y="1977304"/>
            <a:ext cx="345145" cy="345146"/>
          </a:xfrm>
          <a:prstGeom prst="rect">
            <a:avLst/>
          </a:prstGeom>
        </p:spPr>
      </p:pic>
      <p:pic>
        <p:nvPicPr>
          <p:cNvPr id="19" name="Graphique 18">
            <a:extLst>
              <a:ext uri="{FF2B5EF4-FFF2-40B4-BE49-F238E27FC236}">
                <a16:creationId xmlns:a16="http://schemas.microsoft.com/office/drawing/2014/main" id="{B1D11DEF-9833-9A50-2DBA-24E7D9062D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3472765" y="4769631"/>
            <a:ext cx="345145" cy="345146"/>
          </a:xfrm>
          <a:prstGeom prst="rect">
            <a:avLst/>
          </a:prstGeom>
        </p:spPr>
      </p:pic>
      <p:pic>
        <p:nvPicPr>
          <p:cNvPr id="20" name="Graphique 19">
            <a:extLst>
              <a:ext uri="{FF2B5EF4-FFF2-40B4-BE49-F238E27FC236}">
                <a16:creationId xmlns:a16="http://schemas.microsoft.com/office/drawing/2014/main" id="{A29CFE10-2080-5DE1-7C9E-0DFF0BBF80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4760106" y="6175689"/>
            <a:ext cx="345145" cy="345146"/>
          </a:xfrm>
          <a:prstGeom prst="rect">
            <a:avLst/>
          </a:prstGeom>
        </p:spPr>
      </p:pic>
      <p:pic>
        <p:nvPicPr>
          <p:cNvPr id="21" name="Graphique 20">
            <a:extLst>
              <a:ext uri="{FF2B5EF4-FFF2-40B4-BE49-F238E27FC236}">
                <a16:creationId xmlns:a16="http://schemas.microsoft.com/office/drawing/2014/main" id="{C7A672A4-9933-4E05-AA3D-0AB912B491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2479504" y="6180239"/>
            <a:ext cx="345145" cy="345146"/>
          </a:xfrm>
          <a:prstGeom prst="rect">
            <a:avLst/>
          </a:prstGeom>
        </p:spPr>
      </p:pic>
      <p:pic>
        <p:nvPicPr>
          <p:cNvPr id="22" name="Graphique 21">
            <a:extLst>
              <a:ext uri="{FF2B5EF4-FFF2-40B4-BE49-F238E27FC236}">
                <a16:creationId xmlns:a16="http://schemas.microsoft.com/office/drawing/2014/main" id="{451EF60E-9957-4EF8-D4DD-49AC8670E4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2479123" y="5463271"/>
            <a:ext cx="345145" cy="345146"/>
          </a:xfrm>
          <a:prstGeom prst="rect">
            <a:avLst/>
          </a:prstGeom>
        </p:spPr>
      </p:pic>
      <p:pic>
        <p:nvPicPr>
          <p:cNvPr id="23" name="Graphique 22">
            <a:extLst>
              <a:ext uri="{FF2B5EF4-FFF2-40B4-BE49-F238E27FC236}">
                <a16:creationId xmlns:a16="http://schemas.microsoft.com/office/drawing/2014/main" id="{B84A494A-4031-BC69-1296-2114AF7F95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4746201" y="5708578"/>
            <a:ext cx="345145" cy="345146"/>
          </a:xfrm>
          <a:prstGeom prst="rect">
            <a:avLst/>
          </a:prstGeom>
        </p:spPr>
      </p:pic>
    </p:spTree>
    <p:extLst>
      <p:ext uri="{BB962C8B-B14F-4D97-AF65-F5344CB8AC3E}">
        <p14:creationId xmlns:p14="http://schemas.microsoft.com/office/powerpoint/2010/main" val="3557567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3875994-C87E-0A42-0C27-E272EACD9E5F}"/>
              </a:ext>
            </a:extLst>
          </p:cNvPr>
          <p:cNvPicPr>
            <a:picLocks noChangeAspect="1"/>
          </p:cNvPicPr>
          <p:nvPr/>
        </p:nvPicPr>
        <p:blipFill>
          <a:blip r:embed="rId2"/>
          <a:stretch>
            <a:fillRect/>
          </a:stretch>
        </p:blipFill>
        <p:spPr>
          <a:xfrm>
            <a:off x="1345499" y="3588557"/>
            <a:ext cx="9296125" cy="1347043"/>
          </a:xfrm>
          <a:prstGeom prst="rect">
            <a:avLst/>
          </a:prstGeom>
        </p:spPr>
      </p:pic>
      <p:pic>
        <p:nvPicPr>
          <p:cNvPr id="5" name="Image 4">
            <a:extLst>
              <a:ext uri="{FF2B5EF4-FFF2-40B4-BE49-F238E27FC236}">
                <a16:creationId xmlns:a16="http://schemas.microsoft.com/office/drawing/2014/main" id="{6D814D7A-AD52-845B-3415-039527D708DF}"/>
              </a:ext>
            </a:extLst>
          </p:cNvPr>
          <p:cNvPicPr>
            <a:picLocks noChangeAspect="1"/>
          </p:cNvPicPr>
          <p:nvPr/>
        </p:nvPicPr>
        <p:blipFill>
          <a:blip r:embed="rId3"/>
          <a:stretch>
            <a:fillRect/>
          </a:stretch>
        </p:blipFill>
        <p:spPr>
          <a:xfrm>
            <a:off x="366712" y="1921518"/>
            <a:ext cx="9808506" cy="1377628"/>
          </a:xfrm>
          <a:prstGeom prst="rect">
            <a:avLst/>
          </a:prstGeom>
        </p:spPr>
      </p:pic>
      <p:sp>
        <p:nvSpPr>
          <p:cNvPr id="2" name="Espace réservé du tableau 1">
            <a:extLst>
              <a:ext uri="{FF2B5EF4-FFF2-40B4-BE49-F238E27FC236}">
                <a16:creationId xmlns:a16="http://schemas.microsoft.com/office/drawing/2014/main" id="{82A4C40F-C39D-423A-5EDA-70A2E61FCCCA}"/>
              </a:ext>
            </a:extLst>
          </p:cNvPr>
          <p:cNvSpPr>
            <a:spLocks noGrp="1"/>
          </p:cNvSpPr>
          <p:nvPr>
            <p:ph type="tbl" sz="quarter" idx="10"/>
          </p:nvPr>
        </p:nvSpPr>
        <p:spPr>
          <a:xfrm>
            <a:off x="371475" y="1563926"/>
            <a:ext cx="11449050" cy="4846635"/>
          </a:xfrm>
        </p:spPr>
        <p:txBody>
          <a:bodyPr/>
          <a:lstStyle/>
          <a:p>
            <a:r>
              <a:rPr lang="fr-FR" dirty="0"/>
              <a:t>Accès : Menu &gt; Espace Admin &gt; Congés et Absences &gt; Eléments variables de paie &gt; Modèles de grilles</a:t>
            </a:r>
          </a:p>
          <a:p>
            <a:pPr marL="0" indent="0">
              <a:buNone/>
            </a:pPr>
            <a:endParaRPr lang="fr-FR" dirty="0"/>
          </a:p>
        </p:txBody>
      </p:sp>
      <p:sp>
        <p:nvSpPr>
          <p:cNvPr id="3" name="Titre 2">
            <a:extLst>
              <a:ext uri="{FF2B5EF4-FFF2-40B4-BE49-F238E27FC236}">
                <a16:creationId xmlns:a16="http://schemas.microsoft.com/office/drawing/2014/main" id="{809B51DB-26D5-5706-3867-C829849165EE}"/>
              </a:ext>
            </a:extLst>
          </p:cNvPr>
          <p:cNvSpPr>
            <a:spLocks noGrp="1"/>
          </p:cNvSpPr>
          <p:nvPr>
            <p:ph type="title"/>
          </p:nvPr>
        </p:nvSpPr>
        <p:spPr/>
        <p:txBody>
          <a:bodyPr/>
          <a:lstStyle/>
          <a:p>
            <a:r>
              <a:rPr lang="fr-FR" sz="2400" dirty="0"/>
              <a:t>CRÉER UNE GRILLE DES ELEMENTS VARIABLES DE PAIE</a:t>
            </a:r>
          </a:p>
        </p:txBody>
      </p:sp>
      <p:sp>
        <p:nvSpPr>
          <p:cNvPr id="4" name="Espace réservé du texte 3">
            <a:extLst>
              <a:ext uri="{FF2B5EF4-FFF2-40B4-BE49-F238E27FC236}">
                <a16:creationId xmlns:a16="http://schemas.microsoft.com/office/drawing/2014/main" id="{91D098C7-2BB2-00E8-FC1E-8548719A65A0}"/>
              </a:ext>
            </a:extLst>
          </p:cNvPr>
          <p:cNvSpPr>
            <a:spLocks noGrp="1"/>
          </p:cNvSpPr>
          <p:nvPr>
            <p:ph type="body" sz="quarter" idx="19"/>
          </p:nvPr>
        </p:nvSpPr>
        <p:spPr>
          <a:xfrm>
            <a:off x="366712" y="976849"/>
            <a:ext cx="11453813" cy="339725"/>
          </a:xfrm>
        </p:spPr>
        <p:txBody>
          <a:bodyPr/>
          <a:lstStyle/>
          <a:p>
            <a:r>
              <a:rPr lang="fr-FR" dirty="0"/>
              <a:t>CRÉER le modèle de GRILLE</a:t>
            </a:r>
          </a:p>
        </p:txBody>
      </p:sp>
      <p:pic>
        <p:nvPicPr>
          <p:cNvPr id="14" name="Graphique 13">
            <a:extLst>
              <a:ext uri="{FF2B5EF4-FFF2-40B4-BE49-F238E27FC236}">
                <a16:creationId xmlns:a16="http://schemas.microsoft.com/office/drawing/2014/main" id="{D3D4C776-811B-8851-8E17-42FB569DF4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4839" y="2699708"/>
            <a:ext cx="345145" cy="345146"/>
          </a:xfrm>
          <a:prstGeom prst="rect">
            <a:avLst/>
          </a:prstGeom>
        </p:spPr>
      </p:pic>
      <p:pic>
        <p:nvPicPr>
          <p:cNvPr id="19" name="Graphique 18">
            <a:extLst>
              <a:ext uri="{FF2B5EF4-FFF2-40B4-BE49-F238E27FC236}">
                <a16:creationId xmlns:a16="http://schemas.microsoft.com/office/drawing/2014/main" id="{B1D11DEF-9833-9A50-2DBA-24E7D9062D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9597789" y="1845785"/>
            <a:ext cx="345145" cy="345146"/>
          </a:xfrm>
          <a:prstGeom prst="rect">
            <a:avLst/>
          </a:prstGeom>
        </p:spPr>
      </p:pic>
      <p:pic>
        <p:nvPicPr>
          <p:cNvPr id="20" name="Graphique 19">
            <a:extLst>
              <a:ext uri="{FF2B5EF4-FFF2-40B4-BE49-F238E27FC236}">
                <a16:creationId xmlns:a16="http://schemas.microsoft.com/office/drawing/2014/main" id="{A29CFE10-2080-5DE1-7C9E-0DFF0BBF80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3567704" y="3874478"/>
            <a:ext cx="345145" cy="345146"/>
          </a:xfrm>
          <a:prstGeom prst="rect">
            <a:avLst/>
          </a:prstGeom>
        </p:spPr>
      </p:pic>
      <p:pic>
        <p:nvPicPr>
          <p:cNvPr id="21" name="Graphique 20">
            <a:extLst>
              <a:ext uri="{FF2B5EF4-FFF2-40B4-BE49-F238E27FC236}">
                <a16:creationId xmlns:a16="http://schemas.microsoft.com/office/drawing/2014/main" id="{C7A672A4-9933-4E05-AA3D-0AB912B491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4408639" y="3874479"/>
            <a:ext cx="345145" cy="345146"/>
          </a:xfrm>
          <a:prstGeom prst="rect">
            <a:avLst/>
          </a:prstGeom>
        </p:spPr>
      </p:pic>
      <p:pic>
        <p:nvPicPr>
          <p:cNvPr id="22" name="Graphique 21">
            <a:extLst>
              <a:ext uri="{FF2B5EF4-FFF2-40B4-BE49-F238E27FC236}">
                <a16:creationId xmlns:a16="http://schemas.microsoft.com/office/drawing/2014/main" id="{451EF60E-9957-4EF8-D4DD-49AC8670E4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7655016" y="3874479"/>
            <a:ext cx="345145" cy="345146"/>
          </a:xfrm>
          <a:prstGeom prst="rect">
            <a:avLst/>
          </a:prstGeom>
        </p:spPr>
      </p:pic>
      <p:pic>
        <p:nvPicPr>
          <p:cNvPr id="23" name="Graphique 22">
            <a:extLst>
              <a:ext uri="{FF2B5EF4-FFF2-40B4-BE49-F238E27FC236}">
                <a16:creationId xmlns:a16="http://schemas.microsoft.com/office/drawing/2014/main" id="{B84A494A-4031-BC69-1296-2114AF7F95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6803416" y="3874478"/>
            <a:ext cx="345145" cy="345146"/>
          </a:xfrm>
          <a:prstGeom prst="rect">
            <a:avLst/>
          </a:prstGeom>
        </p:spPr>
      </p:pic>
      <p:pic>
        <p:nvPicPr>
          <p:cNvPr id="7" name="Graphique 6">
            <a:extLst>
              <a:ext uri="{FF2B5EF4-FFF2-40B4-BE49-F238E27FC236}">
                <a16:creationId xmlns:a16="http://schemas.microsoft.com/office/drawing/2014/main" id="{FFCB38BE-FAED-E21F-2AA4-66909A4F9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18802">
            <a:off x="9110141" y="3872847"/>
            <a:ext cx="345145" cy="345146"/>
          </a:xfrm>
          <a:prstGeom prst="rect">
            <a:avLst/>
          </a:prstGeom>
        </p:spPr>
      </p:pic>
      <p:pic>
        <p:nvPicPr>
          <p:cNvPr id="8" name="Image 7">
            <a:extLst>
              <a:ext uri="{FF2B5EF4-FFF2-40B4-BE49-F238E27FC236}">
                <a16:creationId xmlns:a16="http://schemas.microsoft.com/office/drawing/2014/main" id="{A8187E10-DC65-B595-C741-D1E769D170B8}"/>
              </a:ext>
            </a:extLst>
          </p:cNvPr>
          <p:cNvPicPr>
            <a:picLocks noChangeAspect="1"/>
          </p:cNvPicPr>
          <p:nvPr/>
        </p:nvPicPr>
        <p:blipFill>
          <a:blip r:embed="rId6"/>
          <a:stretch>
            <a:fillRect/>
          </a:stretch>
        </p:blipFill>
        <p:spPr>
          <a:xfrm>
            <a:off x="1097067" y="5128005"/>
            <a:ext cx="312707" cy="294313"/>
          </a:xfrm>
          <a:prstGeom prst="rect">
            <a:avLst/>
          </a:prstGeom>
        </p:spPr>
      </p:pic>
      <p:pic>
        <p:nvPicPr>
          <p:cNvPr id="9" name="Image 8">
            <a:extLst>
              <a:ext uri="{FF2B5EF4-FFF2-40B4-BE49-F238E27FC236}">
                <a16:creationId xmlns:a16="http://schemas.microsoft.com/office/drawing/2014/main" id="{7C5E3A71-DCEC-6E7A-85F5-53DE7563317C}"/>
              </a:ext>
            </a:extLst>
          </p:cNvPr>
          <p:cNvPicPr>
            <a:picLocks noChangeAspect="1"/>
          </p:cNvPicPr>
          <p:nvPr/>
        </p:nvPicPr>
        <p:blipFill>
          <a:blip r:embed="rId7"/>
          <a:stretch>
            <a:fillRect/>
          </a:stretch>
        </p:blipFill>
        <p:spPr>
          <a:xfrm>
            <a:off x="8935887" y="5538167"/>
            <a:ext cx="292608" cy="258184"/>
          </a:xfrm>
          <a:prstGeom prst="rect">
            <a:avLst/>
          </a:prstGeom>
        </p:spPr>
      </p:pic>
      <p:pic>
        <p:nvPicPr>
          <p:cNvPr id="10" name="Image 9">
            <a:extLst>
              <a:ext uri="{FF2B5EF4-FFF2-40B4-BE49-F238E27FC236}">
                <a16:creationId xmlns:a16="http://schemas.microsoft.com/office/drawing/2014/main" id="{785CFA4C-C033-3BDB-A488-E725076CA7AB}"/>
              </a:ext>
            </a:extLst>
          </p:cNvPr>
          <p:cNvPicPr>
            <a:picLocks noChangeAspect="1"/>
          </p:cNvPicPr>
          <p:nvPr/>
        </p:nvPicPr>
        <p:blipFill>
          <a:blip r:embed="rId8"/>
          <a:stretch>
            <a:fillRect/>
          </a:stretch>
        </p:blipFill>
        <p:spPr>
          <a:xfrm>
            <a:off x="8915786" y="5961204"/>
            <a:ext cx="312709" cy="285517"/>
          </a:xfrm>
          <a:prstGeom prst="rect">
            <a:avLst/>
          </a:prstGeom>
        </p:spPr>
      </p:pic>
      <p:sp>
        <p:nvSpPr>
          <p:cNvPr id="13" name="ZoneTexte 12">
            <a:extLst>
              <a:ext uri="{FF2B5EF4-FFF2-40B4-BE49-F238E27FC236}">
                <a16:creationId xmlns:a16="http://schemas.microsoft.com/office/drawing/2014/main" id="{32906E90-0533-B5F4-9236-5009897AB740}"/>
              </a:ext>
            </a:extLst>
          </p:cNvPr>
          <p:cNvSpPr txBox="1"/>
          <p:nvPr/>
        </p:nvSpPr>
        <p:spPr>
          <a:xfrm>
            <a:off x="1472564" y="5118559"/>
            <a:ext cx="4535424" cy="276999"/>
          </a:xfrm>
          <a:prstGeom prst="rect">
            <a:avLst/>
          </a:prstGeom>
          <a:noFill/>
        </p:spPr>
        <p:txBody>
          <a:bodyPr wrap="square" rtlCol="0">
            <a:spAutoFit/>
          </a:bodyPr>
          <a:lstStyle/>
          <a:p>
            <a:r>
              <a:rPr lang="fr-FR" sz="1200" dirty="0"/>
              <a:t>Permet d’ajouter un champ de paie</a:t>
            </a:r>
          </a:p>
        </p:txBody>
      </p:sp>
      <p:sp>
        <p:nvSpPr>
          <p:cNvPr id="16" name="ZoneTexte 15">
            <a:extLst>
              <a:ext uri="{FF2B5EF4-FFF2-40B4-BE49-F238E27FC236}">
                <a16:creationId xmlns:a16="http://schemas.microsoft.com/office/drawing/2014/main" id="{BAB98743-3316-A271-E053-FE846EE15D38}"/>
              </a:ext>
            </a:extLst>
          </p:cNvPr>
          <p:cNvSpPr txBox="1"/>
          <p:nvPr/>
        </p:nvSpPr>
        <p:spPr>
          <a:xfrm>
            <a:off x="9228495" y="5529890"/>
            <a:ext cx="4535424" cy="276999"/>
          </a:xfrm>
          <a:prstGeom prst="rect">
            <a:avLst/>
          </a:prstGeom>
          <a:noFill/>
        </p:spPr>
        <p:txBody>
          <a:bodyPr wrap="square" rtlCol="0">
            <a:spAutoFit/>
          </a:bodyPr>
          <a:lstStyle/>
          <a:p>
            <a:r>
              <a:rPr lang="fr-FR" sz="1200" dirty="0"/>
              <a:t>Permet de modifier un champ de paie</a:t>
            </a:r>
          </a:p>
        </p:txBody>
      </p:sp>
      <p:sp>
        <p:nvSpPr>
          <p:cNvPr id="17" name="ZoneTexte 16">
            <a:extLst>
              <a:ext uri="{FF2B5EF4-FFF2-40B4-BE49-F238E27FC236}">
                <a16:creationId xmlns:a16="http://schemas.microsoft.com/office/drawing/2014/main" id="{6FCA3401-FB39-1F0D-2140-DD6CF8E5B142}"/>
              </a:ext>
            </a:extLst>
          </p:cNvPr>
          <p:cNvSpPr txBox="1"/>
          <p:nvPr/>
        </p:nvSpPr>
        <p:spPr>
          <a:xfrm>
            <a:off x="9246549" y="5970225"/>
            <a:ext cx="4535424" cy="276999"/>
          </a:xfrm>
          <a:prstGeom prst="rect">
            <a:avLst/>
          </a:prstGeom>
          <a:noFill/>
        </p:spPr>
        <p:txBody>
          <a:bodyPr wrap="square" rtlCol="0">
            <a:spAutoFit/>
          </a:bodyPr>
          <a:lstStyle/>
          <a:p>
            <a:r>
              <a:rPr lang="fr-FR" sz="1200" dirty="0"/>
              <a:t>Permet de supprimer un champ de paie</a:t>
            </a:r>
          </a:p>
        </p:txBody>
      </p:sp>
    </p:spTree>
    <p:extLst>
      <p:ext uri="{BB962C8B-B14F-4D97-AF65-F5344CB8AC3E}">
        <p14:creationId xmlns:p14="http://schemas.microsoft.com/office/powerpoint/2010/main" val="3531306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82A4C40F-C39D-423A-5EDA-70A2E61FCCCA}"/>
              </a:ext>
            </a:extLst>
          </p:cNvPr>
          <p:cNvSpPr>
            <a:spLocks noGrp="1"/>
          </p:cNvSpPr>
          <p:nvPr>
            <p:ph type="tbl" sz="quarter" idx="10"/>
          </p:nvPr>
        </p:nvSpPr>
        <p:spPr>
          <a:xfrm>
            <a:off x="371475" y="1563926"/>
            <a:ext cx="11449050" cy="4846635"/>
          </a:xfrm>
        </p:spPr>
        <p:txBody>
          <a:bodyPr/>
          <a:lstStyle/>
          <a:p>
            <a:r>
              <a:rPr lang="fr-FR" dirty="0"/>
              <a:t>Accès : Menu &gt; Espace Admin &gt; Congés et Absences &gt; Eléments variables de paie &gt; Modèles de grilles</a:t>
            </a:r>
          </a:p>
          <a:p>
            <a:pPr marL="0" indent="0">
              <a:buNone/>
            </a:pPr>
            <a:endParaRPr lang="fr-FR" dirty="0"/>
          </a:p>
        </p:txBody>
      </p:sp>
      <p:sp>
        <p:nvSpPr>
          <p:cNvPr id="3" name="Titre 2">
            <a:extLst>
              <a:ext uri="{FF2B5EF4-FFF2-40B4-BE49-F238E27FC236}">
                <a16:creationId xmlns:a16="http://schemas.microsoft.com/office/drawing/2014/main" id="{809B51DB-26D5-5706-3867-C829849165EE}"/>
              </a:ext>
            </a:extLst>
          </p:cNvPr>
          <p:cNvSpPr>
            <a:spLocks noGrp="1"/>
          </p:cNvSpPr>
          <p:nvPr>
            <p:ph type="title"/>
          </p:nvPr>
        </p:nvSpPr>
        <p:spPr/>
        <p:txBody>
          <a:bodyPr/>
          <a:lstStyle/>
          <a:p>
            <a:r>
              <a:rPr lang="fr-FR" sz="2400" dirty="0"/>
              <a:t>CRÉER UNE GRILLE DES ELEMENTS VARIABLES DE PAIE</a:t>
            </a:r>
          </a:p>
        </p:txBody>
      </p:sp>
      <p:sp>
        <p:nvSpPr>
          <p:cNvPr id="4" name="Espace réservé du texte 3">
            <a:extLst>
              <a:ext uri="{FF2B5EF4-FFF2-40B4-BE49-F238E27FC236}">
                <a16:creationId xmlns:a16="http://schemas.microsoft.com/office/drawing/2014/main" id="{91D098C7-2BB2-00E8-FC1E-8548719A65A0}"/>
              </a:ext>
            </a:extLst>
          </p:cNvPr>
          <p:cNvSpPr>
            <a:spLocks noGrp="1"/>
          </p:cNvSpPr>
          <p:nvPr>
            <p:ph type="body" sz="quarter" idx="19"/>
          </p:nvPr>
        </p:nvSpPr>
        <p:spPr>
          <a:xfrm>
            <a:off x="366712" y="976849"/>
            <a:ext cx="11453813" cy="339725"/>
          </a:xfrm>
        </p:spPr>
        <p:txBody>
          <a:bodyPr/>
          <a:lstStyle/>
          <a:p>
            <a:r>
              <a:rPr lang="fr-FR" dirty="0"/>
              <a:t>CRÉER le modèle de GRILLE</a:t>
            </a:r>
          </a:p>
        </p:txBody>
      </p:sp>
      <p:pic>
        <p:nvPicPr>
          <p:cNvPr id="11" name="Image 10">
            <a:extLst>
              <a:ext uri="{FF2B5EF4-FFF2-40B4-BE49-F238E27FC236}">
                <a16:creationId xmlns:a16="http://schemas.microsoft.com/office/drawing/2014/main" id="{BB99DDA1-DE7F-DE8E-8F88-BF5A4132780B}"/>
              </a:ext>
            </a:extLst>
          </p:cNvPr>
          <p:cNvPicPr>
            <a:picLocks noChangeAspect="1"/>
          </p:cNvPicPr>
          <p:nvPr/>
        </p:nvPicPr>
        <p:blipFill>
          <a:blip r:embed="rId2"/>
          <a:stretch>
            <a:fillRect/>
          </a:stretch>
        </p:blipFill>
        <p:spPr>
          <a:xfrm>
            <a:off x="254563" y="2189827"/>
            <a:ext cx="11678110" cy="3222648"/>
          </a:xfrm>
          <a:prstGeom prst="rect">
            <a:avLst/>
          </a:prstGeom>
        </p:spPr>
      </p:pic>
      <p:pic>
        <p:nvPicPr>
          <p:cNvPr id="12" name="Graphique 11">
            <a:extLst>
              <a:ext uri="{FF2B5EF4-FFF2-40B4-BE49-F238E27FC236}">
                <a16:creationId xmlns:a16="http://schemas.microsoft.com/office/drawing/2014/main" id="{D3ED3E65-531B-A7F4-72C2-C9851019A0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3174282" y="4217456"/>
            <a:ext cx="1976979" cy="176255"/>
          </a:xfrm>
          <a:prstGeom prst="rect">
            <a:avLst/>
          </a:prstGeom>
        </p:spPr>
      </p:pic>
      <p:pic>
        <p:nvPicPr>
          <p:cNvPr id="15" name="Graphique 14">
            <a:extLst>
              <a:ext uri="{FF2B5EF4-FFF2-40B4-BE49-F238E27FC236}">
                <a16:creationId xmlns:a16="http://schemas.microsoft.com/office/drawing/2014/main" id="{817521A7-EC0A-DD0B-A239-95AEDB29B1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62771" y="5487254"/>
            <a:ext cx="345145" cy="345146"/>
          </a:xfrm>
          <a:prstGeom prst="rect">
            <a:avLst/>
          </a:prstGeom>
        </p:spPr>
      </p:pic>
      <p:sp>
        <p:nvSpPr>
          <p:cNvPr id="18" name="ZoneTexte 17">
            <a:extLst>
              <a:ext uri="{FF2B5EF4-FFF2-40B4-BE49-F238E27FC236}">
                <a16:creationId xmlns:a16="http://schemas.microsoft.com/office/drawing/2014/main" id="{E46C3482-7800-3CFF-BE8D-4E782D8E6B72}"/>
              </a:ext>
            </a:extLst>
          </p:cNvPr>
          <p:cNvSpPr txBox="1"/>
          <p:nvPr/>
        </p:nvSpPr>
        <p:spPr>
          <a:xfrm>
            <a:off x="4507916" y="5634518"/>
            <a:ext cx="3721684" cy="276999"/>
          </a:xfrm>
          <a:prstGeom prst="rect">
            <a:avLst/>
          </a:prstGeom>
          <a:noFill/>
        </p:spPr>
        <p:txBody>
          <a:bodyPr wrap="square" rtlCol="0">
            <a:spAutoFit/>
          </a:bodyPr>
          <a:lstStyle/>
          <a:p>
            <a:r>
              <a:rPr lang="fr-FR" sz="1200" dirty="0"/>
              <a:t>Sélection des champs de paie crées en amont</a:t>
            </a:r>
          </a:p>
        </p:txBody>
      </p:sp>
    </p:spTree>
    <p:extLst>
      <p:ext uri="{BB962C8B-B14F-4D97-AF65-F5344CB8AC3E}">
        <p14:creationId xmlns:p14="http://schemas.microsoft.com/office/powerpoint/2010/main" val="1152076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666252" y="5757543"/>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202250" y="5757543"/>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5A4407-72CB-A664-BC75-D4FCCA92BE35}"/>
              </a:ext>
            </a:extLst>
          </p:cNvPr>
          <p:cNvSpPr>
            <a:spLocks noGrp="1"/>
          </p:cNvSpPr>
          <p:nvPr>
            <p:ph type="title"/>
          </p:nvPr>
        </p:nvSpPr>
        <p:spPr>
          <a:xfrm>
            <a:off x="1343025" y="1807392"/>
            <a:ext cx="9613900" cy="2351654"/>
          </a:xfrm>
        </p:spPr>
        <p:txBody>
          <a:bodyPr/>
          <a:lstStyle/>
          <a:p>
            <a:r>
              <a:rPr lang="fr-FR" dirty="0"/>
              <a:t>Les fonctionnalités de votre module</a:t>
            </a:r>
          </a:p>
        </p:txBody>
      </p:sp>
      <p:sp>
        <p:nvSpPr>
          <p:cNvPr id="3" name="Espace réservé du texte 2">
            <a:extLst>
              <a:ext uri="{FF2B5EF4-FFF2-40B4-BE49-F238E27FC236}">
                <a16:creationId xmlns:a16="http://schemas.microsoft.com/office/drawing/2014/main" id="{05E4D403-F89B-1FC6-E0E7-9DEA593DD693}"/>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BD48F5EB-630C-0CFA-85B1-0DC8E6080CF2}"/>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2684125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Générer le fichier d’export des absences</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Accès</a:t>
            </a:r>
            <a:r>
              <a:rPr lang="fr-FR" dirty="0">
                <a:latin typeface="Figtree"/>
              </a:rPr>
              <a:t>: Menu &gt; Préparation Paie &gt; Export paie absences</a:t>
            </a: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LE FICHIER D'EXPORT DES ABSENCES</a:t>
            </a:r>
            <a:endParaRPr lang="fr-FR" sz="2400" dirty="0"/>
          </a:p>
        </p:txBody>
      </p:sp>
      <p:pic>
        <p:nvPicPr>
          <p:cNvPr id="21" name="Image 20" descr="Une image contenant texte, capture d’écran, affichage, nombre&#10;&#10;Description générée automatiquement">
            <a:extLst>
              <a:ext uri="{FF2B5EF4-FFF2-40B4-BE49-F238E27FC236}">
                <a16:creationId xmlns:a16="http://schemas.microsoft.com/office/drawing/2014/main" id="{E603A21F-6933-8064-2B91-6ACB03D4B302}"/>
              </a:ext>
            </a:extLst>
          </p:cNvPr>
          <p:cNvPicPr>
            <a:picLocks noChangeAspect="1"/>
          </p:cNvPicPr>
          <p:nvPr/>
        </p:nvPicPr>
        <p:blipFill>
          <a:blip r:embed="rId2"/>
          <a:stretch>
            <a:fillRect/>
          </a:stretch>
        </p:blipFill>
        <p:spPr>
          <a:xfrm>
            <a:off x="371475" y="1906806"/>
            <a:ext cx="11449050" cy="3039093"/>
          </a:xfrm>
          <a:prstGeom prst="rect">
            <a:avLst/>
          </a:prstGeom>
        </p:spPr>
      </p:pic>
      <p:pic>
        <p:nvPicPr>
          <p:cNvPr id="22" name="Graphique 19">
            <a:extLst>
              <a:ext uri="{FF2B5EF4-FFF2-40B4-BE49-F238E27FC236}">
                <a16:creationId xmlns:a16="http://schemas.microsoft.com/office/drawing/2014/main" id="{A9B644EE-8926-6DA9-7691-D9E9BCA878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2317" y="2399905"/>
            <a:ext cx="372016" cy="351964"/>
          </a:xfrm>
          <a:prstGeom prst="rect">
            <a:avLst/>
          </a:prstGeom>
        </p:spPr>
      </p:pic>
      <p:pic>
        <p:nvPicPr>
          <p:cNvPr id="24" name="Graphique 18">
            <a:extLst>
              <a:ext uri="{FF2B5EF4-FFF2-40B4-BE49-F238E27FC236}">
                <a16:creationId xmlns:a16="http://schemas.microsoft.com/office/drawing/2014/main" id="{5635C566-C56B-AC20-C768-CA086C94A8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60000">
            <a:off x="2355185" y="2773192"/>
            <a:ext cx="372016" cy="351964"/>
          </a:xfrm>
          <a:prstGeom prst="rect">
            <a:avLst/>
          </a:prstGeom>
        </p:spPr>
      </p:pic>
      <p:pic>
        <p:nvPicPr>
          <p:cNvPr id="25" name="Graphique 16">
            <a:extLst>
              <a:ext uri="{FF2B5EF4-FFF2-40B4-BE49-F238E27FC236}">
                <a16:creationId xmlns:a16="http://schemas.microsoft.com/office/drawing/2014/main" id="{285F14D1-14D5-4087-2DB9-B604E5150E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64" y="2861116"/>
            <a:ext cx="372016" cy="351964"/>
          </a:xfrm>
          <a:prstGeom prst="rect">
            <a:avLst/>
          </a:prstGeom>
        </p:spPr>
      </p:pic>
      <p:pic>
        <p:nvPicPr>
          <p:cNvPr id="31" name="Graphique 30">
            <a:extLst>
              <a:ext uri="{FF2B5EF4-FFF2-40B4-BE49-F238E27FC236}">
                <a16:creationId xmlns:a16="http://schemas.microsoft.com/office/drawing/2014/main" id="{812A4A21-8C39-CD74-B837-CABCDCB260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800000">
            <a:off x="2052601" y="5478378"/>
            <a:ext cx="507500" cy="556347"/>
          </a:xfrm>
          <a:prstGeom prst="rect">
            <a:avLst/>
          </a:prstGeom>
        </p:spPr>
      </p:pic>
      <p:sp>
        <p:nvSpPr>
          <p:cNvPr id="32" name="ZoneTexte 31">
            <a:extLst>
              <a:ext uri="{FF2B5EF4-FFF2-40B4-BE49-F238E27FC236}">
                <a16:creationId xmlns:a16="http://schemas.microsoft.com/office/drawing/2014/main" id="{D3DB238A-1B4D-088C-5A27-5A129E71BE6E}"/>
              </a:ext>
            </a:extLst>
          </p:cNvPr>
          <p:cNvSpPr txBox="1"/>
          <p:nvPr/>
        </p:nvSpPr>
        <p:spPr>
          <a:xfrm>
            <a:off x="2673684" y="5759474"/>
            <a:ext cx="76099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a:t>Génère le fichier des absences au format Excel (permet de contrôler)</a:t>
            </a:r>
          </a:p>
        </p:txBody>
      </p:sp>
      <p:pic>
        <p:nvPicPr>
          <p:cNvPr id="33" name="Graphique 32">
            <a:extLst>
              <a:ext uri="{FF2B5EF4-FFF2-40B4-BE49-F238E27FC236}">
                <a16:creationId xmlns:a16="http://schemas.microsoft.com/office/drawing/2014/main" id="{29094383-3F88-9092-5B5B-26F8DD64CF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260000">
            <a:off x="2041820" y="5992374"/>
            <a:ext cx="507500" cy="566116"/>
          </a:xfrm>
          <a:prstGeom prst="rect">
            <a:avLst/>
          </a:prstGeom>
        </p:spPr>
      </p:pic>
      <p:sp>
        <p:nvSpPr>
          <p:cNvPr id="34" name="ZoneTexte 33">
            <a:extLst>
              <a:ext uri="{FF2B5EF4-FFF2-40B4-BE49-F238E27FC236}">
                <a16:creationId xmlns:a16="http://schemas.microsoft.com/office/drawing/2014/main" id="{99A70487-7FE2-A3F1-F57B-306E3DCFA9AC}"/>
              </a:ext>
            </a:extLst>
          </p:cNvPr>
          <p:cNvSpPr txBox="1"/>
          <p:nvPr/>
        </p:nvSpPr>
        <p:spPr>
          <a:xfrm>
            <a:off x="2678312" y="6032241"/>
            <a:ext cx="76099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a:t>Génère le fichier des absences au format attendu par le logiciel de paie</a:t>
            </a:r>
          </a:p>
        </p:txBody>
      </p:sp>
      <p:sp>
        <p:nvSpPr>
          <p:cNvPr id="4" name="Espace réservé du texte 3">
            <a:extLst>
              <a:ext uri="{FF2B5EF4-FFF2-40B4-BE49-F238E27FC236}">
                <a16:creationId xmlns:a16="http://schemas.microsoft.com/office/drawing/2014/main" id="{6F3B4E8B-9FD9-C5C5-7F08-214A19D5E29F}"/>
              </a:ext>
            </a:extLst>
          </p:cNvPr>
          <p:cNvSpPr>
            <a:spLocks noGrp="1"/>
          </p:cNvSpPr>
          <p:nvPr>
            <p:ph type="body" sz="quarter" idx="19"/>
          </p:nvPr>
        </p:nvSpPr>
        <p:spPr>
          <a:xfrm>
            <a:off x="381000" y="939800"/>
            <a:ext cx="11453813" cy="339725"/>
          </a:xfrm>
        </p:spPr>
        <p:txBody>
          <a:bodyPr vert="horz" lIns="91440" tIns="45720" rIns="91440" bIns="45720" rtlCol="0" anchor="t">
            <a:normAutofit/>
          </a:bodyPr>
          <a:lstStyle/>
          <a:p>
            <a:r>
              <a:rPr lang="fr-FR" dirty="0">
                <a:latin typeface="Figtree"/>
              </a:rPr>
              <a:t>GENERER LE FICHIER</a:t>
            </a:r>
            <a:endParaRPr lang="fr-FR" dirty="0"/>
          </a:p>
        </p:txBody>
      </p:sp>
      <p:sp>
        <p:nvSpPr>
          <p:cNvPr id="5" name="Rectangle : coins arrondis 4">
            <a:extLst>
              <a:ext uri="{FF2B5EF4-FFF2-40B4-BE49-F238E27FC236}">
                <a16:creationId xmlns:a16="http://schemas.microsoft.com/office/drawing/2014/main" id="{EE7359A1-BA0D-D777-5E63-9EE0E9A06D77}"/>
              </a:ext>
            </a:extLst>
          </p:cNvPr>
          <p:cNvSpPr/>
          <p:nvPr/>
        </p:nvSpPr>
        <p:spPr>
          <a:xfrm>
            <a:off x="11434069" y="2243666"/>
            <a:ext cx="390770" cy="709083"/>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97C347F5-DB91-CA8D-2B33-660A31A00099}"/>
              </a:ext>
            </a:extLst>
          </p:cNvPr>
          <p:cNvGrpSpPr/>
          <p:nvPr/>
        </p:nvGrpSpPr>
        <p:grpSpPr>
          <a:xfrm>
            <a:off x="1401526" y="5326036"/>
            <a:ext cx="533468" cy="1133866"/>
            <a:chOff x="727449" y="5394421"/>
            <a:chExt cx="533468" cy="1133866"/>
          </a:xfrm>
        </p:grpSpPr>
        <p:pic>
          <p:nvPicPr>
            <p:cNvPr id="7" name="Image 6" descr="Une image contenant texte, capture d’écran, affichage, nombre&#10;&#10;Description générée automatiquement">
              <a:extLst>
                <a:ext uri="{FF2B5EF4-FFF2-40B4-BE49-F238E27FC236}">
                  <a16:creationId xmlns:a16="http://schemas.microsoft.com/office/drawing/2014/main" id="{7C7FBD21-75A3-BD28-63D9-F06EEC1BAD3C}"/>
                </a:ext>
              </a:extLst>
            </p:cNvPr>
            <p:cNvPicPr>
              <a:picLocks noChangeAspect="1"/>
            </p:cNvPicPr>
            <p:nvPr/>
          </p:nvPicPr>
          <p:blipFill>
            <a:blip r:embed="rId2"/>
            <a:srcRect l="95841" t="-1449" r="-501" b="69013"/>
            <a:stretch/>
          </p:blipFill>
          <p:spPr>
            <a:xfrm>
              <a:off x="727449" y="5394421"/>
              <a:ext cx="533468" cy="985760"/>
            </a:xfrm>
            <a:prstGeom prst="rect">
              <a:avLst/>
            </a:prstGeom>
          </p:spPr>
        </p:pic>
        <p:sp>
          <p:nvSpPr>
            <p:cNvPr id="6" name="Rectangle : coins arrondis 5">
              <a:extLst>
                <a:ext uri="{FF2B5EF4-FFF2-40B4-BE49-F238E27FC236}">
                  <a16:creationId xmlns:a16="http://schemas.microsoft.com/office/drawing/2014/main" id="{AC582B0D-DE04-16A8-6768-2AAD1A3F7D3A}"/>
                </a:ext>
              </a:extLst>
            </p:cNvPr>
            <p:cNvSpPr/>
            <p:nvPr/>
          </p:nvSpPr>
          <p:spPr>
            <a:xfrm>
              <a:off x="805145" y="5819204"/>
              <a:ext cx="390770" cy="709083"/>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07031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173482"/>
            <a:ext cx="11449050" cy="5207582"/>
          </a:xfrm>
        </p:spPr>
        <p:txBody>
          <a:bodyPr/>
          <a:lstStyle/>
          <a:p>
            <a:endParaRPr lang="fr-FR" dirty="0">
              <a:latin typeface="Figtree"/>
            </a:endParaRPr>
          </a:p>
          <a:p>
            <a:r>
              <a:rPr lang="fr-FR" b="1" dirty="0">
                <a:latin typeface="Figtree"/>
              </a:rPr>
              <a:t>Accès</a:t>
            </a:r>
            <a:r>
              <a:rPr lang="fr-FR" dirty="0">
                <a:latin typeface="Figtree"/>
              </a:rPr>
              <a:t>: Menu &gt; Préparation Paie &gt; Export paie absences</a:t>
            </a: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LE FICHIER D'EXPORT DES ABSENCES</a:t>
            </a:r>
            <a:endParaRPr lang="fr-FR" sz="2400" dirty="0"/>
          </a:p>
        </p:txBody>
      </p:sp>
      <p:pic>
        <p:nvPicPr>
          <p:cNvPr id="5" name="Image 4" descr="Une image contenant texte, capture d’écran, Police, nombre&#10;&#10;Description générée automatiquement">
            <a:extLst>
              <a:ext uri="{FF2B5EF4-FFF2-40B4-BE49-F238E27FC236}">
                <a16:creationId xmlns:a16="http://schemas.microsoft.com/office/drawing/2014/main" id="{D4FC8550-49BB-F0C8-4AB8-FB08754BCC2A}"/>
              </a:ext>
            </a:extLst>
          </p:cNvPr>
          <p:cNvPicPr>
            <a:picLocks noChangeAspect="1"/>
          </p:cNvPicPr>
          <p:nvPr/>
        </p:nvPicPr>
        <p:blipFill>
          <a:blip r:embed="rId2"/>
          <a:stretch>
            <a:fillRect/>
          </a:stretch>
        </p:blipFill>
        <p:spPr>
          <a:xfrm>
            <a:off x="2940533" y="2791505"/>
            <a:ext cx="5781675" cy="3448050"/>
          </a:xfrm>
          <a:prstGeom prst="rect">
            <a:avLst/>
          </a:prstGeom>
        </p:spPr>
      </p:pic>
      <p:pic>
        <p:nvPicPr>
          <p:cNvPr id="6" name="Graphique 6">
            <a:extLst>
              <a:ext uri="{FF2B5EF4-FFF2-40B4-BE49-F238E27FC236}">
                <a16:creationId xmlns:a16="http://schemas.microsoft.com/office/drawing/2014/main" id="{676E82F9-D53F-70FE-A416-72A9D4DFEB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160000">
            <a:off x="8375569" y="4300090"/>
            <a:ext cx="585654" cy="585655"/>
          </a:xfrm>
          <a:prstGeom prst="rect">
            <a:avLst/>
          </a:prstGeom>
        </p:spPr>
      </p:pic>
      <p:sp>
        <p:nvSpPr>
          <p:cNvPr id="8" name="ZoneTexte 7">
            <a:extLst>
              <a:ext uri="{FF2B5EF4-FFF2-40B4-BE49-F238E27FC236}">
                <a16:creationId xmlns:a16="http://schemas.microsoft.com/office/drawing/2014/main" id="{2D83B73B-8540-E1AF-573C-CFBD4DE3B5B0}"/>
              </a:ext>
            </a:extLst>
          </p:cNvPr>
          <p:cNvSpPr txBox="1"/>
          <p:nvPr/>
        </p:nvSpPr>
        <p:spPr>
          <a:xfrm>
            <a:off x="9162106" y="4007085"/>
            <a:ext cx="183481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t>Le marquage permet de "tamponner" virtuellement les absences exportées dans le logiciel de paie ainsi que les titres restaurant</a:t>
            </a:r>
          </a:p>
        </p:txBody>
      </p:sp>
      <p:pic>
        <p:nvPicPr>
          <p:cNvPr id="11" name="Image 10">
            <a:extLst>
              <a:ext uri="{FF2B5EF4-FFF2-40B4-BE49-F238E27FC236}">
                <a16:creationId xmlns:a16="http://schemas.microsoft.com/office/drawing/2014/main" id="{AFF04B79-90D6-CDE8-8300-1822304A6D8D}"/>
              </a:ext>
            </a:extLst>
          </p:cNvPr>
          <p:cNvPicPr>
            <a:picLocks noChangeAspect="1"/>
          </p:cNvPicPr>
          <p:nvPr/>
        </p:nvPicPr>
        <p:blipFill>
          <a:blip r:embed="rId5"/>
          <a:stretch>
            <a:fillRect/>
          </a:stretch>
        </p:blipFill>
        <p:spPr>
          <a:xfrm>
            <a:off x="491290" y="3221746"/>
            <a:ext cx="591552" cy="736432"/>
          </a:xfrm>
          <a:prstGeom prst="rect">
            <a:avLst/>
          </a:prstGeom>
        </p:spPr>
      </p:pic>
      <p:sp>
        <p:nvSpPr>
          <p:cNvPr id="4" name="Espace réservé du texte 3">
            <a:extLst>
              <a:ext uri="{FF2B5EF4-FFF2-40B4-BE49-F238E27FC236}">
                <a16:creationId xmlns:a16="http://schemas.microsoft.com/office/drawing/2014/main" id="{BBB1D09E-D732-A428-BBD1-62EAA66AB083}"/>
              </a:ext>
            </a:extLst>
          </p:cNvPr>
          <p:cNvSpPr>
            <a:spLocks noGrp="1"/>
          </p:cNvSpPr>
          <p:nvPr>
            <p:ph type="body" sz="quarter" idx="19"/>
          </p:nvPr>
        </p:nvSpPr>
        <p:spPr>
          <a:xfrm>
            <a:off x="381000" y="939800"/>
            <a:ext cx="11453813" cy="339725"/>
          </a:xfrm>
        </p:spPr>
        <p:txBody>
          <a:bodyPr vert="horz" lIns="91440" tIns="45720" rIns="91440" bIns="45720" rtlCol="0" anchor="t">
            <a:normAutofit/>
          </a:bodyPr>
          <a:lstStyle/>
          <a:p>
            <a:r>
              <a:rPr lang="fr-FR" dirty="0">
                <a:latin typeface="Figtree"/>
              </a:rPr>
              <a:t>MARQUER Les données</a:t>
            </a:r>
            <a:endParaRPr lang="fr-FR" dirty="0"/>
          </a:p>
        </p:txBody>
      </p:sp>
      <p:sp>
        <p:nvSpPr>
          <p:cNvPr id="9" name="Rectangle : coins arrondis 8">
            <a:extLst>
              <a:ext uri="{FF2B5EF4-FFF2-40B4-BE49-F238E27FC236}">
                <a16:creationId xmlns:a16="http://schemas.microsoft.com/office/drawing/2014/main" id="{E9A138DA-5DDE-3EED-E02D-C1C6028B552D}"/>
              </a:ext>
            </a:extLst>
          </p:cNvPr>
          <p:cNvSpPr/>
          <p:nvPr/>
        </p:nvSpPr>
        <p:spPr>
          <a:xfrm>
            <a:off x="492531" y="3220590"/>
            <a:ext cx="595923" cy="738390"/>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ABAC4AB8-43C1-DC7F-8F9E-08F40C53C305}"/>
              </a:ext>
            </a:extLst>
          </p:cNvPr>
          <p:cNvSpPr/>
          <p:nvPr/>
        </p:nvSpPr>
        <p:spPr>
          <a:xfrm>
            <a:off x="7252838" y="5868050"/>
            <a:ext cx="1279769" cy="386698"/>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07653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Générer le fichier d’export des heures </a:t>
            </a:r>
            <a:endParaRPr lang="fr-FR" sz="8000" dirty="0">
              <a:solidFill>
                <a:schemeClr val="bg1"/>
              </a:solidFill>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1797194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93315" y="1393824"/>
            <a:ext cx="11449050" cy="3677651"/>
          </a:xfrm>
        </p:spPr>
        <p:txBody>
          <a:bodyPr/>
          <a:lstStyle/>
          <a:p>
            <a:r>
              <a:rPr lang="fr-FR" b="1" dirty="0">
                <a:latin typeface="Figtree"/>
              </a:rPr>
              <a:t>Accès</a:t>
            </a:r>
            <a:r>
              <a:rPr lang="fr-FR" dirty="0">
                <a:latin typeface="Figtree"/>
              </a:rPr>
              <a:t>: Menu &gt; Préparation Paie &gt; Export des heures pour paie</a:t>
            </a: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dirty="0">
                <a:latin typeface="Figtree Light"/>
              </a:rPr>
              <a:t>LE FICHIER D'EXPORT DES HEURES SUPPLEMENTAIRES /HEURES COMPLEMENTAIRES</a:t>
            </a:r>
            <a:endParaRPr lang="fr-FR" sz="2400" dirty="0"/>
          </a:p>
        </p:txBody>
      </p:sp>
      <p:pic>
        <p:nvPicPr>
          <p:cNvPr id="16" name="Image 15" descr="Une image contenant texte, capture d’écran, nombre, Police&#10;&#10;Description générée automatiquement">
            <a:extLst>
              <a:ext uri="{FF2B5EF4-FFF2-40B4-BE49-F238E27FC236}">
                <a16:creationId xmlns:a16="http://schemas.microsoft.com/office/drawing/2014/main" id="{FBD71776-B5B1-DA6B-0F95-58645BFD1C9A}"/>
              </a:ext>
            </a:extLst>
          </p:cNvPr>
          <p:cNvPicPr>
            <a:picLocks noChangeAspect="1"/>
          </p:cNvPicPr>
          <p:nvPr/>
        </p:nvPicPr>
        <p:blipFill>
          <a:blip r:embed="rId2"/>
          <a:stretch>
            <a:fillRect/>
          </a:stretch>
        </p:blipFill>
        <p:spPr>
          <a:xfrm>
            <a:off x="371475" y="1894263"/>
            <a:ext cx="11449050" cy="2061546"/>
          </a:xfrm>
          <a:prstGeom prst="rect">
            <a:avLst/>
          </a:prstGeom>
        </p:spPr>
      </p:pic>
      <p:pic>
        <p:nvPicPr>
          <p:cNvPr id="17" name="Graphique 16">
            <a:extLst>
              <a:ext uri="{FF2B5EF4-FFF2-40B4-BE49-F238E27FC236}">
                <a16:creationId xmlns:a16="http://schemas.microsoft.com/office/drawing/2014/main" id="{120DEF0C-7652-D03C-104B-78FD93E5E5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211" y="2821010"/>
            <a:ext cx="372016" cy="351964"/>
          </a:xfrm>
          <a:prstGeom prst="rect">
            <a:avLst/>
          </a:prstGeom>
        </p:spPr>
      </p:pic>
      <p:pic>
        <p:nvPicPr>
          <p:cNvPr id="18" name="Graphique 16">
            <a:extLst>
              <a:ext uri="{FF2B5EF4-FFF2-40B4-BE49-F238E27FC236}">
                <a16:creationId xmlns:a16="http://schemas.microsoft.com/office/drawing/2014/main" id="{285F14D1-14D5-4087-2DB9-B604E5150E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5079" y="2821011"/>
            <a:ext cx="372016" cy="351964"/>
          </a:xfrm>
          <a:prstGeom prst="rect">
            <a:avLst/>
          </a:prstGeom>
        </p:spPr>
      </p:pic>
      <p:pic>
        <p:nvPicPr>
          <p:cNvPr id="19" name="Graphique 18">
            <a:extLst>
              <a:ext uri="{FF2B5EF4-FFF2-40B4-BE49-F238E27FC236}">
                <a16:creationId xmlns:a16="http://schemas.microsoft.com/office/drawing/2014/main" id="{5635C566-C56B-AC20-C768-CA086C94A8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50948" y="2821010"/>
            <a:ext cx="372016" cy="351964"/>
          </a:xfrm>
          <a:prstGeom prst="rect">
            <a:avLst/>
          </a:prstGeom>
        </p:spPr>
      </p:pic>
      <p:pic>
        <p:nvPicPr>
          <p:cNvPr id="20" name="Graphique 19">
            <a:extLst>
              <a:ext uri="{FF2B5EF4-FFF2-40B4-BE49-F238E27FC236}">
                <a16:creationId xmlns:a16="http://schemas.microsoft.com/office/drawing/2014/main" id="{A9B644EE-8926-6DA9-7691-D9E9BCA878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2449" y="2470089"/>
            <a:ext cx="372016" cy="351964"/>
          </a:xfrm>
          <a:prstGeom prst="rect">
            <a:avLst/>
          </a:prstGeom>
        </p:spPr>
      </p:pic>
      <p:sp>
        <p:nvSpPr>
          <p:cNvPr id="4" name="Espace réservé du texte 3">
            <a:extLst>
              <a:ext uri="{FF2B5EF4-FFF2-40B4-BE49-F238E27FC236}">
                <a16:creationId xmlns:a16="http://schemas.microsoft.com/office/drawing/2014/main" id="{51142AF7-54E4-E4C1-0B67-6A2378A92EAF}"/>
              </a:ext>
            </a:extLst>
          </p:cNvPr>
          <p:cNvSpPr>
            <a:spLocks noGrp="1"/>
          </p:cNvSpPr>
          <p:nvPr>
            <p:ph type="body" sz="quarter" idx="19"/>
          </p:nvPr>
        </p:nvSpPr>
        <p:spPr>
          <a:xfrm>
            <a:off x="381000" y="939800"/>
            <a:ext cx="11453813" cy="339725"/>
          </a:xfrm>
        </p:spPr>
        <p:txBody>
          <a:bodyPr vert="horz" lIns="91440" tIns="45720" rIns="91440" bIns="45720" rtlCol="0" anchor="t">
            <a:normAutofit/>
          </a:bodyPr>
          <a:lstStyle/>
          <a:p>
            <a:r>
              <a:rPr lang="fr-FR" dirty="0">
                <a:latin typeface="Figtree"/>
              </a:rPr>
              <a:t>GENERER LE FICHIER</a:t>
            </a:r>
            <a:endParaRPr lang="fr-FR" dirty="0"/>
          </a:p>
        </p:txBody>
      </p:sp>
      <p:sp>
        <p:nvSpPr>
          <p:cNvPr id="5" name="ZoneTexte 4">
            <a:extLst>
              <a:ext uri="{FF2B5EF4-FFF2-40B4-BE49-F238E27FC236}">
                <a16:creationId xmlns:a16="http://schemas.microsoft.com/office/drawing/2014/main" id="{1A225A0E-6062-084C-6BA1-9912D2F53D5B}"/>
              </a:ext>
            </a:extLst>
          </p:cNvPr>
          <p:cNvSpPr txBox="1"/>
          <p:nvPr/>
        </p:nvSpPr>
        <p:spPr>
          <a:xfrm>
            <a:off x="220957" y="5047394"/>
            <a:ext cx="1182284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t>Ce menu présente les heures supplémentaires travaillées, issues des feuilles de temps (module temps et activités si vous l’avez).</a:t>
            </a:r>
          </a:p>
          <a:p>
            <a:r>
              <a:rPr lang="fr-FR" sz="1200" dirty="0"/>
              <a:t>Le statut et la cible sont issues des actions effectuées sur les feuilles de temps.</a:t>
            </a:r>
          </a:p>
          <a:p>
            <a:r>
              <a:rPr lang="fr-FR" sz="1200" dirty="0"/>
              <a:t>Le fichier généré à partir de ce menu relèvera les heures supplémentaires renseignées dans les feuilles de temps validées, et dont l’action « transférer » a été effectuée en destination de la paie.</a:t>
            </a:r>
          </a:p>
          <a:p>
            <a:r>
              <a:rPr lang="fr-FR" sz="1200" dirty="0"/>
              <a:t>C’est un fichier </a:t>
            </a:r>
            <a:r>
              <a:rPr lang="fr-FR" sz="1200" dirty="0" err="1"/>
              <a:t>excel</a:t>
            </a:r>
            <a:r>
              <a:rPr lang="fr-FR" sz="1200" dirty="0"/>
              <a:t> uniquement.</a:t>
            </a:r>
            <a:endParaRPr lang="fr-FR" dirty="0"/>
          </a:p>
        </p:txBody>
      </p:sp>
      <p:sp>
        <p:nvSpPr>
          <p:cNvPr id="9" name="Rectangle : coins arrondis 8">
            <a:extLst>
              <a:ext uri="{FF2B5EF4-FFF2-40B4-BE49-F238E27FC236}">
                <a16:creationId xmlns:a16="http://schemas.microsoft.com/office/drawing/2014/main" id="{0350977D-F973-43A5-9FF2-0B0A5CC145C4}"/>
              </a:ext>
            </a:extLst>
          </p:cNvPr>
          <p:cNvSpPr/>
          <p:nvPr/>
        </p:nvSpPr>
        <p:spPr>
          <a:xfrm>
            <a:off x="11473146" y="1891975"/>
            <a:ext cx="351693" cy="757928"/>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85510395"/>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4AC1510F-6FE5-4216-9187-2814BC491F46}"/>
</file>

<file path=customXml/itemProps3.xml><?xml version="1.0" encoding="utf-8"?>
<ds:datastoreItem xmlns:ds="http://schemas.openxmlformats.org/officeDocument/2006/customXml" ds:itemID="{71CFDAFC-4E7F-44DE-8298-2422C3DA181E}">
  <ds:schemaRefs>
    <ds:schemaRef ds:uri="http://www.w3.org/XML/1998/namespace"/>
    <ds:schemaRef ds:uri="http://purl.org/dc/elements/1.1/"/>
    <ds:schemaRef ds:uri="2c2b06c5-99bd-423a-9f6e-c688389443bc"/>
    <ds:schemaRef ds:uri="http://schemas.microsoft.com/office/2006/documentManagement/types"/>
    <ds:schemaRef ds:uri="http://schemas.openxmlformats.org/package/2006/metadata/core-properties"/>
    <ds:schemaRef ds:uri="http://schemas.microsoft.com/office/infopath/2007/PartnerControls"/>
    <ds:schemaRef ds:uri="http://purl.org/dc/terms/"/>
    <ds:schemaRef ds:uri="602bd6e3-6dcc-4d3a-87a7-d7792198175b"/>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175</TotalTime>
  <Words>1026</Words>
  <Application>Microsoft Office PowerPoint</Application>
  <PresentationFormat>Grand écran</PresentationFormat>
  <Paragraphs>160</Paragraphs>
  <Slides>33</Slides>
  <Notes>0</Notes>
  <HiddenSlides>0</HiddenSlides>
  <MMClips>0</MMClips>
  <ScaleCrop>false</ScaleCrop>
  <HeadingPairs>
    <vt:vector size="4" baseType="variant">
      <vt:variant>
        <vt:lpstr>Thème</vt:lpstr>
      </vt:variant>
      <vt:variant>
        <vt:i4>1</vt:i4>
      </vt:variant>
      <vt:variant>
        <vt:lpstr>Titres des diapositives</vt:lpstr>
      </vt:variant>
      <vt:variant>
        <vt:i4>33</vt:i4>
      </vt:variant>
    </vt:vector>
  </HeadingPairs>
  <TitlesOfParts>
    <vt:vector size="34" baseType="lpstr">
      <vt:lpstr>Eurecia</vt:lpstr>
      <vt:lpstr>Tout savoir sur le  module      Préparation Paie</vt:lpstr>
      <vt:lpstr>A l’issue de la formation, les administrateurs seront capables de :</vt:lpstr>
      <vt:lpstr>Les fonctionnalités de votre module</vt:lpstr>
      <vt:lpstr>Les fonctionnalités de votre module</vt:lpstr>
      <vt:lpstr>Générer le fichier d’export des absences</vt:lpstr>
      <vt:lpstr>LE FICHIER D'EXPORT DES ABSENCES</vt:lpstr>
      <vt:lpstr>LE FICHIER D'EXPORT DES ABSENCES</vt:lpstr>
      <vt:lpstr>Générer le fichier d’export des heures </vt:lpstr>
      <vt:lpstr>LE FICHIER D'EXPORT DES HEURES SUPPLEMENTAIRES /HEURES COMPLEMENTAIRES</vt:lpstr>
      <vt:lpstr>LE FICHIER D'EXPORT DES HS/HC</vt:lpstr>
      <vt:lpstr>Générer la grille des éléments variables de paie </vt:lpstr>
      <vt:lpstr>LA GRILLE DES ELEMENTS VARIABLES DE PAIE </vt:lpstr>
      <vt:lpstr>LA GRILLE DES ELEMENTS VARIABLES DE PAIE </vt:lpstr>
      <vt:lpstr>LA GRILLE DES ELEMENTS VARIABLES DE PAIE </vt:lpstr>
      <vt:lpstr>LA GRILLE DES ELEMENTS VARIABLES DE PAIE </vt:lpstr>
      <vt:lpstr>LA GRILLE DES ELEMENTS VARIABLES DE PAIE </vt:lpstr>
      <vt:lpstr>LA GRILLE DES ELEMENTS VARIABLES DE PAIE </vt:lpstr>
      <vt:lpstr>Générer le fichier des titres restaurants </vt:lpstr>
      <vt:lpstr>LE FICHIER DES TITRES RESTAURANTS</vt:lpstr>
      <vt:lpstr>Importer les bulletins de salaires </vt:lpstr>
      <vt:lpstr>IMPORTER LES BULLETINS DE SALAIRES</vt:lpstr>
      <vt:lpstr>L’espace Admin</vt:lpstr>
      <vt:lpstr>Identifier les types d’absences à exporter</vt:lpstr>
      <vt:lpstr>LES TYPES D’ABSENCE A EXPORTER </vt:lpstr>
      <vt:lpstr>Identifier les heures à exporter</vt:lpstr>
      <vt:lpstr>LES HEURES SUPPLEMENTAIRES ET COMPLEMENTAIRES</vt:lpstr>
      <vt:lpstr>Paramétrer les titres restaurant </vt:lpstr>
      <vt:lpstr>PARAMETRER LES TITRES RESTAURANTS</vt:lpstr>
      <vt:lpstr>Créer une grille des éléments variables de paie</vt:lpstr>
      <vt:lpstr>CRÉER UNE GRILLE DES ELEMENTS VARIABLES DE PAIE</vt:lpstr>
      <vt:lpstr>CRÉER UNE GRILLE DES ELEMENTS VARIABLES DE PAIE</vt:lpstr>
      <vt:lpstr>CRÉER UNE GRILLE DES ELEMENTS VARIABLES DE PAIE</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100</cp:revision>
  <dcterms:created xsi:type="dcterms:W3CDTF">2023-07-17T08:33:49Z</dcterms:created>
  <dcterms:modified xsi:type="dcterms:W3CDTF">2025-07-15T13:11:25Z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