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0" r:id="rId5"/>
    <p:sldId id="361" r:id="rId6"/>
    <p:sldId id="362" r:id="rId7"/>
    <p:sldId id="363" r:id="rId8"/>
    <p:sldId id="334" r:id="rId9"/>
    <p:sldId id="335" r:id="rId10"/>
    <p:sldId id="342" r:id="rId11"/>
    <p:sldId id="343" r:id="rId12"/>
    <p:sldId id="364" r:id="rId13"/>
    <p:sldId id="344" r:id="rId14"/>
    <p:sldId id="345" r:id="rId15"/>
    <p:sldId id="365" r:id="rId16"/>
    <p:sldId id="346" r:id="rId17"/>
    <p:sldId id="348" r:id="rId18"/>
    <p:sldId id="349" r:id="rId19"/>
    <p:sldId id="351" r:id="rId20"/>
    <p:sldId id="350" r:id="rId21"/>
    <p:sldId id="366" r:id="rId22"/>
    <p:sldId id="352" r:id="rId23"/>
    <p:sldId id="336" r:id="rId24"/>
    <p:sldId id="367" r:id="rId25"/>
    <p:sldId id="353" r:id="rId26"/>
    <p:sldId id="354" r:id="rId27"/>
    <p:sldId id="355" r:id="rId28"/>
    <p:sldId id="368" r:id="rId29"/>
    <p:sldId id="356" r:id="rId30"/>
    <p:sldId id="369" r:id="rId31"/>
    <p:sldId id="357" r:id="rId32"/>
    <p:sldId id="358" r:id="rId33"/>
    <p:sldId id="359" r:id="rId34"/>
    <p:sldId id="360" r:id="rId35"/>
    <p:sldId id="34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65F2C-391F-4C58-9B9C-73226584F70B}" v="4" dt="2024-11-08T08:41:51.0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699C576C-A1A6-4CBF-92F1-BB781DD538E6}"/>
    <pc:docChg chg="custSel modSld">
      <pc:chgData name="Pauline MORIN [Eurécia]" userId="26806002-a94a-4f86-8fe6-d48cb3313228" providerId="ADAL" clId="{699C576C-A1A6-4CBF-92F1-BB781DD538E6}" dt="2024-09-20T11:26:35.206" v="47" actId="20577"/>
      <pc:docMkLst>
        <pc:docMk/>
      </pc:docMkLst>
      <pc:sldChg chg="modSp mod">
        <pc:chgData name="Pauline MORIN [Eurécia]" userId="26806002-a94a-4f86-8fe6-d48cb3313228" providerId="ADAL" clId="{699C576C-A1A6-4CBF-92F1-BB781DD538E6}" dt="2024-09-20T11:26:35.206" v="47" actId="20577"/>
        <pc:sldMkLst>
          <pc:docMk/>
          <pc:sldMk cId="3210797679" sldId="340"/>
        </pc:sldMkLst>
        <pc:spChg chg="mod">
          <ac:chgData name="Pauline MORIN [Eurécia]" userId="26806002-a94a-4f86-8fe6-d48cb3313228" providerId="ADAL" clId="{699C576C-A1A6-4CBF-92F1-BB781DD538E6}" dt="2024-09-20T11:26:35.206" v="47" actId="20577"/>
          <ac:spMkLst>
            <pc:docMk/>
            <pc:sldMk cId="3210797679" sldId="340"/>
            <ac:spMk id="22" creationId="{563E3B4D-DC08-7EAB-75DB-447498E9575A}"/>
          </ac:spMkLst>
        </pc:spChg>
      </pc:sldChg>
    </pc:docChg>
  </pc:docChgLst>
  <pc:docChgLst>
    <pc:chgData name="Celine JOLET [Eurécia]" userId="S::celine.jolet@eurecia.com::4ea0ef13-05f0-42ce-86d6-83a3b123372b" providerId="AD" clId="Web-{E8F65F2C-391F-4C58-9B9C-73226584F70B}"/>
    <pc:docChg chg="modSld sldOrd">
      <pc:chgData name="Celine JOLET [Eurécia]" userId="S::celine.jolet@eurecia.com::4ea0ef13-05f0-42ce-86d6-83a3b123372b" providerId="AD" clId="Web-{E8F65F2C-391F-4C58-9B9C-73226584F70B}" dt="2024-11-08T08:41:50.919" v="1" actId="20577"/>
      <pc:docMkLst>
        <pc:docMk/>
      </pc:docMkLst>
      <pc:sldChg chg="ord">
        <pc:chgData name="Celine JOLET [Eurécia]" userId="S::celine.jolet@eurecia.com::4ea0ef13-05f0-42ce-86d6-83a3b123372b" providerId="AD" clId="Web-{E8F65F2C-391F-4C58-9B9C-73226584F70B}" dt="2024-11-08T08:37:08.924" v="0"/>
        <pc:sldMkLst>
          <pc:docMk/>
          <pc:sldMk cId="370285615" sldId="351"/>
        </pc:sldMkLst>
      </pc:sldChg>
      <pc:sldChg chg="modSp">
        <pc:chgData name="Celine JOLET [Eurécia]" userId="S::celine.jolet@eurecia.com::4ea0ef13-05f0-42ce-86d6-83a3b123372b" providerId="AD" clId="Web-{E8F65F2C-391F-4C58-9B9C-73226584F70B}" dt="2024-11-08T08:41:50.919" v="1" actId="20577"/>
        <pc:sldMkLst>
          <pc:docMk/>
          <pc:sldMk cId="101725652" sldId="357"/>
        </pc:sldMkLst>
        <pc:spChg chg="mod">
          <ac:chgData name="Celine JOLET [Eurécia]" userId="S::celine.jolet@eurecia.com::4ea0ef13-05f0-42ce-86d6-83a3b123372b" providerId="AD" clId="Web-{E8F65F2C-391F-4C58-9B9C-73226584F70B}" dt="2024-11-08T08:41:50.919" v="1" actId="20577"/>
          <ac:spMkLst>
            <pc:docMk/>
            <pc:sldMk cId="101725652" sldId="357"/>
            <ac:spMk id="9" creationId="{FD980A60-1B42-39EB-56FD-16C506848827}"/>
          </ac:spMkLst>
        </pc:spChg>
      </pc:sldChg>
    </pc:docChg>
  </pc:docChgLst>
  <pc:docChgLst>
    <pc:chgData name="Inas FAOUZI [Eurécia]" userId="S::inas.faouzi@eurecia.com::4f435423-8673-4c81-9a60-95a8e74c92dd" providerId="AD" clId="Web-{DD433C91-6F26-CED5-DB5E-05E8277572C6}"/>
    <pc:docChg chg="modSld">
      <pc:chgData name="Inas FAOUZI [Eurécia]" userId="S::inas.faouzi@eurecia.com::4f435423-8673-4c81-9a60-95a8e74c92dd" providerId="AD" clId="Web-{DD433C91-6F26-CED5-DB5E-05E8277572C6}" dt="2024-09-16T12:08:57.894" v="20" actId="1076"/>
      <pc:docMkLst>
        <pc:docMk/>
      </pc:docMkLst>
      <pc:sldChg chg="modSp">
        <pc:chgData name="Inas FAOUZI [Eurécia]" userId="S::inas.faouzi@eurecia.com::4f435423-8673-4c81-9a60-95a8e74c92dd" providerId="AD" clId="Web-{DD433C91-6F26-CED5-DB5E-05E8277572C6}" dt="2024-09-16T12:08:57.894" v="20" actId="1076"/>
        <pc:sldMkLst>
          <pc:docMk/>
          <pc:sldMk cId="3433291733" sldId="361"/>
        </pc:sldMkLst>
        <pc:spChg chg="mod">
          <ac:chgData name="Inas FAOUZI [Eurécia]" userId="S::inas.faouzi@eurecia.com::4f435423-8673-4c81-9a60-95a8e74c92dd" providerId="AD" clId="Web-{DD433C91-6F26-CED5-DB5E-05E8277572C6}" dt="2024-09-16T12:08:53.987" v="19" actId="20577"/>
          <ac:spMkLst>
            <pc:docMk/>
            <pc:sldMk cId="3433291733" sldId="361"/>
            <ac:spMk id="28" creationId="{D88B10F1-C161-29C9-E517-2C4D78936F1B}"/>
          </ac:spMkLst>
        </pc:spChg>
        <pc:spChg chg="mod">
          <ac:chgData name="Inas FAOUZI [Eurécia]" userId="S::inas.faouzi@eurecia.com::4f435423-8673-4c81-9a60-95a8e74c92dd" providerId="AD" clId="Web-{DD433C91-6F26-CED5-DB5E-05E8277572C6}" dt="2024-09-16T12:08:57.894" v="20" actId="1076"/>
          <ac:spMkLst>
            <pc:docMk/>
            <pc:sldMk cId="3433291733" sldId="361"/>
            <ac:spMk id="42" creationId="{A809FF54-8E21-E76D-9608-77AF773D085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08/11/2024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08/11/2024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08/11/2024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image" Target="../media/image3.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08/11/2024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52" r:id="rId3"/>
    <p:sldLayoutId id="2147483670" r:id="rId4"/>
    <p:sldLayoutId id="2147483700" r:id="rId5"/>
    <p:sldLayoutId id="2147483701" r:id="rId6"/>
    <p:sldLayoutId id="2147483655" r:id="rId7"/>
    <p:sldLayoutId id="2147483656" r:id="rId8"/>
    <p:sldLayoutId id="2147483654" r:id="rId9"/>
    <p:sldLayoutId id="2147483653"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71" r:id="rId23"/>
    <p:sldLayoutId id="2147483686" r:id="rId24"/>
    <p:sldLayoutId id="2147483672" r:id="rId25"/>
    <p:sldLayoutId id="2147483675" r:id="rId26"/>
    <p:sldLayoutId id="2147483684" r:id="rId27"/>
    <p:sldLayoutId id="2147483685" r:id="rId28"/>
    <p:sldLayoutId id="2147483687" r:id="rId29"/>
    <p:sldLayoutId id="2147483688" r:id="rId30"/>
    <p:sldLayoutId id="2147483689" r:id="rId31"/>
    <p:sldLayoutId id="2147483690" r:id="rId32"/>
    <p:sldLayoutId id="2147483673" r:id="rId33"/>
    <p:sldLayoutId id="2147483674" r:id="rId34"/>
    <p:sldLayoutId id="2147483676" r:id="rId35"/>
    <p:sldLayoutId id="2147483677" r:id="rId36"/>
    <p:sldLayoutId id="2147483683" r:id="rId37"/>
    <p:sldLayoutId id="2147483682" r:id="rId38"/>
    <p:sldLayoutId id="2147483678" r:id="rId39"/>
    <p:sldLayoutId id="2147483679" r:id="rId40"/>
    <p:sldLayoutId id="2147483680" r:id="rId41"/>
    <p:sldLayoutId id="2147483681" r:id="rId42"/>
    <p:sldLayoutId id="2147483669" r:id="rId43"/>
    <p:sldLayoutId id="2147483704" r:id="rId44"/>
    <p:sldLayoutId id="2147483691" r:id="rId45"/>
    <p:sldLayoutId id="2147483692" r:id="rId46"/>
    <p:sldLayoutId id="2147483693" r:id="rId47"/>
    <p:sldLayoutId id="2147483696" r:id="rId48"/>
    <p:sldLayoutId id="2147483697" r:id="rId49"/>
    <p:sldLayoutId id="2147483694" r:id="rId50"/>
    <p:sldLayoutId id="2147483695" r:id="rId51"/>
    <p:sldLayoutId id="2147483698" r:id="rId52"/>
    <p:sldLayoutId id="2147483699" r:id="rId53"/>
    <p:sldLayoutId id="2147483702" r:id="rId54"/>
    <p:sldLayoutId id="2147483703" r:id="rId55"/>
    <p:sldLayoutId id="2147483705" r:id="rId56"/>
    <p:sldLayoutId id="2147483706" r:id="rId57"/>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9">
            <a:extLst>
              <a:ext uri="{96DAC541-7B7A-43D3-8B79-37D633B846F1}">
                <asvg:svgBlip xmlns:asvg="http://schemas.microsoft.com/office/drawing/2016/SVG/main" r:embed="rId6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1">
            <a:extLst>
              <a:ext uri="{96DAC541-7B7A-43D3-8B79-37D633B846F1}">
                <asvg:svgBlip xmlns:asvg="http://schemas.microsoft.com/office/drawing/2016/SVG/main" r:embed="rId6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sv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1.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4.svg"/><Relationship Id="rId5" Type="http://schemas.openxmlformats.org/officeDocument/2006/relationships/slide" Target="slide12.xml"/><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image" Target="../media/image2.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sv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Temps et activité</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sp>
        <p:nvSpPr>
          <p:cNvPr id="22" name="Espace réservé du texte 21">
            <a:extLst>
              <a:ext uri="{FF2B5EF4-FFF2-40B4-BE49-F238E27FC236}">
                <a16:creationId xmlns:a16="http://schemas.microsoft.com/office/drawing/2014/main" id="{563E3B4D-DC08-7EAB-75DB-447498E9575A}"/>
              </a:ext>
            </a:extLst>
          </p:cNvPr>
          <p:cNvSpPr>
            <a:spLocks noGrp="1" noRot="1" noMove="1" noResize="1" noEditPoints="1" noAdjustHandles="1" noChangeArrowheads="1" noChangeShapeType="1"/>
          </p:cNvSpPr>
          <p:nvPr>
            <p:ph type="body" sz="quarter" idx="15"/>
          </p:nvPr>
        </p:nvSpPr>
        <p:spPr/>
        <p:txBody>
          <a:bodyPr vert="horz" lIns="91440" tIns="45720" rIns="91440" bIns="45720" rtlCol="0" anchor="t">
            <a:normAutofit fontScale="47500" lnSpcReduction="20000"/>
          </a:bodyPr>
          <a:lstStyle/>
          <a:p>
            <a:r>
              <a:rPr lang="fr-FR" dirty="0">
                <a:latin typeface="Figtree"/>
              </a:rPr>
              <a:t>Dernière mise à jour</a:t>
            </a:r>
          </a:p>
          <a:p>
            <a:r>
              <a:rPr lang="fr-FR">
                <a:latin typeface="Figtree"/>
              </a:rPr>
              <a:t>Septembre 2024</a:t>
            </a:r>
            <a:endParaRPr lang="fr-FR" dirty="0"/>
          </a:p>
        </p:txBody>
      </p:sp>
      <p:pic>
        <p:nvPicPr>
          <p:cNvPr id="4" name="Image 3" descr="Une image contenant cercle, Graphique&#10;&#10;Description générée automatiquement">
            <a:extLst>
              <a:ext uri="{FF2B5EF4-FFF2-40B4-BE49-F238E27FC236}">
                <a16:creationId xmlns:a16="http://schemas.microsoft.com/office/drawing/2014/main" id="{C42C8E2E-87F6-A463-49D9-3DE344B9FB08}"/>
              </a:ext>
            </a:extLst>
          </p:cNvPr>
          <p:cNvPicPr>
            <a:picLocks noChangeAspect="1"/>
          </p:cNvPicPr>
          <p:nvPr/>
        </p:nvPicPr>
        <p:blipFill>
          <a:blip r:embed="rId3"/>
          <a:stretch>
            <a:fillRect/>
          </a:stretch>
        </p:blipFill>
        <p:spPr>
          <a:xfrm>
            <a:off x="852457" y="4078258"/>
            <a:ext cx="654050" cy="704850"/>
          </a:xfrm>
          <a:prstGeom prst="rect">
            <a:avLst/>
          </a:prstGeom>
        </p:spPr>
      </p:pic>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editer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ea typeface="Calibri"/>
                <a:cs typeface="Calibri"/>
              </a:rPr>
              <a:t>Suivi par temps</a:t>
            </a:r>
            <a:endParaRPr lang="fr-FR" sz="1600" dirty="0">
              <a:solidFill>
                <a:schemeClr val="accent3"/>
              </a:solidFill>
              <a:latin typeface="Figtree"/>
            </a:endParaRPr>
          </a:p>
          <a:p>
            <a:pPr algn="just"/>
            <a:r>
              <a:rPr lang="fr-FR" sz="1600" dirty="0">
                <a:solidFill>
                  <a:srgbClr val="000000"/>
                </a:solidFill>
                <a:ea typeface="Calibri"/>
                <a:cs typeface="Calibri"/>
              </a:rPr>
              <a:t>Si vous souhaitez renseigner des heures supplémentaires sur un des jours, vous devez avant tout décocher la journée « Standard ».</a:t>
            </a:r>
            <a:endParaRPr lang="fr-FR" sz="1600" dirty="0"/>
          </a:p>
          <a:p>
            <a:pPr algn="just"/>
            <a:endParaRPr lang="fr-FR" sz="1600" dirty="0">
              <a:solidFill>
                <a:srgbClr val="000000"/>
              </a:solidFill>
              <a:ea typeface="Calibri"/>
              <a:cs typeface="Calibri"/>
            </a:endParaRPr>
          </a:p>
          <a:p>
            <a:pPr algn="l"/>
            <a:endParaRPr lang="fr-FR" dirty="0"/>
          </a:p>
        </p:txBody>
      </p:sp>
      <p:pic>
        <p:nvPicPr>
          <p:cNvPr id="2" name="Image 1" descr="Une image contenant texte, capture d’écran, logiciel, nombre&#10;&#10;Description générée automatiquement">
            <a:extLst>
              <a:ext uri="{FF2B5EF4-FFF2-40B4-BE49-F238E27FC236}">
                <a16:creationId xmlns:a16="http://schemas.microsoft.com/office/drawing/2014/main" id="{23444FC7-01E1-F143-5833-0766196C40C3}"/>
              </a:ext>
            </a:extLst>
          </p:cNvPr>
          <p:cNvPicPr>
            <a:picLocks noChangeAspect="1"/>
          </p:cNvPicPr>
          <p:nvPr/>
        </p:nvPicPr>
        <p:blipFill>
          <a:blip r:embed="rId6"/>
          <a:stretch>
            <a:fillRect/>
          </a:stretch>
        </p:blipFill>
        <p:spPr>
          <a:xfrm>
            <a:off x="3058296" y="1276273"/>
            <a:ext cx="9133704" cy="4284859"/>
          </a:xfrm>
          <a:prstGeom prst="rect">
            <a:avLst/>
          </a:prstGeom>
        </p:spPr>
      </p:pic>
      <p:pic>
        <p:nvPicPr>
          <p:cNvPr id="10" name="Image 9" descr="Une image contenant texte, capture d’écran, Police, nombre&#10;&#10;Description générée automatiquement">
            <a:extLst>
              <a:ext uri="{FF2B5EF4-FFF2-40B4-BE49-F238E27FC236}">
                <a16:creationId xmlns:a16="http://schemas.microsoft.com/office/drawing/2014/main" id="{D3D875CA-36B3-13C7-E327-34DA5E0358BC}"/>
              </a:ext>
            </a:extLst>
          </p:cNvPr>
          <p:cNvPicPr>
            <a:picLocks noChangeAspect="1"/>
          </p:cNvPicPr>
          <p:nvPr/>
        </p:nvPicPr>
        <p:blipFill>
          <a:blip r:embed="rId7"/>
          <a:stretch>
            <a:fillRect/>
          </a:stretch>
        </p:blipFill>
        <p:spPr>
          <a:xfrm>
            <a:off x="15059" y="3421148"/>
            <a:ext cx="3038475" cy="1457325"/>
          </a:xfrm>
          <a:prstGeom prst="rect">
            <a:avLst/>
          </a:prstGeom>
        </p:spPr>
      </p:pic>
      <p:sp>
        <p:nvSpPr>
          <p:cNvPr id="11" name="ZoneTexte 10">
            <a:extLst>
              <a:ext uri="{FF2B5EF4-FFF2-40B4-BE49-F238E27FC236}">
                <a16:creationId xmlns:a16="http://schemas.microsoft.com/office/drawing/2014/main" id="{A2C6E44B-2365-5EAC-0EAD-3AF09BF10B81}"/>
              </a:ext>
            </a:extLst>
          </p:cNvPr>
          <p:cNvSpPr txBox="1"/>
          <p:nvPr/>
        </p:nvSpPr>
        <p:spPr>
          <a:xfrm>
            <a:off x="306860" y="509510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ea typeface="Calibri"/>
                <a:cs typeface="Calibri"/>
              </a:rPr>
              <a:t>Vous pouvez alors modifier les heures de début et de fin. </a:t>
            </a:r>
          </a:p>
        </p:txBody>
      </p:sp>
    </p:spTree>
    <p:extLst>
      <p:ext uri="{BB962C8B-B14F-4D97-AF65-F5344CB8AC3E}">
        <p14:creationId xmlns:p14="http://schemas.microsoft.com/office/powerpoint/2010/main" val="203764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editer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l’ensemble de vos heures supplémentaires renseignées, vous pouvez soumettre votre feuille de temps à validation par votre manager.</a:t>
            </a:r>
          </a:p>
          <a:p>
            <a:endParaRPr lang="fr-FR" sz="1600" dirty="0">
              <a:solidFill>
                <a:srgbClr val="000000"/>
              </a:solidFill>
              <a:cs typeface="Calibri"/>
            </a:endParaRPr>
          </a:p>
          <a:p>
            <a:r>
              <a:rPr lang="fr-FR" sz="1600" dirty="0">
                <a:solidFill>
                  <a:srgbClr val="000000"/>
                </a:solidFill>
                <a:cs typeface="Calibri"/>
              </a:rPr>
              <a:t>Le bouton « Soumettre à validation » se situe dans la sidebar à droite.</a:t>
            </a:r>
          </a:p>
          <a:p>
            <a:pPr algn="just"/>
            <a:endParaRPr lang="fr-FR" sz="1600" dirty="0">
              <a:solidFill>
                <a:srgbClr val="000000"/>
              </a:solidFill>
              <a:latin typeface="Figtree"/>
              <a:ea typeface="Calibri"/>
              <a:cs typeface="Calibri"/>
            </a:endParaRPr>
          </a:p>
          <a:p>
            <a:pPr algn="l"/>
            <a:endParaRPr lang="fr-FR" dirty="0"/>
          </a:p>
        </p:txBody>
      </p:sp>
      <p:pic>
        <p:nvPicPr>
          <p:cNvPr id="7" name="Image 6">
            <a:extLst>
              <a:ext uri="{FF2B5EF4-FFF2-40B4-BE49-F238E27FC236}">
                <a16:creationId xmlns:a16="http://schemas.microsoft.com/office/drawing/2014/main" id="{87AA8150-26F6-20F1-2653-BEA628113ECC}"/>
              </a:ext>
            </a:extLst>
          </p:cNvPr>
          <p:cNvPicPr>
            <a:picLocks noChangeAspect="1"/>
          </p:cNvPicPr>
          <p:nvPr/>
        </p:nvPicPr>
        <p:blipFill>
          <a:blip r:embed="rId6"/>
          <a:stretch>
            <a:fillRect/>
          </a:stretch>
        </p:blipFill>
        <p:spPr>
          <a:xfrm>
            <a:off x="713700" y="4533554"/>
            <a:ext cx="1912959" cy="1023210"/>
          </a:xfrm>
          <a:prstGeom prst="rect">
            <a:avLst/>
          </a:prstGeom>
        </p:spPr>
      </p:pic>
      <p:pic>
        <p:nvPicPr>
          <p:cNvPr id="14" name="Image 13">
            <a:extLst>
              <a:ext uri="{FF2B5EF4-FFF2-40B4-BE49-F238E27FC236}">
                <a16:creationId xmlns:a16="http://schemas.microsoft.com/office/drawing/2014/main" id="{6B16A485-F6E0-76ED-D5BD-A584FDF69B20}"/>
              </a:ext>
            </a:extLst>
          </p:cNvPr>
          <p:cNvPicPr>
            <a:picLocks noChangeAspect="1"/>
          </p:cNvPicPr>
          <p:nvPr/>
        </p:nvPicPr>
        <p:blipFill>
          <a:blip r:embed="rId7"/>
          <a:stretch>
            <a:fillRect/>
          </a:stretch>
        </p:blipFill>
        <p:spPr>
          <a:xfrm>
            <a:off x="3001861" y="1455745"/>
            <a:ext cx="9190139" cy="4011914"/>
          </a:xfrm>
          <a:prstGeom prst="rect">
            <a:avLst/>
          </a:prstGeom>
        </p:spPr>
      </p:pic>
    </p:spTree>
    <p:extLst>
      <p:ext uri="{BB962C8B-B14F-4D97-AF65-F5344CB8AC3E}">
        <p14:creationId xmlns:p14="http://schemas.microsoft.com/office/powerpoint/2010/main" val="27059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Editer vos feuilles d’activités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842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Suivi par activités</a:t>
            </a:r>
          </a:p>
          <a:p>
            <a:endParaRPr lang="fr-FR" sz="1600" dirty="0">
              <a:latin typeface="Calibri" panose="020F0502020204030204" pitchFamily="34" charset="0"/>
            </a:endParaRPr>
          </a:p>
          <a:p>
            <a:r>
              <a:rPr lang="fr-FR" sz="1600" dirty="0">
                <a:solidFill>
                  <a:srgbClr val="000000"/>
                </a:solidFill>
                <a:latin typeface="Figtree"/>
                <a:cs typeface="Calibri"/>
              </a:rPr>
              <a:t>Si le suivi se fait par activités, l’onglet « Suivi activités » vous permettra de renseigner vos heures travaillées en fonction des axes et comptes analytiques.</a:t>
            </a:r>
          </a:p>
          <a:p>
            <a:endParaRPr lang="fr-FR" sz="1600" dirty="0">
              <a:solidFill>
                <a:srgbClr val="000000"/>
              </a:solidFill>
              <a:latin typeface="Figtree"/>
              <a:cs typeface="Calibri"/>
            </a:endParaRPr>
          </a:p>
          <a:p>
            <a:r>
              <a:rPr lang="fr-FR" sz="1600" dirty="0">
                <a:solidFill>
                  <a:srgbClr val="000000"/>
                </a:solidFill>
                <a:latin typeface="Figtree"/>
                <a:cs typeface="Calibri"/>
              </a:rPr>
              <a:t>Vous pouvez également synchroniser le suivi  de la semaine avec les congés et les activités déjà renseignées dans le planning (comme c’est le cas ici).</a:t>
            </a:r>
          </a:p>
          <a:p>
            <a:pPr algn="just"/>
            <a:endParaRPr lang="fr-FR" sz="1600" dirty="0">
              <a:solidFill>
                <a:srgbClr val="000000"/>
              </a:solidFill>
              <a:latin typeface="Figtree"/>
              <a:ea typeface="Calibri"/>
              <a:cs typeface="Calibri"/>
            </a:endParaRP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65376" y="1455745"/>
            <a:ext cx="9326624" cy="4464403"/>
          </a:xfrm>
          <a:prstGeom prst="rect">
            <a:avLst/>
          </a:prstGeom>
        </p:spPr>
      </p:pic>
    </p:spTree>
    <p:extLst>
      <p:ext uri="{BB962C8B-B14F-4D97-AF65-F5344CB8AC3E}">
        <p14:creationId xmlns:p14="http://schemas.microsoft.com/office/powerpoint/2010/main" val="162482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51168" y="1455745"/>
            <a:ext cx="255846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Pour renseigner de nouvelles activités, cliquez sur les trois points      situés à gauche du jour désiré. </a:t>
            </a:r>
          </a:p>
          <a:p>
            <a:endParaRPr lang="fr-FR" sz="1600" dirty="0">
              <a:solidFill>
                <a:srgbClr val="000000"/>
              </a:solidFill>
              <a:cs typeface="Calibri"/>
            </a:endParaRPr>
          </a:p>
          <a:p>
            <a:r>
              <a:rPr lang="fr-FR" sz="1600" dirty="0">
                <a:solidFill>
                  <a:srgbClr val="000000"/>
                </a:solidFill>
                <a:cs typeface="Calibri"/>
              </a:rPr>
              <a:t>Puis sélectionnez « Nouveau ».  </a:t>
            </a: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65376" y="1455745"/>
            <a:ext cx="9326624" cy="4464403"/>
          </a:xfrm>
          <a:prstGeom prst="rect">
            <a:avLst/>
          </a:prstGeom>
        </p:spPr>
      </p:pic>
      <p:pic>
        <p:nvPicPr>
          <p:cNvPr id="2" name="Image 1">
            <a:extLst>
              <a:ext uri="{FF2B5EF4-FFF2-40B4-BE49-F238E27FC236}">
                <a16:creationId xmlns:a16="http://schemas.microsoft.com/office/drawing/2014/main" id="{D10B0480-128A-BB43-B343-0C1CAB131FA3}"/>
              </a:ext>
            </a:extLst>
          </p:cNvPr>
          <p:cNvPicPr>
            <a:picLocks noChangeAspect="1"/>
          </p:cNvPicPr>
          <p:nvPr/>
        </p:nvPicPr>
        <p:blipFill rotWithShape="1">
          <a:blip r:embed="rId7">
            <a:extLst>
              <a:ext uri="{28A0092B-C50C-407E-A947-70E740481C1C}">
                <a14:useLocalDpi xmlns:a14="http://schemas.microsoft.com/office/drawing/2010/main" val="0"/>
              </a:ext>
            </a:extLst>
          </a:blip>
          <a:srcRect l="17450" t="53389" r="81675" b="43676"/>
          <a:stretch/>
        </p:blipFill>
        <p:spPr>
          <a:xfrm>
            <a:off x="2607382" y="1909769"/>
            <a:ext cx="221326" cy="379749"/>
          </a:xfrm>
          <a:prstGeom prst="rect">
            <a:avLst/>
          </a:prstGeom>
        </p:spPr>
      </p:pic>
      <p:pic>
        <p:nvPicPr>
          <p:cNvPr id="4" name="Image 3">
            <a:extLst>
              <a:ext uri="{FF2B5EF4-FFF2-40B4-BE49-F238E27FC236}">
                <a16:creationId xmlns:a16="http://schemas.microsoft.com/office/drawing/2014/main" id="{C0BF362D-007F-508B-81AF-1D9154AC7E7F}"/>
              </a:ext>
            </a:extLst>
          </p:cNvPr>
          <p:cNvPicPr>
            <a:picLocks noChangeAspect="1"/>
          </p:cNvPicPr>
          <p:nvPr/>
        </p:nvPicPr>
        <p:blipFill>
          <a:blip r:embed="rId8"/>
          <a:stretch>
            <a:fillRect/>
          </a:stretch>
        </p:blipFill>
        <p:spPr>
          <a:xfrm>
            <a:off x="593318" y="3856402"/>
            <a:ext cx="1533525" cy="1409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07B3761-E38A-DCDE-8DA0-D971D2DA3EBB}"/>
              </a:ext>
            </a:extLst>
          </p:cNvPr>
          <p:cNvSpPr/>
          <p:nvPr/>
        </p:nvSpPr>
        <p:spPr>
          <a:xfrm>
            <a:off x="7234518" y="1990165"/>
            <a:ext cx="717176" cy="23308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extLst>
      <p:ext uri="{BB962C8B-B14F-4D97-AF65-F5344CB8AC3E}">
        <p14:creationId xmlns:p14="http://schemas.microsoft.com/office/powerpoint/2010/main" val="100927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51168" y="1455745"/>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L’unité de saisie peut être en jours ou en heures.</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br>
              <a:rPr lang="fr-FR" sz="1600" dirty="0">
                <a:solidFill>
                  <a:srgbClr val="000000"/>
                </a:solidFill>
                <a:cs typeface="Calibri"/>
              </a:rPr>
            </a:br>
            <a:r>
              <a:rPr lang="fr-FR" sz="1600" dirty="0">
                <a:solidFill>
                  <a:srgbClr val="000000"/>
                </a:solidFill>
                <a:cs typeface="Calibri"/>
              </a:rPr>
              <a:t>Vous pouvez renseigner le nombre d’heures consacrées et les comptes analytiques auxquelles elles ont été consacrées. </a:t>
            </a:r>
          </a:p>
          <a:p>
            <a:endParaRPr lang="fr-FR" sz="1600" dirty="0">
              <a:solidFill>
                <a:srgbClr val="000000"/>
              </a:solidFill>
              <a:cs typeface="Calibri"/>
            </a:endParaRPr>
          </a:p>
          <a:p>
            <a:r>
              <a:rPr lang="fr-FR" sz="1600" dirty="0">
                <a:solidFill>
                  <a:srgbClr val="000000"/>
                </a:solidFill>
                <a:cs typeface="Calibri"/>
              </a:rPr>
              <a:t>Vous avez également la possibilité d’y joindre un commentaire. </a:t>
            </a:r>
          </a:p>
          <a:p>
            <a:endParaRPr lang="fr-FR" sz="1600" dirty="0">
              <a:latin typeface="Calibri" panose="020F0502020204030204" pitchFamily="34" charset="0"/>
            </a:endParaRPr>
          </a:p>
          <a:p>
            <a:pPr algn="l"/>
            <a:endParaRPr lang="fr-FR" dirty="0"/>
          </a:p>
        </p:txBody>
      </p:sp>
      <p:pic>
        <p:nvPicPr>
          <p:cNvPr id="7" name="Image 6">
            <a:extLst>
              <a:ext uri="{FF2B5EF4-FFF2-40B4-BE49-F238E27FC236}">
                <a16:creationId xmlns:a16="http://schemas.microsoft.com/office/drawing/2014/main" id="{70C05C74-D767-D691-72B9-FD50019B01FE}"/>
              </a:ext>
            </a:extLst>
          </p:cNvPr>
          <p:cNvPicPr>
            <a:picLocks noChangeAspect="1"/>
          </p:cNvPicPr>
          <p:nvPr/>
        </p:nvPicPr>
        <p:blipFill>
          <a:blip r:embed="rId6"/>
          <a:stretch>
            <a:fillRect/>
          </a:stretch>
        </p:blipFill>
        <p:spPr>
          <a:xfrm>
            <a:off x="2865376" y="1455745"/>
            <a:ext cx="9326624" cy="4464403"/>
          </a:xfrm>
          <a:prstGeom prst="rect">
            <a:avLst/>
          </a:prstGeom>
        </p:spPr>
      </p:pic>
      <p:sp>
        <p:nvSpPr>
          <p:cNvPr id="10" name="Rectangle 9">
            <a:extLst>
              <a:ext uri="{FF2B5EF4-FFF2-40B4-BE49-F238E27FC236}">
                <a16:creationId xmlns:a16="http://schemas.microsoft.com/office/drawing/2014/main" id="{53C7437F-B3CE-15B5-FF26-BF044CA0DDAF}"/>
              </a:ext>
            </a:extLst>
          </p:cNvPr>
          <p:cNvSpPr/>
          <p:nvPr/>
        </p:nvSpPr>
        <p:spPr>
          <a:xfrm>
            <a:off x="2973918" y="3280052"/>
            <a:ext cx="8258858" cy="164157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844D728E-BB0C-6F70-2079-9CAFBDB673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978" y="2178211"/>
            <a:ext cx="2114845" cy="809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31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de temps ou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8334" y="1393824"/>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Après avoir modifié une feuille de temps ou d’activités, vous pouvez l’enregistrer afin de sauvegarder les modifications.</a:t>
            </a:r>
          </a:p>
          <a:p>
            <a:br>
              <a:rPr lang="fr-FR" sz="1600" dirty="0">
                <a:solidFill>
                  <a:srgbClr val="000000"/>
                </a:solidFill>
                <a:cs typeface="Calibri"/>
              </a:rPr>
            </a:br>
            <a:r>
              <a:rPr lang="fr-FR" sz="1600" dirty="0">
                <a:solidFill>
                  <a:srgbClr val="000000"/>
                </a:solidFill>
                <a:cs typeface="Calibri"/>
              </a:rPr>
              <a:t>Cette option vous permet de revenir dessus plus tard afin d’y renseigner de nouvelles heures avant de la soumettre définitivement  à validation.</a:t>
            </a:r>
          </a:p>
          <a:p>
            <a:pPr algn="l"/>
            <a:endParaRPr lang="fr-FR" dirty="0"/>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834635FE-DF69-5530-251E-B2DC94AC9D1A}"/>
              </a:ext>
            </a:extLst>
          </p:cNvPr>
          <p:cNvPicPr>
            <a:picLocks noChangeAspect="1"/>
          </p:cNvPicPr>
          <p:nvPr/>
        </p:nvPicPr>
        <p:blipFill>
          <a:blip r:embed="rId6"/>
          <a:stretch>
            <a:fillRect/>
          </a:stretch>
        </p:blipFill>
        <p:spPr>
          <a:xfrm>
            <a:off x="2580809" y="1794969"/>
            <a:ext cx="9469270" cy="4039025"/>
          </a:xfrm>
          <a:prstGeom prst="rect">
            <a:avLst/>
          </a:prstGeom>
        </p:spPr>
      </p:pic>
      <p:pic>
        <p:nvPicPr>
          <p:cNvPr id="11" name="Image 10">
            <a:extLst>
              <a:ext uri="{FF2B5EF4-FFF2-40B4-BE49-F238E27FC236}">
                <a16:creationId xmlns:a16="http://schemas.microsoft.com/office/drawing/2014/main" id="{5803F160-183D-6D53-AA7D-586850D3E742}"/>
              </a:ext>
            </a:extLst>
          </p:cNvPr>
          <p:cNvPicPr>
            <a:picLocks noChangeAspect="1"/>
          </p:cNvPicPr>
          <p:nvPr/>
        </p:nvPicPr>
        <p:blipFill rotWithShape="1">
          <a:blip r:embed="rId7">
            <a:extLst>
              <a:ext uri="{28A0092B-C50C-407E-A947-70E740481C1C}">
                <a14:useLocalDpi xmlns:a14="http://schemas.microsoft.com/office/drawing/2010/main" val="0"/>
              </a:ext>
            </a:extLst>
          </a:blip>
          <a:srcRect l="88398" t="66015" r="-1" b="13215"/>
          <a:stretch/>
        </p:blipFill>
        <p:spPr>
          <a:xfrm>
            <a:off x="842789" y="5210253"/>
            <a:ext cx="1204651" cy="1098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28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2149063"/>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toutes vos activités renseignées ou éditées, il ne vous reste plus qu’à soumettre la feuille à validation. </a:t>
            </a:r>
          </a:p>
          <a:p>
            <a:endParaRPr lang="fr-FR" sz="1600" dirty="0">
              <a:solidFill>
                <a:srgbClr val="000000"/>
              </a:solidFill>
              <a:cs typeface="Calibri"/>
            </a:endParaRPr>
          </a:p>
          <a:p>
            <a:r>
              <a:rPr lang="fr-FR" sz="1600" dirty="0">
                <a:solidFill>
                  <a:schemeClr val="accent3"/>
                </a:solidFill>
                <a:cs typeface="Calibri"/>
              </a:rPr>
              <a:t>Attention</a:t>
            </a:r>
            <a:r>
              <a:rPr lang="fr-FR" sz="1600" dirty="0">
                <a:solidFill>
                  <a:srgbClr val="000000"/>
                </a:solidFill>
                <a:cs typeface="Calibri"/>
              </a:rPr>
              <a:t> : ne soumettez à validation qu’une fois que vous êtes sûr de ne pas avoir à revenir sur cette feuille.</a:t>
            </a:r>
          </a:p>
          <a:p>
            <a:pPr algn="l"/>
            <a:endParaRPr lang="fr-FR" dirty="0"/>
          </a:p>
        </p:txBody>
      </p:sp>
      <p:pic>
        <p:nvPicPr>
          <p:cNvPr id="3" name="Image 2">
            <a:extLst>
              <a:ext uri="{FF2B5EF4-FFF2-40B4-BE49-F238E27FC236}">
                <a16:creationId xmlns:a16="http://schemas.microsoft.com/office/drawing/2014/main" id="{F7B9C071-5042-FD23-D84A-08C31A2A7FEB}"/>
              </a:ext>
            </a:extLst>
          </p:cNvPr>
          <p:cNvPicPr>
            <a:picLocks noChangeAspect="1"/>
          </p:cNvPicPr>
          <p:nvPr/>
        </p:nvPicPr>
        <p:blipFill>
          <a:blip r:embed="rId6"/>
          <a:stretch>
            <a:fillRect/>
          </a:stretch>
        </p:blipFill>
        <p:spPr>
          <a:xfrm>
            <a:off x="2834795" y="1453797"/>
            <a:ext cx="9326624" cy="4464403"/>
          </a:xfrm>
          <a:prstGeom prst="rect">
            <a:avLst/>
          </a:prstGeom>
        </p:spPr>
      </p:pic>
      <p:sp>
        <p:nvSpPr>
          <p:cNvPr id="5" name="Rectangle 4">
            <a:extLst>
              <a:ext uri="{FF2B5EF4-FFF2-40B4-BE49-F238E27FC236}">
                <a16:creationId xmlns:a16="http://schemas.microsoft.com/office/drawing/2014/main" id="{407B3761-E38A-DCDE-8DA0-D971D2DA3EBB}"/>
              </a:ext>
            </a:extLst>
          </p:cNvPr>
          <p:cNvSpPr/>
          <p:nvPr/>
        </p:nvSpPr>
        <p:spPr>
          <a:xfrm>
            <a:off x="7234518" y="1990165"/>
            <a:ext cx="717176" cy="23308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825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8000" dirty="0">
                <a:solidFill>
                  <a:schemeClr val="bg2"/>
                </a:solidFill>
              </a:rPr>
              <a:t>Consulter le traitement de vos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2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Consulter le traitement de ses heures supplémentaires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au traitement de vos heures</a:t>
            </a:r>
          </a:p>
          <a:p>
            <a:r>
              <a:rPr lang="fr-FR" sz="1600" dirty="0">
                <a:solidFill>
                  <a:srgbClr val="000000"/>
                </a:solidFill>
                <a:cs typeface="Calibri"/>
              </a:rPr>
              <a:t>supplémentaires depuis le module « Temps et activités » en cliquant sur « Mes heures supp. traitées ». </a:t>
            </a:r>
          </a:p>
          <a:p>
            <a:endParaRPr lang="fr-FR" sz="1600" dirty="0">
              <a:solidFill>
                <a:srgbClr val="000000"/>
              </a:solidFill>
              <a:cs typeface="Calibri"/>
            </a:endParaRPr>
          </a:p>
          <a:p>
            <a:r>
              <a:rPr lang="fr-FR" sz="1600" dirty="0">
                <a:solidFill>
                  <a:srgbClr val="000000"/>
                </a:solidFill>
                <a:cs typeface="Calibri"/>
              </a:rPr>
              <a:t>Vous pouvez consulter l’ensemble de vos heures supplémentaires, connaitre le statut de leur traitement ainsi que le détail de leur transfert. </a:t>
            </a:r>
          </a:p>
          <a:p>
            <a:pPr algn="l"/>
            <a:endParaRPr lang="fr-FR" dirty="0"/>
          </a:p>
        </p:txBody>
      </p:sp>
      <p:sp>
        <p:nvSpPr>
          <p:cNvPr id="7" name="Rectangle 6">
            <a:extLst>
              <a:ext uri="{FF2B5EF4-FFF2-40B4-BE49-F238E27FC236}">
                <a16:creationId xmlns:a16="http://schemas.microsoft.com/office/drawing/2014/main" id="{D7431BE2-15EC-09DC-355C-91EDA6510671}"/>
              </a:ext>
            </a:extLst>
          </p:cNvPr>
          <p:cNvSpPr/>
          <p:nvPr/>
        </p:nvSpPr>
        <p:spPr>
          <a:xfrm>
            <a:off x="11358282" y="3594847"/>
            <a:ext cx="803137" cy="43927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FB904A6-8735-4939-2EF0-50EEF267E33A}"/>
              </a:ext>
            </a:extLst>
          </p:cNvPr>
          <p:cNvPicPr>
            <a:picLocks noChangeAspect="1"/>
          </p:cNvPicPr>
          <p:nvPr/>
        </p:nvPicPr>
        <p:blipFill>
          <a:blip r:embed="rId6"/>
          <a:stretch>
            <a:fillRect/>
          </a:stretch>
        </p:blipFill>
        <p:spPr>
          <a:xfrm>
            <a:off x="2816706" y="2304124"/>
            <a:ext cx="9375294" cy="1729994"/>
          </a:xfrm>
          <a:prstGeom prst="rect">
            <a:avLst/>
          </a:prstGeom>
        </p:spPr>
      </p:pic>
    </p:spTree>
    <p:extLst>
      <p:ext uri="{BB962C8B-B14F-4D97-AF65-F5344CB8AC3E}">
        <p14:creationId xmlns:p14="http://schemas.microsoft.com/office/powerpoint/2010/main" val="375278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managers et les collaborateurs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433152"/>
            <a:ext cx="5839848" cy="1874328"/>
          </a:xfrm>
        </p:spPr>
        <p:txBody>
          <a:bodyPr>
            <a:normAutofit/>
          </a:bodyPr>
          <a:lstStyle/>
          <a:p>
            <a:r>
              <a:rPr lang="fr-FR" dirty="0"/>
              <a:t>Gérer vos feuilles de temps</a:t>
            </a:r>
          </a:p>
          <a:p>
            <a:r>
              <a:rPr lang="fr-FR" dirty="0"/>
              <a:t>Consulter vos heures supplémentaires</a:t>
            </a:r>
          </a:p>
          <a:p>
            <a:r>
              <a:rPr lang="fr-FR" dirty="0"/>
              <a:t>Analyser les données des temps &amp; activités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9600" dirty="0">
                <a:solidFill>
                  <a:schemeClr val="bg2"/>
                </a:solidFill>
              </a:rPr>
              <a:t>Validation des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31722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Depuis le module «Temps et activités », sélectionnez « Vue manager » pour accéder à l’ensemble des feuilles de temps de vos collaborateurs.</a:t>
            </a:r>
          </a:p>
          <a:p>
            <a:endParaRPr lang="fr-FR" sz="1600" dirty="0">
              <a:solidFill>
                <a:srgbClr val="000000"/>
              </a:solidFill>
              <a:cs typeface="Calibri"/>
            </a:endParaRPr>
          </a:p>
          <a:p>
            <a:r>
              <a:rPr lang="fr-FR" sz="1600" dirty="0">
                <a:solidFill>
                  <a:srgbClr val="000000"/>
                </a:solidFill>
                <a:cs typeface="Calibri"/>
              </a:rPr>
              <a:t>Vous pouvez également y accéder via le raccourci présent sur votre page d’accueil. </a:t>
            </a:r>
          </a:p>
          <a:p>
            <a:pPr algn="l"/>
            <a:endParaRPr lang="fr-FR" dirty="0"/>
          </a:p>
        </p:txBody>
      </p:sp>
      <p:pic>
        <p:nvPicPr>
          <p:cNvPr id="4" name="Image 3">
            <a:extLst>
              <a:ext uri="{FF2B5EF4-FFF2-40B4-BE49-F238E27FC236}">
                <a16:creationId xmlns:a16="http://schemas.microsoft.com/office/drawing/2014/main" id="{A91D0B8F-AF1B-3642-D63F-56B681C8E536}"/>
              </a:ext>
            </a:extLst>
          </p:cNvPr>
          <p:cNvPicPr>
            <a:picLocks noChangeAspect="1"/>
          </p:cNvPicPr>
          <p:nvPr/>
        </p:nvPicPr>
        <p:blipFill>
          <a:blip r:embed="rId6"/>
          <a:stretch>
            <a:fillRect/>
          </a:stretch>
        </p:blipFill>
        <p:spPr>
          <a:xfrm>
            <a:off x="2761129" y="1511214"/>
            <a:ext cx="5396474" cy="1717931"/>
          </a:xfrm>
          <a:prstGeom prst="rect">
            <a:avLst/>
          </a:prstGeom>
        </p:spPr>
      </p:pic>
      <p:pic>
        <p:nvPicPr>
          <p:cNvPr id="10" name="Image 9">
            <a:extLst>
              <a:ext uri="{FF2B5EF4-FFF2-40B4-BE49-F238E27FC236}">
                <a16:creationId xmlns:a16="http://schemas.microsoft.com/office/drawing/2014/main" id="{FC46BDED-85F0-49D0-E214-69F041E555BD}"/>
              </a:ext>
            </a:extLst>
          </p:cNvPr>
          <p:cNvPicPr>
            <a:picLocks noChangeAspect="1"/>
          </p:cNvPicPr>
          <p:nvPr/>
        </p:nvPicPr>
        <p:blipFill>
          <a:blip r:embed="rId7"/>
          <a:stretch>
            <a:fillRect/>
          </a:stretch>
        </p:blipFill>
        <p:spPr>
          <a:xfrm>
            <a:off x="4297338" y="3170160"/>
            <a:ext cx="7720530" cy="2875808"/>
          </a:xfrm>
          <a:prstGeom prst="rect">
            <a:avLst/>
          </a:prstGeom>
        </p:spPr>
      </p:pic>
      <p:sp>
        <p:nvSpPr>
          <p:cNvPr id="11" name="Rectangle 10">
            <a:extLst>
              <a:ext uri="{FF2B5EF4-FFF2-40B4-BE49-F238E27FC236}">
                <a16:creationId xmlns:a16="http://schemas.microsoft.com/office/drawing/2014/main" id="{1BB54AC9-1F7C-C5D7-2C32-672F75A77C50}"/>
              </a:ext>
            </a:extLst>
          </p:cNvPr>
          <p:cNvSpPr/>
          <p:nvPr/>
        </p:nvSpPr>
        <p:spPr>
          <a:xfrm>
            <a:off x="2940424" y="2510118"/>
            <a:ext cx="1288999" cy="4572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DDFF252-3B23-24A4-286E-FB2911D8EE67}"/>
              </a:ext>
            </a:extLst>
          </p:cNvPr>
          <p:cNvSpPr/>
          <p:nvPr/>
        </p:nvSpPr>
        <p:spPr>
          <a:xfrm>
            <a:off x="6266329" y="4073732"/>
            <a:ext cx="1801906" cy="81435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28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Vous pouvez valider les feuilles de temps de vos collaborateurs en un seul clic via le bouton de validation.</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Vous pouvez également accéder au détail de la feuille de temps éditée par votre collaborateur en cliquant dessus. </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366E530B-3358-AF7E-D361-58F7F104C593}"/>
              </a:ext>
            </a:extLst>
          </p:cNvPr>
          <p:cNvPicPr>
            <a:picLocks noChangeAspect="1"/>
          </p:cNvPicPr>
          <p:nvPr/>
        </p:nvPicPr>
        <p:blipFill>
          <a:blip r:embed="rId6"/>
          <a:stretch>
            <a:fillRect/>
          </a:stretch>
        </p:blipFill>
        <p:spPr>
          <a:xfrm>
            <a:off x="2737580" y="1565279"/>
            <a:ext cx="9454419" cy="3643216"/>
          </a:xfrm>
          <a:prstGeom prst="rect">
            <a:avLst/>
          </a:prstGeom>
        </p:spPr>
      </p:pic>
      <p:pic>
        <p:nvPicPr>
          <p:cNvPr id="5" name="Image 4">
            <a:extLst>
              <a:ext uri="{FF2B5EF4-FFF2-40B4-BE49-F238E27FC236}">
                <a16:creationId xmlns:a16="http://schemas.microsoft.com/office/drawing/2014/main" id="{4052550A-71EE-7C48-4DB9-E89F6C106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31" y="3328799"/>
            <a:ext cx="2380943" cy="714283"/>
          </a:xfrm>
          <a:prstGeom prst="roundRect">
            <a:avLst>
              <a:gd name="adj" fmla="val 15655"/>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DBCC724-5CA2-CD2F-4CA1-BA711F1153AB}"/>
              </a:ext>
            </a:extLst>
          </p:cNvPr>
          <p:cNvSpPr/>
          <p:nvPr/>
        </p:nvSpPr>
        <p:spPr>
          <a:xfrm>
            <a:off x="3469341" y="4518212"/>
            <a:ext cx="259977" cy="17929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03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0581" y="1788271"/>
            <a:ext cx="2558467"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Dans le détail de la feuille de temps, vous pouvez retrouver les heures renseignées par votre collaborateur, ses commentaires et le compteur de ses heures travaillées (en fin de page). </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D’ici, vous pouvez également valider la feuille de temps du collaborateur. </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366E530B-3358-AF7E-D361-58F7F104C593}"/>
              </a:ext>
            </a:extLst>
          </p:cNvPr>
          <p:cNvPicPr>
            <a:picLocks noChangeAspect="1"/>
          </p:cNvPicPr>
          <p:nvPr/>
        </p:nvPicPr>
        <p:blipFill>
          <a:blip r:embed="rId6"/>
          <a:stretch>
            <a:fillRect/>
          </a:stretch>
        </p:blipFill>
        <p:spPr>
          <a:xfrm>
            <a:off x="2737581" y="1788271"/>
            <a:ext cx="9454419" cy="3643216"/>
          </a:xfrm>
          <a:prstGeom prst="rect">
            <a:avLst/>
          </a:prstGeom>
        </p:spPr>
      </p:pic>
      <p:pic>
        <p:nvPicPr>
          <p:cNvPr id="4" name="Image 3">
            <a:extLst>
              <a:ext uri="{FF2B5EF4-FFF2-40B4-BE49-F238E27FC236}">
                <a16:creationId xmlns:a16="http://schemas.microsoft.com/office/drawing/2014/main" id="{96FD1C79-B00C-91C0-FB78-202BDC241BFC}"/>
              </a:ext>
            </a:extLst>
          </p:cNvPr>
          <p:cNvPicPr>
            <a:picLocks noChangeAspect="1"/>
          </p:cNvPicPr>
          <p:nvPr/>
        </p:nvPicPr>
        <p:blipFill>
          <a:blip r:embed="rId7"/>
          <a:stretch>
            <a:fillRect/>
          </a:stretch>
        </p:blipFill>
        <p:spPr>
          <a:xfrm>
            <a:off x="30581" y="4155464"/>
            <a:ext cx="5212314" cy="972348"/>
          </a:xfrm>
          <a:prstGeom prst="rect">
            <a:avLst/>
          </a:prstGeom>
        </p:spPr>
      </p:pic>
    </p:spTree>
    <p:extLst>
      <p:ext uri="{BB962C8B-B14F-4D97-AF65-F5344CB8AC3E}">
        <p14:creationId xmlns:p14="http://schemas.microsoft.com/office/powerpoint/2010/main" val="33833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8000" dirty="0">
                <a:solidFill>
                  <a:schemeClr val="bg2"/>
                </a:solidFill>
              </a:rPr>
              <a:t>Consultation du traitement des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357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du traitement des heures supplémentaires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la consultation des « Heures supp. » depuis le module « Temps et Activités ». </a:t>
            </a:r>
          </a:p>
          <a:p>
            <a:endParaRPr lang="fr-FR" sz="1600" dirty="0">
              <a:solidFill>
                <a:srgbClr val="000000"/>
              </a:solidFill>
              <a:cs typeface="Calibri"/>
            </a:endParaRPr>
          </a:p>
          <a:p>
            <a:r>
              <a:rPr lang="fr-FR" sz="1600" dirty="0">
                <a:solidFill>
                  <a:srgbClr val="000000"/>
                </a:solidFill>
                <a:cs typeface="Calibri"/>
              </a:rPr>
              <a:t>Le transfert des heures supplémentaires ne peut être consulté qu’une fois la feuille de temps validée. </a:t>
            </a:r>
          </a:p>
          <a:p>
            <a:pPr algn="just"/>
            <a:endParaRPr lang="fr-FR" sz="1600" dirty="0">
              <a:latin typeface="Calibri" panose="020F0502020204030204" pitchFamily="34" charset="0"/>
            </a:endParaRPr>
          </a:p>
          <a:p>
            <a:pPr algn="l"/>
            <a:endParaRPr lang="fr-FR" dirty="0"/>
          </a:p>
        </p:txBody>
      </p:sp>
      <p:pic>
        <p:nvPicPr>
          <p:cNvPr id="5" name="Image 4">
            <a:extLst>
              <a:ext uri="{FF2B5EF4-FFF2-40B4-BE49-F238E27FC236}">
                <a16:creationId xmlns:a16="http://schemas.microsoft.com/office/drawing/2014/main" id="{83A06787-FBE4-2258-19AB-E192A088A3E5}"/>
              </a:ext>
            </a:extLst>
          </p:cNvPr>
          <p:cNvPicPr>
            <a:picLocks noChangeAspect="1"/>
          </p:cNvPicPr>
          <p:nvPr/>
        </p:nvPicPr>
        <p:blipFill>
          <a:blip r:embed="rId6"/>
          <a:stretch>
            <a:fillRect/>
          </a:stretch>
        </p:blipFill>
        <p:spPr>
          <a:xfrm>
            <a:off x="2589048" y="1788271"/>
            <a:ext cx="9606035" cy="3348893"/>
          </a:xfrm>
          <a:prstGeom prst="rect">
            <a:avLst/>
          </a:prstGeom>
        </p:spPr>
      </p:pic>
    </p:spTree>
    <p:extLst>
      <p:ext uri="{BB962C8B-B14F-4D97-AF65-F5344CB8AC3E}">
        <p14:creationId xmlns:p14="http://schemas.microsoft.com/office/powerpoint/2010/main" val="154836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9600" dirty="0">
                <a:solidFill>
                  <a:schemeClr val="bg2"/>
                </a:solidFill>
              </a:rPr>
              <a:t>Analyse des temps et 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82068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 Analyse des temps et activités » depuis le module « Temps &amp; activités ». </a:t>
            </a:r>
          </a:p>
          <a:p>
            <a:endParaRPr lang="fr-FR" sz="1600" dirty="0">
              <a:solidFill>
                <a:srgbClr val="000000"/>
              </a:solidFill>
              <a:cs typeface="Calibri"/>
            </a:endParaRPr>
          </a:p>
          <a:p>
            <a:r>
              <a:rPr lang="fr-FR" sz="1600" dirty="0">
                <a:solidFill>
                  <a:srgbClr val="000000"/>
                </a:solidFill>
                <a:cs typeface="Calibri"/>
              </a:rPr>
              <a:t>Vous retrouvez ici l’analyse des comptes et axes analytiques au regard des temps et activités renseignés par les collaborateurs.</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B991CEBA-F3B8-CE01-FA75-E602A7BA34B0}"/>
              </a:ext>
            </a:extLst>
          </p:cNvPr>
          <p:cNvPicPr>
            <a:picLocks noChangeAspect="1"/>
          </p:cNvPicPr>
          <p:nvPr/>
        </p:nvPicPr>
        <p:blipFill>
          <a:blip r:embed="rId6"/>
          <a:stretch>
            <a:fillRect/>
          </a:stretch>
        </p:blipFill>
        <p:spPr>
          <a:xfrm>
            <a:off x="2642727" y="1393824"/>
            <a:ext cx="9459625" cy="5281855"/>
          </a:xfrm>
          <a:prstGeom prst="rect">
            <a:avLst/>
          </a:prstGeom>
        </p:spPr>
      </p:pic>
    </p:spTree>
    <p:extLst>
      <p:ext uri="{BB962C8B-B14F-4D97-AF65-F5344CB8AC3E}">
        <p14:creationId xmlns:p14="http://schemas.microsoft.com/office/powerpoint/2010/main" val="10172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Les synthèses peuvent être affichées par axes analytiques (ici : client, projets et tâches).</a:t>
            </a:r>
          </a:p>
          <a:p>
            <a:endParaRPr lang="fr-FR" sz="1600" dirty="0">
              <a:solidFill>
                <a:srgbClr val="000000"/>
              </a:solidFill>
              <a:cs typeface="Calibri"/>
            </a:endParaRPr>
          </a:p>
          <a:p>
            <a:r>
              <a:rPr lang="fr-FR" sz="1600" dirty="0">
                <a:solidFill>
                  <a:srgbClr val="000000"/>
                </a:solidFill>
                <a:cs typeface="Calibri"/>
              </a:rPr>
              <a:t>Vous pouvez également accéder aux détails d’analyse de chaque compte analytique (ici les détails du compte analytique Client 1).</a:t>
            </a:r>
          </a:p>
          <a:p>
            <a:pPr algn="just"/>
            <a:endParaRPr lang="fr-FR" sz="1600" dirty="0">
              <a:latin typeface="Calibri" panose="020F0502020204030204" pitchFamily="34" charset="0"/>
            </a:endParaRPr>
          </a:p>
          <a:p>
            <a:pPr algn="l"/>
            <a:endParaRPr lang="fr-FR" dirty="0"/>
          </a:p>
        </p:txBody>
      </p:sp>
      <p:pic>
        <p:nvPicPr>
          <p:cNvPr id="4" name="Image 3">
            <a:extLst>
              <a:ext uri="{FF2B5EF4-FFF2-40B4-BE49-F238E27FC236}">
                <a16:creationId xmlns:a16="http://schemas.microsoft.com/office/drawing/2014/main" id="{7618C5D6-5824-8EA1-0D83-CEC4F47293B7}"/>
              </a:ext>
            </a:extLst>
          </p:cNvPr>
          <p:cNvPicPr>
            <a:picLocks noChangeAspect="1"/>
          </p:cNvPicPr>
          <p:nvPr/>
        </p:nvPicPr>
        <p:blipFill>
          <a:blip r:embed="rId6"/>
          <a:stretch>
            <a:fillRect/>
          </a:stretch>
        </p:blipFill>
        <p:spPr>
          <a:xfrm>
            <a:off x="2558467" y="1645527"/>
            <a:ext cx="9537668" cy="1701765"/>
          </a:xfrm>
          <a:prstGeom prst="rect">
            <a:avLst/>
          </a:prstGeom>
        </p:spPr>
      </p:pic>
      <p:pic>
        <p:nvPicPr>
          <p:cNvPr id="7" name="Image 6">
            <a:extLst>
              <a:ext uri="{FF2B5EF4-FFF2-40B4-BE49-F238E27FC236}">
                <a16:creationId xmlns:a16="http://schemas.microsoft.com/office/drawing/2014/main" id="{C19B50FF-B063-E01F-2761-63C906FA3375}"/>
              </a:ext>
            </a:extLst>
          </p:cNvPr>
          <p:cNvPicPr>
            <a:picLocks noChangeAspect="1"/>
          </p:cNvPicPr>
          <p:nvPr/>
        </p:nvPicPr>
        <p:blipFill>
          <a:blip r:embed="rId7"/>
          <a:stretch>
            <a:fillRect/>
          </a:stretch>
        </p:blipFill>
        <p:spPr>
          <a:xfrm>
            <a:off x="2558467" y="3713294"/>
            <a:ext cx="9433681" cy="2799851"/>
          </a:xfrm>
          <a:prstGeom prst="rect">
            <a:avLst/>
          </a:prstGeom>
        </p:spPr>
      </p:pic>
      <p:sp>
        <p:nvSpPr>
          <p:cNvPr id="10" name="Rectangle 9">
            <a:extLst>
              <a:ext uri="{FF2B5EF4-FFF2-40B4-BE49-F238E27FC236}">
                <a16:creationId xmlns:a16="http://schemas.microsoft.com/office/drawing/2014/main" id="{DF8C5639-AB25-824B-A7CF-80F752762B49}"/>
              </a:ext>
            </a:extLst>
          </p:cNvPr>
          <p:cNvSpPr/>
          <p:nvPr/>
        </p:nvSpPr>
        <p:spPr>
          <a:xfrm>
            <a:off x="2653553" y="3761544"/>
            <a:ext cx="914400" cy="33532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435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627868"/>
          </a:xfrm>
        </p:spPr>
        <p:txBody>
          <a:bodyPr>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Consulter les feuilles de temps</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Editer les feuilles de temps</a:t>
            </a:r>
            <a:endParaRPr lang="fr-FR" sz="1500" dirty="0">
              <a:solidFill>
                <a:schemeClr val="bg2"/>
              </a:solidFill>
            </a:endParaRPr>
          </a:p>
          <a:p>
            <a:pPr>
              <a:lnSpc>
                <a:spcPct val="100000"/>
              </a:lnSpc>
            </a:pPr>
            <a:r>
              <a:rPr lang="fr-FR" sz="1500" dirty="0">
                <a:solidFill>
                  <a:schemeClr val="bg2"/>
                </a:solidFill>
                <a:hlinkClick r:id="rId5" action="ppaction://hlinksldjump">
                  <a:extLst>
                    <a:ext uri="{A12FA001-AC4F-418D-AE19-62706E023703}">
                      <ahyp:hlinkClr xmlns:ahyp="http://schemas.microsoft.com/office/drawing/2018/hyperlinkcolor" val="tx"/>
                    </a:ext>
                  </a:extLst>
                </a:hlinkClick>
              </a:rPr>
              <a:t>Editer vos feuilles d’activités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Consulter le traitement de vos heures supplémentaires</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269605"/>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7"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4758070"/>
            <a:ext cx="5961839" cy="8906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2" action="ppaction://hlinksldjump">
                  <a:extLst>
                    <a:ext uri="{A12FA001-AC4F-418D-AE19-62706E023703}">
                      <ahyp:hlinkClr xmlns:ahyp="http://schemas.microsoft.com/office/drawing/2018/hyperlinkcolor" val="tx"/>
                    </a:ext>
                  </a:extLst>
                </a:hlinkClick>
              </a:rPr>
              <a:t>Validation des feuilles de temps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Consultation du traitement des heures supplémentaires</a:t>
            </a:r>
            <a:endParaRPr lang="fr-FR" sz="1500" dirty="0">
              <a:solidFill>
                <a:schemeClr val="bg2"/>
              </a:solidFill>
            </a:endParaRPr>
          </a:p>
          <a:p>
            <a:pPr>
              <a:lnSpc>
                <a:spcPct val="100000"/>
              </a:lnSpc>
            </a:pPr>
            <a:r>
              <a:rPr lang="fr-FR" sz="1500" dirty="0">
                <a:solidFill>
                  <a:schemeClr val="bg2"/>
                </a:solidFill>
                <a:hlinkClick r:id="rId13" action="ppaction://hlinksldjump">
                  <a:extLst>
                    <a:ext uri="{A12FA001-AC4F-418D-AE19-62706E023703}">
                      <ahyp:hlinkClr xmlns:ahyp="http://schemas.microsoft.com/office/drawing/2018/hyperlinkcolor" val="tx"/>
                    </a:ext>
                  </a:extLst>
                </a:hlinkClick>
              </a:rPr>
              <a:t>Analyse des temps et activités</a:t>
            </a:r>
            <a:endParaRPr lang="fr-FR" sz="1500"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2099551"/>
            <a:ext cx="255846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En bas de page vous pouvez également consulter la liste des activités en détail. </a:t>
            </a:r>
          </a:p>
          <a:p>
            <a:endParaRPr lang="fr-FR" sz="1600" dirty="0">
              <a:solidFill>
                <a:srgbClr val="000000"/>
              </a:solidFill>
              <a:cs typeface="Calibri"/>
            </a:endParaRPr>
          </a:p>
          <a:p>
            <a:r>
              <a:rPr lang="fr-FR" sz="1600" dirty="0">
                <a:solidFill>
                  <a:srgbClr val="000000"/>
                </a:solidFill>
                <a:cs typeface="Calibri"/>
              </a:rPr>
              <a:t>Vous y retrouvez chaque activité de tous les collaborateurs.</a:t>
            </a:r>
          </a:p>
          <a:p>
            <a:endParaRPr lang="fr-FR" sz="1600" dirty="0">
              <a:solidFill>
                <a:srgbClr val="000000"/>
              </a:solidFill>
              <a:cs typeface="Calibri"/>
            </a:endParaRPr>
          </a:p>
          <a:p>
            <a:r>
              <a:rPr lang="fr-FR" sz="1600" dirty="0">
                <a:solidFill>
                  <a:srgbClr val="000000"/>
                </a:solidFill>
                <a:cs typeface="Calibri"/>
              </a:rPr>
              <a:t>Encore une fois, les filtres vous permettent d’affiner votre recherche.</a:t>
            </a:r>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0AC4E4B0-B63A-E937-B8E4-6F62B80B6E70}"/>
              </a:ext>
            </a:extLst>
          </p:cNvPr>
          <p:cNvPicPr>
            <a:picLocks noChangeAspect="1"/>
          </p:cNvPicPr>
          <p:nvPr/>
        </p:nvPicPr>
        <p:blipFill>
          <a:blip r:embed="rId6"/>
          <a:stretch>
            <a:fillRect/>
          </a:stretch>
        </p:blipFill>
        <p:spPr>
          <a:xfrm>
            <a:off x="2744869" y="2099551"/>
            <a:ext cx="9447131" cy="3121127"/>
          </a:xfrm>
          <a:prstGeom prst="rect">
            <a:avLst/>
          </a:prstGeom>
        </p:spPr>
      </p:pic>
    </p:spTree>
    <p:extLst>
      <p:ext uri="{BB962C8B-B14F-4D97-AF65-F5344CB8AC3E}">
        <p14:creationId xmlns:p14="http://schemas.microsoft.com/office/powerpoint/2010/main" val="411846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0" y="1393824"/>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Accéder aux « Rapports » depuis le module « Temps &amp; activités ».</a:t>
            </a:r>
          </a:p>
          <a:p>
            <a:endParaRPr lang="fr-FR" sz="1600" dirty="0">
              <a:solidFill>
                <a:srgbClr val="000000"/>
              </a:solidFill>
              <a:cs typeface="Calibri"/>
            </a:endParaRPr>
          </a:p>
          <a:p>
            <a:r>
              <a:rPr lang="fr-FR" sz="1600" dirty="0">
                <a:solidFill>
                  <a:srgbClr val="000000"/>
                </a:solidFill>
                <a:cs typeface="Calibri"/>
              </a:rPr>
              <a:t>Vous retrouvez ici des graphiques sur l’évolution et la répartition du temps travaillé ainsi que sur la ventilation des coûts.</a:t>
            </a:r>
          </a:p>
          <a:p>
            <a:endParaRPr lang="fr-FR" sz="1600" dirty="0">
              <a:solidFill>
                <a:srgbClr val="000000"/>
              </a:solidFill>
              <a:cs typeface="Calibri"/>
            </a:endParaRPr>
          </a:p>
          <a:p>
            <a:r>
              <a:rPr lang="fr-FR" sz="1600" dirty="0">
                <a:solidFill>
                  <a:srgbClr val="000000"/>
                </a:solidFill>
                <a:cs typeface="Calibri"/>
              </a:rPr>
              <a:t>Vous disposez également de plusieurs rapports exportables sur Excel.</a:t>
            </a:r>
          </a:p>
          <a:p>
            <a:endParaRPr lang="fr-FR" sz="1600" dirty="0">
              <a:solidFill>
                <a:srgbClr val="000000"/>
              </a:solidFill>
              <a:cs typeface="Calibri"/>
            </a:endParaRPr>
          </a:p>
          <a:p>
            <a:r>
              <a:rPr lang="fr-FR" sz="1600" dirty="0">
                <a:solidFill>
                  <a:srgbClr val="000000"/>
                </a:solidFill>
                <a:cs typeface="Calibri"/>
              </a:rPr>
              <a:t>Chaque rapport peut être affiné par un grand choix de filtres.</a:t>
            </a:r>
          </a:p>
          <a:p>
            <a:pPr algn="just"/>
            <a:endParaRPr lang="fr-FR" sz="1600" dirty="0">
              <a:latin typeface="Calibri" panose="020F0502020204030204" pitchFamily="34" charset="0"/>
            </a:endParaRPr>
          </a:p>
          <a:p>
            <a:pPr algn="l"/>
            <a:endParaRPr lang="fr-FR" dirty="0"/>
          </a:p>
        </p:txBody>
      </p:sp>
      <p:pic>
        <p:nvPicPr>
          <p:cNvPr id="4" name="Image 3">
            <a:extLst>
              <a:ext uri="{FF2B5EF4-FFF2-40B4-BE49-F238E27FC236}">
                <a16:creationId xmlns:a16="http://schemas.microsoft.com/office/drawing/2014/main" id="{B5F8FC84-8150-7D11-B248-E4D0BAED8E96}"/>
              </a:ext>
            </a:extLst>
          </p:cNvPr>
          <p:cNvPicPr>
            <a:picLocks noChangeAspect="1"/>
          </p:cNvPicPr>
          <p:nvPr/>
        </p:nvPicPr>
        <p:blipFill>
          <a:blip r:embed="rId6"/>
          <a:stretch>
            <a:fillRect/>
          </a:stretch>
        </p:blipFill>
        <p:spPr>
          <a:xfrm>
            <a:off x="2800663" y="1583996"/>
            <a:ext cx="9391337" cy="3947227"/>
          </a:xfrm>
          <a:prstGeom prst="rect">
            <a:avLst/>
          </a:prstGeom>
        </p:spPr>
      </p:pic>
      <p:pic>
        <p:nvPicPr>
          <p:cNvPr id="7" name="Image 6">
            <a:extLst>
              <a:ext uri="{FF2B5EF4-FFF2-40B4-BE49-F238E27FC236}">
                <a16:creationId xmlns:a16="http://schemas.microsoft.com/office/drawing/2014/main" id="{CA85A01F-C07E-207E-330E-35332DD7B69A}"/>
              </a:ext>
            </a:extLst>
          </p:cNvPr>
          <p:cNvPicPr>
            <a:picLocks noChangeAspect="1"/>
          </p:cNvPicPr>
          <p:nvPr/>
        </p:nvPicPr>
        <p:blipFill>
          <a:blip r:embed="rId7"/>
          <a:stretch>
            <a:fillRect/>
          </a:stretch>
        </p:blipFill>
        <p:spPr>
          <a:xfrm>
            <a:off x="2800663" y="4316616"/>
            <a:ext cx="2934109" cy="2429214"/>
          </a:xfrm>
          <a:prstGeom prst="rect">
            <a:avLst/>
          </a:prstGeom>
        </p:spPr>
      </p:pic>
    </p:spTree>
    <p:extLst>
      <p:ext uri="{BB962C8B-B14F-4D97-AF65-F5344CB8AC3E}">
        <p14:creationId xmlns:p14="http://schemas.microsoft.com/office/powerpoint/2010/main" val="40999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70374"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D7229-A09B-3B51-C687-AD43C785B840}"/>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6D63170E-DC25-E6D8-1E45-4E4ADBE6D91C}"/>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4CB40C9-FC39-9CD4-4EF4-EF9C9B5E2504}"/>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891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Consulter les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pic>
        <p:nvPicPr>
          <p:cNvPr id="3" name="Image 2" descr="Une image contenant texte, capture d’écran, logiciel, Icône d’ordinateur&#10;&#10;Description générée automatiquement">
            <a:extLst>
              <a:ext uri="{FF2B5EF4-FFF2-40B4-BE49-F238E27FC236}">
                <a16:creationId xmlns:a16="http://schemas.microsoft.com/office/drawing/2014/main" id="{A594B1EC-189F-A099-AF71-0EC4814BDBEA}"/>
              </a:ext>
            </a:extLst>
          </p:cNvPr>
          <p:cNvPicPr>
            <a:picLocks noChangeAspect="1"/>
          </p:cNvPicPr>
          <p:nvPr/>
        </p:nvPicPr>
        <p:blipFill>
          <a:blip r:embed="rId6"/>
          <a:stretch>
            <a:fillRect/>
          </a:stretch>
        </p:blipFill>
        <p:spPr>
          <a:xfrm>
            <a:off x="3049801" y="1538106"/>
            <a:ext cx="9043087" cy="3617765"/>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0217" y="2136965"/>
            <a:ext cx="321885" cy="321886"/>
          </a:xfrm>
          <a:prstGeom prst="rect">
            <a:avLst/>
          </a:prstGeom>
        </p:spPr>
      </p:pic>
      <p:pic>
        <p:nvPicPr>
          <p:cNvPr id="5" name="Image 4" descr="Une image contenant texte, capture d’écran, conception&#10;&#10;Description générée automatiquement">
            <a:extLst>
              <a:ext uri="{FF2B5EF4-FFF2-40B4-BE49-F238E27FC236}">
                <a16:creationId xmlns:a16="http://schemas.microsoft.com/office/drawing/2014/main" id="{7A6C4F6B-1EDC-29EC-CEF1-0D6E948BA269}"/>
              </a:ext>
            </a:extLst>
          </p:cNvPr>
          <p:cNvPicPr>
            <a:picLocks noChangeAspect="1"/>
          </p:cNvPicPr>
          <p:nvPr/>
        </p:nvPicPr>
        <p:blipFill>
          <a:blip r:embed="rId9"/>
          <a:stretch>
            <a:fillRect/>
          </a:stretch>
        </p:blipFill>
        <p:spPr>
          <a:xfrm>
            <a:off x="1944903" y="3960063"/>
            <a:ext cx="5624899" cy="2693259"/>
          </a:xfrm>
          <a:prstGeom prst="rect">
            <a:avLst/>
          </a:prstGeom>
        </p:spPr>
      </p:pic>
      <p:pic>
        <p:nvPicPr>
          <p:cNvPr id="7" name="Graphique 6">
            <a:extLst>
              <a:ext uri="{FF2B5EF4-FFF2-40B4-BE49-F238E27FC236}">
                <a16:creationId xmlns:a16="http://schemas.microsoft.com/office/drawing/2014/main" id="{2F82A717-A4ED-C2DC-3117-06632E130B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3802" y="5708476"/>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Depuis la page d’accueil d’Eurécia, cliquez:</a:t>
            </a:r>
            <a:endParaRPr lang="fr-FR" sz="1600" dirty="0">
              <a:ea typeface="Calibri"/>
              <a:cs typeface="Calibri"/>
            </a:endParaRPr>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 sur le module « Temps et activités » puis « Mes feuilles de temps »</a:t>
            </a:r>
            <a:endParaRPr lang="fr-FR" sz="1600" dirty="0"/>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Ou ‘Ce qui me concerne &gt; Remplir ma feuille de temps’</a:t>
            </a:r>
            <a:endParaRPr lang="fr-FR" sz="1400" dirty="0"/>
          </a:p>
          <a:p>
            <a:pPr algn="l"/>
            <a:endParaRPr lang="fr-FR" dirty="0"/>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25584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Vous accédez à l’ensemble de vos feuilles de temps générées automatiquement. </a:t>
            </a:r>
            <a:br>
              <a:rPr lang="fr-FR" sz="1600" dirty="0">
                <a:solidFill>
                  <a:srgbClr val="000000"/>
                </a:solidFill>
                <a:ea typeface="Calibri"/>
                <a:cs typeface="Calibri"/>
              </a:rPr>
            </a:br>
            <a:endParaRPr lang="fr-FR" sz="1600" dirty="0"/>
          </a:p>
          <a:p>
            <a:r>
              <a:rPr lang="fr-FR" sz="1600" dirty="0">
                <a:solidFill>
                  <a:srgbClr val="000000"/>
                </a:solidFill>
                <a:ea typeface="Calibri"/>
                <a:cs typeface="Calibri"/>
              </a:rPr>
              <a:t>Pour ouvrir une feuille de temps, cliquez sur celle souhaitée dans la liste. </a:t>
            </a:r>
            <a:endParaRPr lang="fr-FR" sz="1600" dirty="0"/>
          </a:p>
          <a:p>
            <a:pPr algn="just"/>
            <a:endParaRPr lang="fr-FR" sz="1600" dirty="0">
              <a:solidFill>
                <a:srgbClr val="000000"/>
              </a:solidFill>
              <a:latin typeface="Figtree"/>
              <a:ea typeface="Calibri"/>
              <a:cs typeface="Calibri"/>
            </a:endParaRPr>
          </a:p>
          <a:p>
            <a:pPr algn="l"/>
            <a:endParaRPr lang="fr-FR" dirty="0"/>
          </a:p>
        </p:txBody>
      </p:sp>
      <p:pic>
        <p:nvPicPr>
          <p:cNvPr id="2" name="Image 1" descr="Une image contenant texte, capture d’écran, nombre, logiciel&#10;&#10;Description générée automatiquement">
            <a:extLst>
              <a:ext uri="{FF2B5EF4-FFF2-40B4-BE49-F238E27FC236}">
                <a16:creationId xmlns:a16="http://schemas.microsoft.com/office/drawing/2014/main" id="{C6449437-9F78-2AEB-78F5-E6D61F27F697}"/>
              </a:ext>
            </a:extLst>
          </p:cNvPr>
          <p:cNvPicPr>
            <a:picLocks noChangeAspect="1"/>
          </p:cNvPicPr>
          <p:nvPr/>
        </p:nvPicPr>
        <p:blipFill>
          <a:blip r:embed="rId6"/>
          <a:stretch>
            <a:fillRect/>
          </a:stretch>
        </p:blipFill>
        <p:spPr>
          <a:xfrm>
            <a:off x="3048001" y="1715810"/>
            <a:ext cx="8979245" cy="4250165"/>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Consultation de vos feuilles de temps</a:t>
            </a:r>
            <a:endParaRPr lang="fr-FR" dirty="0"/>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6100" y="2063233"/>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48480" y="1105637"/>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La feuille de temps contient le détail par jour de la semaine concernée.</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Le suivi peut se faire en temps ou par activités.</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La feuille de temps peut également être synchronisée avec les congés et le planning horaire depuis la sidebar à droite. </a:t>
            </a:r>
            <a:endParaRPr lang="fr-FR" sz="1600" dirty="0"/>
          </a:p>
          <a:p>
            <a:pPr algn="just"/>
            <a:endParaRPr lang="fr-FR" sz="1600" dirty="0">
              <a:solidFill>
                <a:srgbClr val="000000"/>
              </a:solidFill>
              <a:latin typeface="Figtree"/>
              <a:ea typeface="Calibri"/>
              <a:cs typeface="Calibri"/>
            </a:endParaRPr>
          </a:p>
          <a:p>
            <a:pPr algn="l"/>
            <a:endParaRPr lang="fr-FR" dirty="0"/>
          </a:p>
        </p:txBody>
      </p:sp>
      <p:pic>
        <p:nvPicPr>
          <p:cNvPr id="2" name="Image 1" descr="Une image contenant texte, capture d’écran, nombre, Parallèle&#10;&#10;Description générée automatiquement">
            <a:extLst>
              <a:ext uri="{FF2B5EF4-FFF2-40B4-BE49-F238E27FC236}">
                <a16:creationId xmlns:a16="http://schemas.microsoft.com/office/drawing/2014/main" id="{5B473603-FD60-F9F7-2A6A-BA2A66F426CA}"/>
              </a:ext>
            </a:extLst>
          </p:cNvPr>
          <p:cNvPicPr>
            <a:picLocks noChangeAspect="1"/>
          </p:cNvPicPr>
          <p:nvPr/>
        </p:nvPicPr>
        <p:blipFill>
          <a:blip r:embed="rId8"/>
          <a:stretch>
            <a:fillRect/>
          </a:stretch>
        </p:blipFill>
        <p:spPr>
          <a:xfrm>
            <a:off x="2636107" y="1486408"/>
            <a:ext cx="9555893" cy="4533915"/>
          </a:xfrm>
          <a:prstGeom prst="rect">
            <a:avLst/>
          </a:prstGeom>
        </p:spPr>
      </p:pic>
      <p:pic>
        <p:nvPicPr>
          <p:cNvPr id="10" name="Image 9" descr="Une image contenant texte, Police, capture d’écran, conception&#10;&#10;Description générée automatiquement">
            <a:extLst>
              <a:ext uri="{FF2B5EF4-FFF2-40B4-BE49-F238E27FC236}">
                <a16:creationId xmlns:a16="http://schemas.microsoft.com/office/drawing/2014/main" id="{F1CC080A-E70E-39D2-FC6A-4259EA7948CD}"/>
              </a:ext>
            </a:extLst>
          </p:cNvPr>
          <p:cNvPicPr>
            <a:picLocks noChangeAspect="1"/>
          </p:cNvPicPr>
          <p:nvPr/>
        </p:nvPicPr>
        <p:blipFill>
          <a:blip r:embed="rId9"/>
          <a:stretch>
            <a:fillRect/>
          </a:stretch>
        </p:blipFill>
        <p:spPr>
          <a:xfrm>
            <a:off x="2072974" y="4898810"/>
            <a:ext cx="1476375" cy="1838325"/>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solidFill>
                  <a:schemeClr val="bg2"/>
                </a:solidFill>
              </a:rPr>
              <a:t>Editer les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44086907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AC893-9E2D-41F4-8446-6242E210A68D}">
  <ds:schemaRefs>
    <ds:schemaRef ds:uri="http://purl.org/dc/dcmitype/"/>
    <ds:schemaRef ds:uri="http://schemas.microsoft.com/office/2006/documentManagement/types"/>
    <ds:schemaRef ds:uri="http://www.w3.org/XML/1998/namespace"/>
    <ds:schemaRef ds:uri="http://schemas.microsoft.com/office/infopath/2007/PartnerControls"/>
    <ds:schemaRef ds:uri="2c2b06c5-99bd-423a-9f6e-c688389443bc"/>
    <ds:schemaRef ds:uri="http://schemas.openxmlformats.org/package/2006/metadata/core-properties"/>
    <ds:schemaRef ds:uri="602bd6e3-6dcc-4d3a-87a7-d7792198175b"/>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87B3857B-27B9-46A0-BA21-35C90E3ED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3044</TotalTime>
  <Words>1066</Words>
  <Application>Microsoft Office PowerPoint</Application>
  <PresentationFormat>Grand écran</PresentationFormat>
  <Paragraphs>153</Paragraphs>
  <Slides>32</Slides>
  <Notes>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Eurecia</vt:lpstr>
      <vt:lpstr>Tout savoir sur le module       Temps et activité</vt:lpstr>
      <vt:lpstr>A l’issue de la formation, les managers et les collaborateurs seront capables de </vt:lpstr>
      <vt:lpstr>Usage collaborateur</vt:lpstr>
      <vt:lpstr>Usage collaborateur</vt:lpstr>
      <vt:lpstr>Consulter les feuilles de temps</vt:lpstr>
      <vt:lpstr>Présentation PowerPoint</vt:lpstr>
      <vt:lpstr>Présentation PowerPoint</vt:lpstr>
      <vt:lpstr>Présentation PowerPoint</vt:lpstr>
      <vt:lpstr>Editer les feuilles de temps</vt:lpstr>
      <vt:lpstr>Présentation PowerPoint</vt:lpstr>
      <vt:lpstr>Présentation PowerPoint</vt:lpstr>
      <vt:lpstr>Editer vos feuilles d’activités</vt:lpstr>
      <vt:lpstr>Présentation PowerPoint</vt:lpstr>
      <vt:lpstr>Présentation PowerPoint</vt:lpstr>
      <vt:lpstr>Présentation PowerPoint</vt:lpstr>
      <vt:lpstr>Présentation PowerPoint</vt:lpstr>
      <vt:lpstr>Présentation PowerPoint</vt:lpstr>
      <vt:lpstr>Consulter le traitement de vos heures supplémentaires</vt:lpstr>
      <vt:lpstr>Présentation PowerPoint</vt:lpstr>
      <vt:lpstr>Usage  manager</vt:lpstr>
      <vt:lpstr>Validation des feuilles de temps</vt:lpstr>
      <vt:lpstr>Présentation PowerPoint</vt:lpstr>
      <vt:lpstr>Présentation PowerPoint</vt:lpstr>
      <vt:lpstr>Présentation PowerPoint</vt:lpstr>
      <vt:lpstr>Consultation du traitement des heures supplémentaires</vt:lpstr>
      <vt:lpstr>Présentation PowerPoint</vt:lpstr>
      <vt:lpstr>Analyse des temps et activités</vt:lpstr>
      <vt:lpstr>Présentation PowerPoint</vt:lpstr>
      <vt:lpstr>Présentation PowerPoint</vt:lpstr>
      <vt:lpstr>Présentation PowerPoint</vt:lpstr>
      <vt:lpstr>Présentation PowerPoint</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695</cp:revision>
  <dcterms:created xsi:type="dcterms:W3CDTF">2023-07-17T08:33:49Z</dcterms:created>
  <dcterms:modified xsi:type="dcterms:W3CDTF">2024-11-08T08:41:52Z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