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handoutMasterIdLst>
    <p:handoutMasterId r:id="rId39"/>
  </p:handoutMasterIdLst>
  <p:sldIdLst>
    <p:sldId id="341" r:id="rId5"/>
    <p:sldId id="288" r:id="rId6"/>
    <p:sldId id="356" r:id="rId7"/>
    <p:sldId id="335" r:id="rId8"/>
    <p:sldId id="344" r:id="rId9"/>
    <p:sldId id="357" r:id="rId10"/>
    <p:sldId id="345" r:id="rId11"/>
    <p:sldId id="363" r:id="rId12"/>
    <p:sldId id="346" r:id="rId13"/>
    <p:sldId id="358" r:id="rId14"/>
    <p:sldId id="347" r:id="rId15"/>
    <p:sldId id="367" r:id="rId16"/>
    <p:sldId id="365" r:id="rId17"/>
    <p:sldId id="368" r:id="rId18"/>
    <p:sldId id="366" r:id="rId19"/>
    <p:sldId id="369" r:id="rId20"/>
    <p:sldId id="370" r:id="rId21"/>
    <p:sldId id="381" r:id="rId22"/>
    <p:sldId id="382" r:id="rId23"/>
    <p:sldId id="383" r:id="rId24"/>
    <p:sldId id="384" r:id="rId25"/>
    <p:sldId id="385" r:id="rId26"/>
    <p:sldId id="390" r:id="rId27"/>
    <p:sldId id="371" r:id="rId28"/>
    <p:sldId id="386" r:id="rId29"/>
    <p:sldId id="387" r:id="rId30"/>
    <p:sldId id="372" r:id="rId31"/>
    <p:sldId id="388" r:id="rId32"/>
    <p:sldId id="389" r:id="rId33"/>
    <p:sldId id="336" r:id="rId34"/>
    <p:sldId id="362" r:id="rId35"/>
    <p:sldId id="354" r:id="rId36"/>
    <p:sldId id="342"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57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C1B1CD-CABD-7870-D862-05A007F61822}" v="99" dt="2026-04-24T09:07:37.51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e BRIERE [Eurécia]" userId="S::lise.briere@eurecia.com::32694a90-698d-495e-a7ef-6897963ce1ab" providerId="AD" clId="Web-{8BC1B1CD-CABD-7870-D862-05A007F61822}"/>
    <pc:docChg chg="modSld">
      <pc:chgData name="Lise BRIERE [Eurécia]" userId="S::lise.briere@eurecia.com::32694a90-698d-495e-a7ef-6897963ce1ab" providerId="AD" clId="Web-{8BC1B1CD-CABD-7870-D862-05A007F61822}" dt="2026-04-24T09:07:37.514" v="96" actId="1076"/>
      <pc:docMkLst>
        <pc:docMk/>
      </pc:docMkLst>
      <pc:sldChg chg="addSp delSp modSp">
        <pc:chgData name="Lise BRIERE [Eurécia]" userId="S::lise.briere@eurecia.com::32694a90-698d-495e-a7ef-6897963ce1ab" providerId="AD" clId="Web-{8BC1B1CD-CABD-7870-D862-05A007F61822}" dt="2026-04-24T08:28:30.439" v="25" actId="14100"/>
        <pc:sldMkLst>
          <pc:docMk/>
          <pc:sldMk cId="2521234675" sldId="345"/>
        </pc:sldMkLst>
        <pc:spChg chg="mod">
          <ac:chgData name="Lise BRIERE [Eurécia]" userId="S::lise.briere@eurecia.com::32694a90-698d-495e-a7ef-6897963ce1ab" providerId="AD" clId="Web-{8BC1B1CD-CABD-7870-D862-05A007F61822}" dt="2026-04-24T08:25:39.408" v="1" actId="20577"/>
          <ac:spMkLst>
            <pc:docMk/>
            <pc:sldMk cId="2521234675" sldId="345"/>
            <ac:spMk id="2" creationId="{0ED16911-BE4F-7178-A964-6BF6DF2D85CF}"/>
          </ac:spMkLst>
        </pc:spChg>
        <pc:spChg chg="add mod">
          <ac:chgData name="Lise BRIERE [Eurécia]" userId="S::lise.briere@eurecia.com::32694a90-698d-495e-a7ef-6897963ce1ab" providerId="AD" clId="Web-{8BC1B1CD-CABD-7870-D862-05A007F61822}" dt="2026-04-24T08:28:30.439" v="25" actId="14100"/>
          <ac:spMkLst>
            <pc:docMk/>
            <pc:sldMk cId="2521234675" sldId="345"/>
            <ac:spMk id="9" creationId="{8D9C78F7-EED7-36CA-0D24-721E70195D1C}"/>
          </ac:spMkLst>
        </pc:spChg>
        <pc:spChg chg="mod">
          <ac:chgData name="Lise BRIERE [Eurécia]" userId="S::lise.briere@eurecia.com::32694a90-698d-495e-a7ef-6897963ce1ab" providerId="AD" clId="Web-{8BC1B1CD-CABD-7870-D862-05A007F61822}" dt="2026-04-24T08:28:02.892" v="20" actId="1076"/>
          <ac:spMkLst>
            <pc:docMk/>
            <pc:sldMk cId="2521234675" sldId="345"/>
            <ac:spMk id="13" creationId="{62D7058B-FA1A-5EBA-0E47-771C3B593FB6}"/>
          </ac:spMkLst>
        </pc:spChg>
        <pc:spChg chg="mod ord">
          <ac:chgData name="Lise BRIERE [Eurécia]" userId="S::lise.briere@eurecia.com::32694a90-698d-495e-a7ef-6897963ce1ab" providerId="AD" clId="Web-{8BC1B1CD-CABD-7870-D862-05A007F61822}" dt="2026-04-24T08:27:06.892" v="15" actId="14100"/>
          <ac:spMkLst>
            <pc:docMk/>
            <pc:sldMk cId="2521234675" sldId="345"/>
            <ac:spMk id="14" creationId="{84D3A77F-2E32-5C06-C98A-0C8C04525C4C}"/>
          </ac:spMkLst>
        </pc:spChg>
        <pc:picChg chg="del mod">
          <ac:chgData name="Lise BRIERE [Eurécia]" userId="S::lise.briere@eurecia.com::32694a90-698d-495e-a7ef-6897963ce1ab" providerId="AD" clId="Web-{8BC1B1CD-CABD-7870-D862-05A007F61822}" dt="2026-04-24T08:26:39.392" v="7"/>
          <ac:picMkLst>
            <pc:docMk/>
            <pc:sldMk cId="2521234675" sldId="345"/>
            <ac:picMk id="6" creationId="{F9197E55-EE44-3389-7A65-B36C690B317F}"/>
          </ac:picMkLst>
        </pc:picChg>
        <pc:picChg chg="add mod">
          <ac:chgData name="Lise BRIERE [Eurécia]" userId="S::lise.briere@eurecia.com::32694a90-698d-495e-a7ef-6897963ce1ab" providerId="AD" clId="Web-{8BC1B1CD-CABD-7870-D862-05A007F61822}" dt="2026-04-24T08:26:45.642" v="9" actId="1076"/>
          <ac:picMkLst>
            <pc:docMk/>
            <pc:sldMk cId="2521234675" sldId="345"/>
            <ac:picMk id="7" creationId="{5739680E-ECCF-C417-7386-D815B539DFAB}"/>
          </ac:picMkLst>
        </pc:picChg>
        <pc:picChg chg="add mod">
          <ac:chgData name="Lise BRIERE [Eurécia]" userId="S::lise.briere@eurecia.com::32694a90-698d-495e-a7ef-6897963ce1ab" providerId="AD" clId="Web-{8BC1B1CD-CABD-7870-D862-05A007F61822}" dt="2026-04-24T08:28:05.799" v="21" actId="1076"/>
          <ac:picMkLst>
            <pc:docMk/>
            <pc:sldMk cId="2521234675" sldId="345"/>
            <ac:picMk id="8" creationId="{3ECE3352-EF6E-7542-C7E1-A54562A5ADAC}"/>
          </ac:picMkLst>
        </pc:picChg>
        <pc:picChg chg="ord">
          <ac:chgData name="Lise BRIERE [Eurécia]" userId="S::lise.briere@eurecia.com::32694a90-698d-495e-a7ef-6897963ce1ab" providerId="AD" clId="Web-{8BC1B1CD-CABD-7870-D862-05A007F61822}" dt="2026-04-24T08:26:52.673" v="10"/>
          <ac:picMkLst>
            <pc:docMk/>
            <pc:sldMk cId="2521234675" sldId="345"/>
            <ac:picMk id="12" creationId="{9A20F440-3794-E167-317A-C98B5EFF80DE}"/>
          </ac:picMkLst>
        </pc:picChg>
      </pc:sldChg>
      <pc:sldChg chg="modSp">
        <pc:chgData name="Lise BRIERE [Eurécia]" userId="S::lise.briere@eurecia.com::32694a90-698d-495e-a7ef-6897963ce1ab" providerId="AD" clId="Web-{8BC1B1CD-CABD-7870-D862-05A007F61822}" dt="2026-04-24T08:37:06.889" v="33" actId="20577"/>
        <pc:sldMkLst>
          <pc:docMk/>
          <pc:sldMk cId="2173465968" sldId="347"/>
        </pc:sldMkLst>
        <pc:spChg chg="mod">
          <ac:chgData name="Lise BRIERE [Eurécia]" userId="S::lise.briere@eurecia.com::32694a90-698d-495e-a7ef-6897963ce1ab" providerId="AD" clId="Web-{8BC1B1CD-CABD-7870-D862-05A007F61822}" dt="2026-04-24T08:37:06.889" v="33" actId="20577"/>
          <ac:spMkLst>
            <pc:docMk/>
            <pc:sldMk cId="2173465968" sldId="347"/>
            <ac:spMk id="4" creationId="{90A438DC-811C-961D-F9DD-B6FEB9763FC2}"/>
          </ac:spMkLst>
        </pc:spChg>
        <pc:spChg chg="mod">
          <ac:chgData name="Lise BRIERE [Eurécia]" userId="S::lise.briere@eurecia.com::32694a90-698d-495e-a7ef-6897963ce1ab" providerId="AD" clId="Web-{8BC1B1CD-CABD-7870-D862-05A007F61822}" dt="2026-04-24T08:36:32.607" v="30" actId="20577"/>
          <ac:spMkLst>
            <pc:docMk/>
            <pc:sldMk cId="2173465968" sldId="347"/>
            <ac:spMk id="6" creationId="{CA7EE326-488F-73B7-6F0B-3BD695437A3F}"/>
          </ac:spMkLst>
        </pc:spChg>
        <pc:spChg chg="mod">
          <ac:chgData name="Lise BRIERE [Eurécia]" userId="S::lise.briere@eurecia.com::32694a90-698d-495e-a7ef-6897963ce1ab" providerId="AD" clId="Web-{8BC1B1CD-CABD-7870-D862-05A007F61822}" dt="2026-04-24T08:30:28.354" v="29" actId="1076"/>
          <ac:spMkLst>
            <pc:docMk/>
            <pc:sldMk cId="2173465968" sldId="347"/>
            <ac:spMk id="12" creationId="{CB538417-BF31-6257-CCF7-EFC3D86FB8AA}"/>
          </ac:spMkLst>
        </pc:spChg>
        <pc:picChg chg="mod">
          <ac:chgData name="Lise BRIERE [Eurécia]" userId="S::lise.briere@eurecia.com::32694a90-698d-495e-a7ef-6897963ce1ab" providerId="AD" clId="Web-{8BC1B1CD-CABD-7870-D862-05A007F61822}" dt="2026-04-24T08:30:25.573" v="28" actId="14100"/>
          <ac:picMkLst>
            <pc:docMk/>
            <pc:sldMk cId="2173465968" sldId="347"/>
            <ac:picMk id="9" creationId="{9B657A76-6514-802B-4744-079606655E2D}"/>
          </ac:picMkLst>
        </pc:picChg>
        <pc:picChg chg="mod">
          <ac:chgData name="Lise BRIERE [Eurécia]" userId="S::lise.briere@eurecia.com::32694a90-698d-495e-a7ef-6897963ce1ab" providerId="AD" clId="Web-{8BC1B1CD-CABD-7870-D862-05A007F61822}" dt="2026-04-24T08:30:20.728" v="27" actId="1076"/>
          <ac:picMkLst>
            <pc:docMk/>
            <pc:sldMk cId="2173465968" sldId="347"/>
            <ac:picMk id="15" creationId="{89FD7EFC-A181-45E7-FF0D-B3448F35A3CE}"/>
          </ac:picMkLst>
        </pc:picChg>
      </pc:sldChg>
      <pc:sldChg chg="modSp">
        <pc:chgData name="Lise BRIERE [Eurécia]" userId="S::lise.briere@eurecia.com::32694a90-698d-495e-a7ef-6897963ce1ab" providerId="AD" clId="Web-{8BC1B1CD-CABD-7870-D862-05A007F61822}" dt="2026-04-24T09:07:37.514" v="96" actId="1076"/>
        <pc:sldMkLst>
          <pc:docMk/>
          <pc:sldMk cId="403898800" sldId="354"/>
        </pc:sldMkLst>
        <pc:spChg chg="mod">
          <ac:chgData name="Lise BRIERE [Eurécia]" userId="S::lise.briere@eurecia.com::32694a90-698d-495e-a7ef-6897963ce1ab" providerId="AD" clId="Web-{8BC1B1CD-CABD-7870-D862-05A007F61822}" dt="2026-04-24T09:07:37.514" v="96" actId="1076"/>
          <ac:spMkLst>
            <pc:docMk/>
            <pc:sldMk cId="403898800" sldId="354"/>
            <ac:spMk id="6" creationId="{CBEDB4DB-EA45-8FED-5B6B-580B8A86E58D}"/>
          </ac:spMkLst>
        </pc:spChg>
      </pc:sldChg>
      <pc:sldChg chg="modSp">
        <pc:chgData name="Lise BRIERE [Eurécia]" userId="S::lise.briere@eurecia.com::32694a90-698d-495e-a7ef-6897963ce1ab" providerId="AD" clId="Web-{8BC1B1CD-CABD-7870-D862-05A007F61822}" dt="2026-04-24T08:37:49.249" v="37" actId="20577"/>
        <pc:sldMkLst>
          <pc:docMk/>
          <pc:sldMk cId="2877356089" sldId="367"/>
        </pc:sldMkLst>
        <pc:spChg chg="mod">
          <ac:chgData name="Lise BRIERE [Eurécia]" userId="S::lise.briere@eurecia.com::32694a90-698d-495e-a7ef-6897963ce1ab" providerId="AD" clId="Web-{8BC1B1CD-CABD-7870-D862-05A007F61822}" dt="2026-04-24T08:37:33.827" v="36" actId="20577"/>
          <ac:spMkLst>
            <pc:docMk/>
            <pc:sldMk cId="2877356089" sldId="367"/>
            <ac:spMk id="4" creationId="{DE35563F-A7AE-5CE4-9ED7-B35DE9404781}"/>
          </ac:spMkLst>
        </pc:spChg>
        <pc:spChg chg="mod">
          <ac:chgData name="Lise BRIERE [Eurécia]" userId="S::lise.briere@eurecia.com::32694a90-698d-495e-a7ef-6897963ce1ab" providerId="AD" clId="Web-{8BC1B1CD-CABD-7870-D862-05A007F61822}" dt="2026-04-24T08:37:49.249" v="37" actId="20577"/>
          <ac:spMkLst>
            <pc:docMk/>
            <pc:sldMk cId="2877356089" sldId="367"/>
            <ac:spMk id="6" creationId="{F29EE982-7092-4752-E458-874BDEDEE5DF}"/>
          </ac:spMkLst>
        </pc:spChg>
      </pc:sldChg>
      <pc:sldChg chg="modSp">
        <pc:chgData name="Lise BRIERE [Eurécia]" userId="S::lise.briere@eurecia.com::32694a90-698d-495e-a7ef-6897963ce1ab" providerId="AD" clId="Web-{8BC1B1CD-CABD-7870-D862-05A007F61822}" dt="2026-04-24T08:39:23.790" v="46" actId="1076"/>
        <pc:sldMkLst>
          <pc:docMk/>
          <pc:sldMk cId="149664552" sldId="368"/>
        </pc:sldMkLst>
        <pc:spChg chg="mod">
          <ac:chgData name="Lise BRIERE [Eurécia]" userId="S::lise.briere@eurecia.com::32694a90-698d-495e-a7ef-6897963ce1ab" providerId="AD" clId="Web-{8BC1B1CD-CABD-7870-D862-05A007F61822}" dt="2026-04-24T08:39:14.586" v="43" actId="1076"/>
          <ac:spMkLst>
            <pc:docMk/>
            <pc:sldMk cId="149664552" sldId="368"/>
            <ac:spMk id="6" creationId="{CC07B06C-E60E-92E7-BC12-2A228990BFEE}"/>
          </ac:spMkLst>
        </pc:spChg>
        <pc:spChg chg="mod">
          <ac:chgData name="Lise BRIERE [Eurécia]" userId="S::lise.briere@eurecia.com::32694a90-698d-495e-a7ef-6897963ce1ab" providerId="AD" clId="Web-{8BC1B1CD-CABD-7870-D862-05A007F61822}" dt="2026-04-24T08:39:23.790" v="46" actId="1076"/>
          <ac:spMkLst>
            <pc:docMk/>
            <pc:sldMk cId="149664552" sldId="368"/>
            <ac:spMk id="7" creationId="{9EB1758E-DDE9-B0BD-15A4-52FF72011C28}"/>
          </ac:spMkLst>
        </pc:spChg>
        <pc:spChg chg="mod">
          <ac:chgData name="Lise BRIERE [Eurécia]" userId="S::lise.briere@eurecia.com::32694a90-698d-495e-a7ef-6897963ce1ab" providerId="AD" clId="Web-{8BC1B1CD-CABD-7870-D862-05A007F61822}" dt="2026-04-24T08:39:20.461" v="45" actId="1076"/>
          <ac:spMkLst>
            <pc:docMk/>
            <pc:sldMk cId="149664552" sldId="368"/>
            <ac:spMk id="8" creationId="{A8A01A3C-944C-2962-9F81-5D3A0194578F}"/>
          </ac:spMkLst>
        </pc:spChg>
        <pc:picChg chg="mod">
          <ac:chgData name="Lise BRIERE [Eurécia]" userId="S::lise.briere@eurecia.com::32694a90-698d-495e-a7ef-6897963ce1ab" providerId="AD" clId="Web-{8BC1B1CD-CABD-7870-D862-05A007F61822}" dt="2026-04-24T08:39:00.818" v="41" actId="1076"/>
          <ac:picMkLst>
            <pc:docMk/>
            <pc:sldMk cId="149664552" sldId="368"/>
            <ac:picMk id="10" creationId="{22DBA61A-A2DF-4CB5-257C-F57E4B5C5EE0}"/>
          </ac:picMkLst>
        </pc:picChg>
        <pc:picChg chg="mod">
          <ac:chgData name="Lise BRIERE [Eurécia]" userId="S::lise.briere@eurecia.com::32694a90-698d-495e-a7ef-6897963ce1ab" providerId="AD" clId="Web-{8BC1B1CD-CABD-7870-D862-05A007F61822}" dt="2026-04-24T08:38:51.442" v="39" actId="1076"/>
          <ac:picMkLst>
            <pc:docMk/>
            <pc:sldMk cId="149664552" sldId="368"/>
            <ac:picMk id="12" creationId="{6F670B62-D1D4-9DB9-F2EA-E33186C81277}"/>
          </ac:picMkLst>
        </pc:picChg>
      </pc:sldChg>
      <pc:sldChg chg="modSp">
        <pc:chgData name="Lise BRIERE [Eurécia]" userId="S::lise.briere@eurecia.com::32694a90-698d-495e-a7ef-6897963ce1ab" providerId="AD" clId="Web-{8BC1B1CD-CABD-7870-D862-05A007F61822}" dt="2026-04-24T08:40:37.485" v="55" actId="1076"/>
        <pc:sldMkLst>
          <pc:docMk/>
          <pc:sldMk cId="3946209445" sldId="370"/>
        </pc:sldMkLst>
        <pc:spChg chg="mod">
          <ac:chgData name="Lise BRIERE [Eurécia]" userId="S::lise.briere@eurecia.com::32694a90-698d-495e-a7ef-6897963ce1ab" providerId="AD" clId="Web-{8BC1B1CD-CABD-7870-D862-05A007F61822}" dt="2026-04-24T08:40:16.576" v="50" actId="14100"/>
          <ac:spMkLst>
            <pc:docMk/>
            <pc:sldMk cId="3946209445" sldId="370"/>
            <ac:spMk id="12" creationId="{CB538417-BF31-6257-CCF7-EFC3D86FB8AA}"/>
          </ac:spMkLst>
        </pc:spChg>
        <pc:spChg chg="mod">
          <ac:chgData name="Lise BRIERE [Eurécia]" userId="S::lise.briere@eurecia.com::32694a90-698d-495e-a7ef-6897963ce1ab" providerId="AD" clId="Web-{8BC1B1CD-CABD-7870-D862-05A007F61822}" dt="2026-04-24T08:40:35.219" v="54" actId="1076"/>
          <ac:spMkLst>
            <pc:docMk/>
            <pc:sldMk cId="3946209445" sldId="370"/>
            <ac:spMk id="13" creationId="{947EA4F6-6079-35E4-5410-BD0718912FC9}"/>
          </ac:spMkLst>
        </pc:spChg>
        <pc:spChg chg="mod">
          <ac:chgData name="Lise BRIERE [Eurécia]" userId="S::lise.briere@eurecia.com::32694a90-698d-495e-a7ef-6897963ce1ab" providerId="AD" clId="Web-{8BC1B1CD-CABD-7870-D862-05A007F61822}" dt="2026-04-24T08:40:37.485" v="55" actId="1076"/>
          <ac:spMkLst>
            <pc:docMk/>
            <pc:sldMk cId="3946209445" sldId="370"/>
            <ac:spMk id="14" creationId="{54440546-4834-3CE9-CC18-89F1EE4EE5AC}"/>
          </ac:spMkLst>
        </pc:spChg>
        <pc:picChg chg="mod">
          <ac:chgData name="Lise BRIERE [Eurécia]" userId="S::lise.briere@eurecia.com::32694a90-698d-495e-a7ef-6897963ce1ab" providerId="AD" clId="Web-{8BC1B1CD-CABD-7870-D862-05A007F61822}" dt="2026-04-24T08:40:11.498" v="48" actId="1076"/>
          <ac:picMkLst>
            <pc:docMk/>
            <pc:sldMk cId="3946209445" sldId="370"/>
            <ac:picMk id="5" creationId="{A9AC43D8-A3A7-4E66-9D10-BB8A623170A6}"/>
          </ac:picMkLst>
        </pc:picChg>
        <pc:picChg chg="mod">
          <ac:chgData name="Lise BRIERE [Eurécia]" userId="S::lise.briere@eurecia.com::32694a90-698d-495e-a7ef-6897963ce1ab" providerId="AD" clId="Web-{8BC1B1CD-CABD-7870-D862-05A007F61822}" dt="2026-04-24T08:40:27.843" v="52" actId="1076"/>
          <ac:picMkLst>
            <pc:docMk/>
            <pc:sldMk cId="3946209445" sldId="370"/>
            <ac:picMk id="8" creationId="{930528D5-2C9F-006B-CA1A-594C62BD1841}"/>
          </ac:picMkLst>
        </pc:picChg>
      </pc:sldChg>
      <pc:sldChg chg="modSp">
        <pc:chgData name="Lise BRIERE [Eurécia]" userId="S::lise.briere@eurecia.com::32694a90-698d-495e-a7ef-6897963ce1ab" providerId="AD" clId="Web-{8BC1B1CD-CABD-7870-D862-05A007F61822}" dt="2026-04-24T08:42:26.102" v="59" actId="1076"/>
        <pc:sldMkLst>
          <pc:docMk/>
          <pc:sldMk cId="2236043977" sldId="383"/>
        </pc:sldMkLst>
        <pc:picChg chg="mod">
          <ac:chgData name="Lise BRIERE [Eurécia]" userId="S::lise.briere@eurecia.com::32694a90-698d-495e-a7ef-6897963ce1ab" providerId="AD" clId="Web-{8BC1B1CD-CABD-7870-D862-05A007F61822}" dt="2026-04-24T08:42:21.398" v="57" actId="1076"/>
          <ac:picMkLst>
            <pc:docMk/>
            <pc:sldMk cId="2236043977" sldId="383"/>
            <ac:picMk id="1026" creationId="{8622808A-118A-54A1-D8EC-20150E832B0E}"/>
          </ac:picMkLst>
        </pc:picChg>
        <pc:picChg chg="mod">
          <ac:chgData name="Lise BRIERE [Eurécia]" userId="S::lise.briere@eurecia.com::32694a90-698d-495e-a7ef-6897963ce1ab" providerId="AD" clId="Web-{8BC1B1CD-CABD-7870-D862-05A007F61822}" dt="2026-04-24T08:42:26.102" v="59" actId="1076"/>
          <ac:picMkLst>
            <pc:docMk/>
            <pc:sldMk cId="2236043977" sldId="383"/>
            <ac:picMk id="1028" creationId="{D9502176-3509-D318-7257-F3A11A40DFB2}"/>
          </ac:picMkLst>
        </pc:picChg>
      </pc:sldChg>
      <pc:sldChg chg="modSp">
        <pc:chgData name="Lise BRIERE [Eurécia]" userId="S::lise.briere@eurecia.com::32694a90-698d-495e-a7ef-6897963ce1ab" providerId="AD" clId="Web-{8BC1B1CD-CABD-7870-D862-05A007F61822}" dt="2026-04-24T08:58:17.032" v="63" actId="1076"/>
        <pc:sldMkLst>
          <pc:docMk/>
          <pc:sldMk cId="1423927504" sldId="384"/>
        </pc:sldMkLst>
        <pc:picChg chg="mod">
          <ac:chgData name="Lise BRIERE [Eurécia]" userId="S::lise.briere@eurecia.com::32694a90-698d-495e-a7ef-6897963ce1ab" providerId="AD" clId="Web-{8BC1B1CD-CABD-7870-D862-05A007F61822}" dt="2026-04-24T08:58:11.953" v="61" actId="1076"/>
          <ac:picMkLst>
            <pc:docMk/>
            <pc:sldMk cId="1423927504" sldId="384"/>
            <ac:picMk id="2052" creationId="{3A5EB8A8-5ED4-1FBB-1FAB-B8075FA7A001}"/>
          </ac:picMkLst>
        </pc:picChg>
        <pc:picChg chg="mod">
          <ac:chgData name="Lise BRIERE [Eurécia]" userId="S::lise.briere@eurecia.com::32694a90-698d-495e-a7ef-6897963ce1ab" providerId="AD" clId="Web-{8BC1B1CD-CABD-7870-D862-05A007F61822}" dt="2026-04-24T08:58:17.032" v="63" actId="1076"/>
          <ac:picMkLst>
            <pc:docMk/>
            <pc:sldMk cId="1423927504" sldId="384"/>
            <ac:picMk id="2054" creationId="{36214849-CFC4-A7D2-56FD-C408F4532E84}"/>
          </ac:picMkLst>
        </pc:picChg>
      </pc:sldChg>
      <pc:sldChg chg="modSp">
        <pc:chgData name="Lise BRIERE [Eurécia]" userId="S::lise.briere@eurecia.com::32694a90-698d-495e-a7ef-6897963ce1ab" providerId="AD" clId="Web-{8BC1B1CD-CABD-7870-D862-05A007F61822}" dt="2026-04-24T09:05:19.753" v="85" actId="14100"/>
        <pc:sldMkLst>
          <pc:docMk/>
          <pc:sldMk cId="2730993146" sldId="386"/>
        </pc:sldMkLst>
        <pc:spChg chg="mod">
          <ac:chgData name="Lise BRIERE [Eurécia]" userId="S::lise.briere@eurecia.com::32694a90-698d-495e-a7ef-6897963ce1ab" providerId="AD" clId="Web-{8BC1B1CD-CABD-7870-D862-05A007F61822}" dt="2026-04-24T09:05:19.753" v="85" actId="14100"/>
          <ac:spMkLst>
            <pc:docMk/>
            <pc:sldMk cId="2730993146" sldId="386"/>
            <ac:spMk id="7" creationId="{12F0D60A-446B-A49A-C230-F898B6F7DB00}"/>
          </ac:spMkLst>
        </pc:spChg>
      </pc:sldChg>
      <pc:sldChg chg="modSp">
        <pc:chgData name="Lise BRIERE [Eurécia]" userId="S::lise.briere@eurecia.com::32694a90-698d-495e-a7ef-6897963ce1ab" providerId="AD" clId="Web-{8BC1B1CD-CABD-7870-D862-05A007F61822}" dt="2026-04-24T09:04:28.123" v="79" actId="20577"/>
        <pc:sldMkLst>
          <pc:docMk/>
          <pc:sldMk cId="3971624196" sldId="390"/>
        </pc:sldMkLst>
        <pc:spChg chg="mod">
          <ac:chgData name="Lise BRIERE [Eurécia]" userId="S::lise.briere@eurecia.com::32694a90-698d-495e-a7ef-6897963ce1ab" providerId="AD" clId="Web-{8BC1B1CD-CABD-7870-D862-05A007F61822}" dt="2026-04-24T09:04:28.123" v="79" actId="20577"/>
          <ac:spMkLst>
            <pc:docMk/>
            <pc:sldMk cId="3971624196" sldId="390"/>
            <ac:spMk id="7" creationId="{9AC2AF96-AFC8-179F-193C-31602345D6E3}"/>
          </ac:spMkLst>
        </pc:spChg>
        <pc:picChg chg="mod">
          <ac:chgData name="Lise BRIERE [Eurécia]" userId="S::lise.briere@eurecia.com::32694a90-698d-495e-a7ef-6897963ce1ab" providerId="AD" clId="Web-{8BC1B1CD-CABD-7870-D862-05A007F61822}" dt="2026-04-24T09:03:15.570" v="67" actId="1076"/>
          <ac:picMkLst>
            <pc:docMk/>
            <pc:sldMk cId="3971624196" sldId="390"/>
            <ac:picMk id="5" creationId="{C3747141-40B5-62C1-27F1-1F7AAE6CBEA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24/04/2026</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24/04/2026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13</a:t>
            </a:fld>
            <a:endParaRPr lang="fr-FR"/>
          </a:p>
        </p:txBody>
      </p:sp>
    </p:spTree>
    <p:extLst>
      <p:ext uri="{BB962C8B-B14F-4D97-AF65-F5344CB8AC3E}">
        <p14:creationId xmlns:p14="http://schemas.microsoft.com/office/powerpoint/2010/main" val="1453205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24/04/2026</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sv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24/04/2026</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5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sv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svg"/><Relationship Id="rId4" Type="http://schemas.openxmlformats.org/officeDocument/2006/relationships/image" Target="../media/image1.sv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svg"/><Relationship Id="rId4" Type="http://schemas.openxmlformats.org/officeDocument/2006/relationships/image" Target="../media/image1.sv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3.xml"/><Relationship Id="rId1" Type="http://schemas.openxmlformats.org/officeDocument/2006/relationships/slideLayout" Target="../slideLayouts/slideLayout36.xml"/><Relationship Id="rId6" Type="http://schemas.openxmlformats.org/officeDocument/2006/relationships/image" Target="../media/image17.png"/><Relationship Id="rId5" Type="http://schemas.openxmlformats.org/officeDocument/2006/relationships/image" Target="../media/image2.svg"/><Relationship Id="rId4" Type="http://schemas.openxmlformats.org/officeDocument/2006/relationships/image" Target="../media/image1.sv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hyperlink" Target="https://help.eurecia.com/hc/fr"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sv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1140530" y="1653557"/>
            <a:ext cx="9901416" cy="2660366"/>
          </a:xfrm>
        </p:spPr>
        <p:txBody>
          <a:bodyPr/>
          <a:lstStyle/>
          <a:p>
            <a:r>
              <a:rPr lang="fr-FR" sz="6600" dirty="0">
                <a:solidFill>
                  <a:srgbClr val="79BF9D"/>
                </a:solidFill>
                <a:latin typeface="PP Woodland"/>
              </a:rPr>
              <a:t>Tout savoir sur le </a:t>
            </a:r>
            <a:br>
              <a:rPr lang="fr-FR" sz="6600" dirty="0">
                <a:latin typeface="PP Woodland"/>
              </a:rPr>
            </a:br>
            <a:r>
              <a:rPr lang="fr-FR" sz="6600" dirty="0">
                <a:solidFill>
                  <a:srgbClr val="79BF9D"/>
                </a:solidFill>
                <a:latin typeface="PP Woodland"/>
              </a:rPr>
              <a:t>module </a:t>
            </a:r>
            <a:br>
              <a:rPr lang="fr-FR" sz="6600" dirty="0">
                <a:latin typeface="PP Woodland"/>
              </a:rPr>
            </a:br>
            <a:r>
              <a:rPr lang="fr-FR" sz="6600" dirty="0">
                <a:latin typeface="PP Woodland"/>
              </a:rPr>
              <a:t>    </a:t>
            </a:r>
            <a:br>
              <a:rPr lang="fr-FR" sz="6600" dirty="0">
                <a:latin typeface="PP Woodland"/>
              </a:rPr>
            </a:br>
            <a:r>
              <a:rPr lang="fr-FR" sz="6600" dirty="0">
                <a:latin typeface="PP Woodland"/>
              </a:rPr>
              <a:t>     </a:t>
            </a:r>
            <a:r>
              <a:rPr lang="fr-FR" sz="6600" dirty="0">
                <a:solidFill>
                  <a:schemeClr val="bg1"/>
                </a:solidFill>
                <a:latin typeface="PP Woodland"/>
              </a:rPr>
              <a:t>Gestion</a:t>
            </a:r>
            <a:r>
              <a:rPr lang="fr-FR" sz="6600" dirty="0">
                <a:latin typeface="PP Woodland"/>
              </a:rPr>
              <a:t> </a:t>
            </a:r>
            <a:br>
              <a:rPr lang="fr-FR" sz="6600" dirty="0">
                <a:latin typeface="PP Woodland"/>
              </a:rPr>
            </a:br>
            <a:r>
              <a:rPr lang="fr-FR" sz="6600" dirty="0">
                <a:solidFill>
                  <a:schemeClr val="bg1"/>
                </a:solidFill>
                <a:latin typeface="PP Woodland"/>
              </a:rPr>
              <a:t>Formation</a:t>
            </a:r>
            <a:endParaRPr lang="fr-FR" dirty="0"/>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t>Support de formation administrateur</a:t>
            </a:r>
          </a:p>
        </p:txBody>
      </p:sp>
      <p:sp>
        <p:nvSpPr>
          <p:cNvPr id="5" name="Espace réservé du texte 4">
            <a:extLst>
              <a:ext uri="{FF2B5EF4-FFF2-40B4-BE49-F238E27FC236}">
                <a16:creationId xmlns:a16="http://schemas.microsoft.com/office/drawing/2014/main" id="{3195E9D3-9AFA-61CC-A3DF-163CA96FAB19}"/>
              </a:ext>
            </a:extLst>
          </p:cNvPr>
          <p:cNvSpPr>
            <a:spLocks noGrp="1"/>
          </p:cNvSpPr>
          <p:nvPr>
            <p:ph type="body" sz="quarter" idx="15"/>
          </p:nvPr>
        </p:nvSpPr>
        <p:spPr/>
        <p:txBody>
          <a:bodyPr>
            <a:normAutofit fontScale="47500" lnSpcReduction="20000"/>
          </a:bodyPr>
          <a:lstStyle/>
          <a:p>
            <a:r>
              <a:rPr lang="fr-FR" dirty="0"/>
              <a:t>Dernière mise à jour</a:t>
            </a:r>
          </a:p>
          <a:p>
            <a:r>
              <a:rPr lang="fr-FR" dirty="0"/>
              <a:t>Mars 2026</a:t>
            </a:r>
          </a:p>
        </p:txBody>
      </p:sp>
      <p:pic>
        <p:nvPicPr>
          <p:cNvPr id="2" name="Image 1" descr="Une image contenant Graphique, cercle, symbole, clipart&#10;&#10;Description générée automatiquement">
            <a:extLst>
              <a:ext uri="{FF2B5EF4-FFF2-40B4-BE49-F238E27FC236}">
                <a16:creationId xmlns:a16="http://schemas.microsoft.com/office/drawing/2014/main" id="{8C8FD1CE-35B8-E56B-9BEC-51ACB6E225F9}"/>
              </a:ext>
            </a:extLst>
          </p:cNvPr>
          <p:cNvPicPr>
            <a:picLocks noChangeAspect="1"/>
          </p:cNvPicPr>
          <p:nvPr/>
        </p:nvPicPr>
        <p:blipFill>
          <a:blip r:embed="rId3"/>
          <a:stretch>
            <a:fillRect/>
          </a:stretch>
        </p:blipFill>
        <p:spPr>
          <a:xfrm>
            <a:off x="1506474" y="4469817"/>
            <a:ext cx="581964" cy="618337"/>
          </a:xfrm>
          <a:prstGeom prst="rect">
            <a:avLst/>
          </a:prstGeom>
        </p:spPr>
      </p:pic>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pPr>
              <a:lnSpc>
                <a:spcPct val="100000"/>
              </a:lnSpc>
            </a:pPr>
            <a:r>
              <a:rPr lang="fr-FR" sz="6600" dirty="0">
                <a:solidFill>
                  <a:schemeClr val="bg1"/>
                </a:solidFill>
                <a:latin typeface="Figtree"/>
              </a:rPr>
              <a:t>Recueillir le besoin de vos collaborateurs</a:t>
            </a:r>
          </a:p>
        </p:txBody>
      </p:sp>
    </p:spTree>
    <p:extLst>
      <p:ext uri="{BB962C8B-B14F-4D97-AF65-F5344CB8AC3E}">
        <p14:creationId xmlns:p14="http://schemas.microsoft.com/office/powerpoint/2010/main" val="1992584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Demandes de formations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ajouter un besoin pour un collaborateur a partir des demandes</a:t>
            </a:r>
          </a:p>
        </p:txBody>
      </p:sp>
      <p:pic>
        <p:nvPicPr>
          <p:cNvPr id="5" name="Image 4">
            <a:extLst>
              <a:ext uri="{FF2B5EF4-FFF2-40B4-BE49-F238E27FC236}">
                <a16:creationId xmlns:a16="http://schemas.microsoft.com/office/drawing/2014/main" id="{52CCA01E-A27B-1D40-20F8-8BB2B63AEDFE}"/>
              </a:ext>
            </a:extLst>
          </p:cNvPr>
          <p:cNvPicPr>
            <a:picLocks noChangeAspect="1"/>
          </p:cNvPicPr>
          <p:nvPr/>
        </p:nvPicPr>
        <p:blipFill>
          <a:blip r:embed="rId2"/>
          <a:stretch>
            <a:fillRect/>
          </a:stretch>
        </p:blipFill>
        <p:spPr>
          <a:xfrm>
            <a:off x="3455861" y="1557219"/>
            <a:ext cx="8506968" cy="2950901"/>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849518ED-2DEF-246A-2075-232B928F4274}"/>
              </a:ext>
            </a:extLst>
          </p:cNvPr>
          <p:cNvSpPr/>
          <p:nvPr/>
        </p:nvSpPr>
        <p:spPr>
          <a:xfrm>
            <a:off x="10384537" y="2938181"/>
            <a:ext cx="1292352" cy="259080"/>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9B657A76-6514-802B-4744-079606655E2D}"/>
              </a:ext>
            </a:extLst>
          </p:cNvPr>
          <p:cNvPicPr>
            <a:picLocks noChangeAspect="1"/>
          </p:cNvPicPr>
          <p:nvPr/>
        </p:nvPicPr>
        <p:blipFill>
          <a:blip r:embed="rId3"/>
          <a:stretch>
            <a:fillRect/>
          </a:stretch>
        </p:blipFill>
        <p:spPr>
          <a:xfrm>
            <a:off x="366479" y="1281830"/>
            <a:ext cx="2794257" cy="2142675"/>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CB538417-BF31-6257-CCF7-EFC3D86FB8AA}"/>
              </a:ext>
            </a:extLst>
          </p:cNvPr>
          <p:cNvSpPr/>
          <p:nvPr/>
        </p:nvSpPr>
        <p:spPr>
          <a:xfrm>
            <a:off x="1880840" y="1889367"/>
            <a:ext cx="1279896" cy="249586"/>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89FD7EFC-A181-45E7-FF0D-B3448F35A3CE}"/>
              </a:ext>
            </a:extLst>
          </p:cNvPr>
          <p:cNvPicPr>
            <a:picLocks noChangeAspect="1"/>
          </p:cNvPicPr>
          <p:nvPr/>
        </p:nvPicPr>
        <p:blipFill>
          <a:blip r:embed="rId4"/>
          <a:stretch>
            <a:fillRect/>
          </a:stretch>
        </p:blipFill>
        <p:spPr>
          <a:xfrm>
            <a:off x="5259682" y="3797548"/>
            <a:ext cx="5769331" cy="2685541"/>
          </a:xfrm>
          <a:prstGeom prst="rect">
            <a:avLst/>
          </a:prstGeom>
          <a:ln w="19050">
            <a:solidFill>
              <a:schemeClr val="accent3"/>
            </a:solidFill>
          </a:ln>
          <a:effectLst>
            <a:outerShdw blurRad="292100" dist="139700" dir="2700000" algn="tl" rotWithShape="0">
              <a:srgbClr val="333333">
                <a:alpha val="65000"/>
              </a:srgbClr>
            </a:outerShdw>
          </a:effectLst>
        </p:spPr>
      </p:pic>
      <p:sp>
        <p:nvSpPr>
          <p:cNvPr id="2" name="Flèche : courbe vers la gauche 1">
            <a:extLst>
              <a:ext uri="{FF2B5EF4-FFF2-40B4-BE49-F238E27FC236}">
                <a16:creationId xmlns:a16="http://schemas.microsoft.com/office/drawing/2014/main" id="{54440546-4834-3CE9-CC18-89F1EE4EE5AC}"/>
              </a:ext>
            </a:extLst>
          </p:cNvPr>
          <p:cNvSpPr/>
          <p:nvPr/>
        </p:nvSpPr>
        <p:spPr>
          <a:xfrm rot="1666939">
            <a:off x="11281925" y="3173460"/>
            <a:ext cx="615670" cy="1757734"/>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solidFill>
                <a:schemeClr val="tx1"/>
              </a:solidFill>
            </a:endParaRPr>
          </a:p>
        </p:txBody>
      </p:sp>
      <p:sp>
        <p:nvSpPr>
          <p:cNvPr id="6" name="Espace réservé du tableau 1">
            <a:extLst>
              <a:ext uri="{FF2B5EF4-FFF2-40B4-BE49-F238E27FC236}">
                <a16:creationId xmlns:a16="http://schemas.microsoft.com/office/drawing/2014/main" id="{CA7EE326-488F-73B7-6F0B-3BD695437A3F}"/>
              </a:ext>
            </a:extLst>
          </p:cNvPr>
          <p:cNvSpPr txBox="1">
            <a:spLocks/>
          </p:cNvSpPr>
          <p:nvPr/>
        </p:nvSpPr>
        <p:spPr>
          <a:xfrm>
            <a:off x="158443" y="4785814"/>
            <a:ext cx="4069080" cy="2058751"/>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400" dirty="0">
                <a:latin typeface="Figtree Light" pitchFamily="2" charset="0"/>
              </a:rPr>
              <a:t>En tant </a:t>
            </a:r>
            <a:r>
              <a:rPr lang="fr-FR" sz="1400" b="1" dirty="0">
                <a:latin typeface="Figtree Light" pitchFamily="2" charset="0"/>
              </a:rPr>
              <a:t>qu’Administrateur</a:t>
            </a:r>
            <a:r>
              <a:rPr lang="fr-FR" sz="1400" dirty="0">
                <a:latin typeface="Figtree Light" pitchFamily="2" charset="0"/>
              </a:rPr>
              <a:t>, vous pouvez ajouter un besoin en formation pour un autre collaborateur.</a:t>
            </a:r>
            <a:r>
              <a:rPr lang="fr-FR" sz="1400" dirty="0">
                <a:solidFill>
                  <a:schemeClr val="tx1">
                    <a:lumMod val="50000"/>
                  </a:schemeClr>
                </a:solidFill>
                <a:latin typeface="Figtree Light" pitchFamily="2" charset="0"/>
              </a:rPr>
              <a:t> </a:t>
            </a:r>
            <a:endParaRPr lang="fr-FR" sz="1400" b="1" i="1" dirty="0">
              <a:solidFill>
                <a:schemeClr val="tx1">
                  <a:lumMod val="50000"/>
                </a:schemeClr>
              </a:solidFill>
              <a:latin typeface="Figtree Light" pitchFamily="2" charset="0"/>
            </a:endParaRPr>
          </a:p>
          <a:p>
            <a:pPr marL="0" indent="0" algn="just">
              <a:buNone/>
            </a:pPr>
            <a:r>
              <a:rPr lang="fr-FR" sz="1400" i="1" dirty="0">
                <a:solidFill>
                  <a:schemeClr val="tx1">
                    <a:lumMod val="50000"/>
                  </a:schemeClr>
                </a:solidFill>
                <a:latin typeface="Figtree Light"/>
              </a:rPr>
              <a:t>Si vous ne trouvez pas votre formation dans le catalogue, vous pouvez cliquer sur « </a:t>
            </a:r>
            <a:r>
              <a:rPr lang="fr-FR" sz="1400" b="1" i="1" dirty="0">
                <a:solidFill>
                  <a:schemeClr val="tx1">
                    <a:lumMod val="50000"/>
                  </a:schemeClr>
                </a:solidFill>
                <a:latin typeface="Figtree Light"/>
              </a:rPr>
              <a:t>Faire une demande hors catalogue</a:t>
            </a:r>
            <a:r>
              <a:rPr lang="fr-FR" sz="1400" i="1" dirty="0">
                <a:solidFill>
                  <a:schemeClr val="tx1">
                    <a:lumMod val="50000"/>
                  </a:schemeClr>
                </a:solidFill>
                <a:latin typeface="Figtree Light"/>
              </a:rPr>
              <a:t> ». </a:t>
            </a:r>
            <a:endParaRPr lang="fr-FR" sz="1400" dirty="0">
              <a:solidFill>
                <a:schemeClr val="tx1">
                  <a:lumMod val="50000"/>
                </a:schemeClr>
              </a:solidFill>
              <a:latin typeface="Figtree Light"/>
            </a:endParaRPr>
          </a:p>
          <a:p>
            <a:pPr marL="0" indent="0" algn="just">
              <a:buNone/>
            </a:pPr>
            <a:r>
              <a:rPr lang="fr-FR" sz="1400" b="1" i="1" dirty="0">
                <a:solidFill>
                  <a:schemeClr val="accent1"/>
                </a:solidFill>
                <a:latin typeface="Figtree Light" pitchFamily="2" charset="0"/>
              </a:rPr>
              <a:t>Bon à savoir : </a:t>
            </a:r>
            <a:r>
              <a:rPr lang="fr-FR" sz="1400" i="1" dirty="0">
                <a:solidFill>
                  <a:schemeClr val="accent1"/>
                </a:solidFill>
                <a:latin typeface="Figtree Light" pitchFamily="2" charset="0"/>
              </a:rPr>
              <a:t>Aucun circuit de validation ne s’appliquera. La demande sera automatiquement validée. </a:t>
            </a:r>
            <a:endParaRPr lang="fr-FR" sz="1400" dirty="0">
              <a:latin typeface="Figtree Light" pitchFamily="2" charset="0"/>
            </a:endParaRPr>
          </a:p>
          <a:p>
            <a:pPr marL="0" indent="0" algn="just">
              <a:buFontTx/>
              <a:buNone/>
            </a:pPr>
            <a:endParaRPr lang="fr-FR" sz="1400" dirty="0">
              <a:latin typeface="Figtree Light" pitchFamily="2" charset="0"/>
            </a:endParaRPr>
          </a:p>
        </p:txBody>
      </p:sp>
    </p:spTree>
    <p:extLst>
      <p:ext uri="{BB962C8B-B14F-4D97-AF65-F5344CB8AC3E}">
        <p14:creationId xmlns:p14="http://schemas.microsoft.com/office/powerpoint/2010/main" val="2173465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29F94-CE7D-D85E-D1FC-C8A44A61C70C}"/>
            </a:ext>
          </a:extLst>
        </p:cNvPr>
        <p:cNvGrpSpPr/>
        <p:nvPr/>
      </p:nvGrpSpPr>
      <p:grpSpPr>
        <a:xfrm>
          <a:off x="0" y="0"/>
          <a:ext cx="0" cy="0"/>
          <a:chOff x="0" y="0"/>
          <a:chExt cx="0" cy="0"/>
        </a:xfrm>
      </p:grpSpPr>
      <p:pic>
        <p:nvPicPr>
          <p:cNvPr id="11" name="Image 10">
            <a:extLst>
              <a:ext uri="{FF2B5EF4-FFF2-40B4-BE49-F238E27FC236}">
                <a16:creationId xmlns:a16="http://schemas.microsoft.com/office/drawing/2014/main" id="{7148EF1A-A956-9B90-5216-BF28306CB195}"/>
              </a:ext>
            </a:extLst>
          </p:cNvPr>
          <p:cNvPicPr>
            <a:picLocks noChangeAspect="1"/>
          </p:cNvPicPr>
          <p:nvPr/>
        </p:nvPicPr>
        <p:blipFill>
          <a:blip r:embed="rId2"/>
          <a:stretch>
            <a:fillRect/>
          </a:stretch>
        </p:blipFill>
        <p:spPr>
          <a:xfrm>
            <a:off x="5032205" y="4506780"/>
            <a:ext cx="6077798" cy="1914792"/>
          </a:xfrm>
          <a:prstGeom prst="rect">
            <a:avLst/>
          </a:prstGeom>
        </p:spPr>
      </p:pic>
      <p:sp>
        <p:nvSpPr>
          <p:cNvPr id="3" name="Titre 2">
            <a:extLst>
              <a:ext uri="{FF2B5EF4-FFF2-40B4-BE49-F238E27FC236}">
                <a16:creationId xmlns:a16="http://schemas.microsoft.com/office/drawing/2014/main" id="{81FDCAAA-FDB1-E8E9-BF86-8EFC63D15237}"/>
              </a:ext>
            </a:extLst>
          </p:cNvPr>
          <p:cNvSpPr>
            <a:spLocks noGrp="1"/>
          </p:cNvSpPr>
          <p:nvPr>
            <p:ph type="title"/>
          </p:nvPr>
        </p:nvSpPr>
        <p:spPr/>
        <p:txBody>
          <a:bodyPr/>
          <a:lstStyle/>
          <a:p>
            <a:r>
              <a:rPr lang="fr-FR" dirty="0"/>
              <a:t>Demandes de formations</a:t>
            </a:r>
          </a:p>
        </p:txBody>
      </p:sp>
      <p:sp>
        <p:nvSpPr>
          <p:cNvPr id="4" name="Espace réservé du texte 3">
            <a:extLst>
              <a:ext uri="{FF2B5EF4-FFF2-40B4-BE49-F238E27FC236}">
                <a16:creationId xmlns:a16="http://schemas.microsoft.com/office/drawing/2014/main" id="{DE35563F-A7AE-5CE4-9ED7-B35DE9404781}"/>
              </a:ext>
            </a:extLst>
          </p:cNvPr>
          <p:cNvSpPr>
            <a:spLocks noGrp="1"/>
          </p:cNvSpPr>
          <p:nvPr>
            <p:ph type="body" sz="quarter" idx="19"/>
          </p:nvPr>
        </p:nvSpPr>
        <p:spPr/>
        <p:txBody>
          <a:bodyPr vert="horz" lIns="91440" tIns="45720" rIns="91440" bIns="45720" rtlCol="0" anchor="t">
            <a:normAutofit/>
          </a:bodyPr>
          <a:lstStyle/>
          <a:p>
            <a:r>
              <a:rPr lang="fr-FR" dirty="0">
                <a:latin typeface="Figtree"/>
              </a:rPr>
              <a:t>ajouter un besoin pour un collaborateur </a:t>
            </a:r>
            <a:r>
              <a:rPr lang="fr-FR">
                <a:latin typeface="Figtree"/>
              </a:rPr>
              <a:t>à partir du catalogue</a:t>
            </a:r>
          </a:p>
        </p:txBody>
      </p:sp>
      <p:pic>
        <p:nvPicPr>
          <p:cNvPr id="9" name="Image 8">
            <a:extLst>
              <a:ext uri="{FF2B5EF4-FFF2-40B4-BE49-F238E27FC236}">
                <a16:creationId xmlns:a16="http://schemas.microsoft.com/office/drawing/2014/main" id="{FE11A576-DB01-51E5-A68A-8E28E46735D4}"/>
              </a:ext>
            </a:extLst>
          </p:cNvPr>
          <p:cNvPicPr>
            <a:picLocks noChangeAspect="1"/>
          </p:cNvPicPr>
          <p:nvPr/>
        </p:nvPicPr>
        <p:blipFill>
          <a:blip r:embed="rId3"/>
          <a:stretch>
            <a:fillRect/>
          </a:stretch>
        </p:blipFill>
        <p:spPr>
          <a:xfrm>
            <a:off x="357187" y="1300415"/>
            <a:ext cx="2980109" cy="2282065"/>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171D1072-ADDD-1A68-8650-C44DFCBED08C}"/>
              </a:ext>
            </a:extLst>
          </p:cNvPr>
          <p:cNvSpPr/>
          <p:nvPr/>
        </p:nvSpPr>
        <p:spPr>
          <a:xfrm>
            <a:off x="2057401" y="2191862"/>
            <a:ext cx="1279896" cy="249586"/>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tableau 1">
            <a:extLst>
              <a:ext uri="{FF2B5EF4-FFF2-40B4-BE49-F238E27FC236}">
                <a16:creationId xmlns:a16="http://schemas.microsoft.com/office/drawing/2014/main" id="{F29EE982-7092-4752-E458-874BDEDEE5DF}"/>
              </a:ext>
            </a:extLst>
          </p:cNvPr>
          <p:cNvSpPr txBox="1">
            <a:spLocks/>
          </p:cNvSpPr>
          <p:nvPr/>
        </p:nvSpPr>
        <p:spPr>
          <a:xfrm>
            <a:off x="409066" y="4210980"/>
            <a:ext cx="4069080" cy="2058751"/>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400" dirty="0">
                <a:latin typeface="Figtree Light" pitchFamily="2" charset="0"/>
              </a:rPr>
              <a:t>En tant </a:t>
            </a:r>
            <a:r>
              <a:rPr lang="fr-FR" sz="1400" b="1" dirty="0">
                <a:latin typeface="Figtree Light" pitchFamily="2" charset="0"/>
              </a:rPr>
              <a:t>qu’Administrateur</a:t>
            </a:r>
            <a:r>
              <a:rPr lang="fr-FR" sz="1400" dirty="0">
                <a:latin typeface="Figtree Light" pitchFamily="2" charset="0"/>
              </a:rPr>
              <a:t>, vous pouvez ajouter un besoin en formation pour un autre collaborateur.</a:t>
            </a:r>
            <a:r>
              <a:rPr lang="fr-FR" sz="1400" dirty="0">
                <a:solidFill>
                  <a:schemeClr val="tx1">
                    <a:lumMod val="50000"/>
                  </a:schemeClr>
                </a:solidFill>
                <a:latin typeface="Figtree Light" pitchFamily="2" charset="0"/>
              </a:rPr>
              <a:t> </a:t>
            </a:r>
            <a:endParaRPr lang="fr-FR" sz="1400" b="1" i="1" dirty="0">
              <a:solidFill>
                <a:schemeClr val="tx1">
                  <a:lumMod val="50000"/>
                </a:schemeClr>
              </a:solidFill>
              <a:latin typeface="Figtree Light" pitchFamily="2" charset="0"/>
            </a:endParaRPr>
          </a:p>
          <a:p>
            <a:pPr marL="0" indent="0" algn="just">
              <a:buNone/>
            </a:pPr>
            <a:r>
              <a:rPr lang="fr-FR" sz="1400" i="1" dirty="0">
                <a:solidFill>
                  <a:schemeClr val="tx1">
                    <a:lumMod val="50000"/>
                  </a:schemeClr>
                </a:solidFill>
                <a:latin typeface="Figtree Light"/>
              </a:rPr>
              <a:t>Si vous ne trouvez pas votre formation dans le catalogue, vous pouvez cliquer sur « </a:t>
            </a:r>
            <a:r>
              <a:rPr lang="fr-FR" sz="1400" b="1" i="1" dirty="0">
                <a:solidFill>
                  <a:schemeClr val="tx1">
                    <a:lumMod val="50000"/>
                  </a:schemeClr>
                </a:solidFill>
                <a:latin typeface="Figtree Light"/>
              </a:rPr>
              <a:t>Faire une demande hors catalogue</a:t>
            </a:r>
            <a:r>
              <a:rPr lang="fr-FR" sz="1400" i="1" dirty="0">
                <a:solidFill>
                  <a:schemeClr val="tx1">
                    <a:lumMod val="50000"/>
                  </a:schemeClr>
                </a:solidFill>
                <a:latin typeface="Figtree Light"/>
              </a:rPr>
              <a:t> ». </a:t>
            </a:r>
            <a:endParaRPr lang="fr-FR" sz="1400" dirty="0">
              <a:solidFill>
                <a:schemeClr val="tx1">
                  <a:lumMod val="50000"/>
                </a:schemeClr>
              </a:solidFill>
              <a:latin typeface="Figtree Light"/>
            </a:endParaRPr>
          </a:p>
          <a:p>
            <a:pPr marL="0" indent="0" algn="just">
              <a:buNone/>
            </a:pPr>
            <a:r>
              <a:rPr lang="fr-FR" sz="1400" b="1" i="1" dirty="0">
                <a:solidFill>
                  <a:schemeClr val="accent1"/>
                </a:solidFill>
                <a:latin typeface="Figtree Light" pitchFamily="2" charset="0"/>
              </a:rPr>
              <a:t>Bon à savoir : </a:t>
            </a:r>
            <a:r>
              <a:rPr lang="fr-FR" sz="1400" i="1" dirty="0">
                <a:solidFill>
                  <a:schemeClr val="accent1"/>
                </a:solidFill>
                <a:latin typeface="Figtree Light" pitchFamily="2" charset="0"/>
              </a:rPr>
              <a:t>Aucun circuit de validation ne s’appliquera. La demande sera automatiquement validée. </a:t>
            </a:r>
            <a:endParaRPr lang="fr-FR" sz="1400" dirty="0">
              <a:latin typeface="Figtree Light" pitchFamily="2" charset="0"/>
            </a:endParaRPr>
          </a:p>
          <a:p>
            <a:pPr marL="0" indent="0" algn="just">
              <a:buFontTx/>
              <a:buNone/>
            </a:pPr>
            <a:endParaRPr lang="fr-FR" sz="1400" dirty="0">
              <a:latin typeface="Figtree Light" pitchFamily="2" charset="0"/>
            </a:endParaRPr>
          </a:p>
        </p:txBody>
      </p:sp>
      <p:pic>
        <p:nvPicPr>
          <p:cNvPr id="8" name="Image 7">
            <a:extLst>
              <a:ext uri="{FF2B5EF4-FFF2-40B4-BE49-F238E27FC236}">
                <a16:creationId xmlns:a16="http://schemas.microsoft.com/office/drawing/2014/main" id="{4A33D70A-3ADE-B89E-0457-C81F489A3D9A}"/>
              </a:ext>
            </a:extLst>
          </p:cNvPr>
          <p:cNvPicPr>
            <a:picLocks noChangeAspect="1"/>
          </p:cNvPicPr>
          <p:nvPr/>
        </p:nvPicPr>
        <p:blipFill>
          <a:blip r:embed="rId6"/>
          <a:stretch>
            <a:fillRect/>
          </a:stretch>
        </p:blipFill>
        <p:spPr>
          <a:xfrm>
            <a:off x="4445414" y="1393824"/>
            <a:ext cx="6988987" cy="2934195"/>
          </a:xfrm>
          <a:prstGeom prst="rect">
            <a:avLst/>
          </a:prstGeom>
        </p:spPr>
      </p:pic>
      <p:sp>
        <p:nvSpPr>
          <p:cNvPr id="14" name="Rectangle 13">
            <a:extLst>
              <a:ext uri="{FF2B5EF4-FFF2-40B4-BE49-F238E27FC236}">
                <a16:creationId xmlns:a16="http://schemas.microsoft.com/office/drawing/2014/main" id="{1EFEEB10-448D-9A7E-562D-E600F77AEE66}"/>
              </a:ext>
            </a:extLst>
          </p:cNvPr>
          <p:cNvSpPr/>
          <p:nvPr/>
        </p:nvSpPr>
        <p:spPr>
          <a:xfrm>
            <a:off x="8903208" y="3095084"/>
            <a:ext cx="1840991" cy="1156876"/>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Flèche : courbe vers la gauche 1">
            <a:extLst>
              <a:ext uri="{FF2B5EF4-FFF2-40B4-BE49-F238E27FC236}">
                <a16:creationId xmlns:a16="http://schemas.microsoft.com/office/drawing/2014/main" id="{F4EAE6FD-AB88-B643-02CD-3B30B9BF1BD3}"/>
              </a:ext>
            </a:extLst>
          </p:cNvPr>
          <p:cNvSpPr/>
          <p:nvPr/>
        </p:nvSpPr>
        <p:spPr>
          <a:xfrm rot="920128">
            <a:off x="10272861" y="3563451"/>
            <a:ext cx="615670" cy="1757734"/>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877356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D259C-2A0A-CDC7-8DB2-664B0738330C}"/>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08E296E1-B094-D25F-8FD0-6DA566D39485}"/>
              </a:ext>
            </a:extLst>
          </p:cNvPr>
          <p:cNvSpPr>
            <a:spLocks noGrp="1"/>
          </p:cNvSpPr>
          <p:nvPr>
            <p:ph type="title"/>
          </p:nvPr>
        </p:nvSpPr>
        <p:spPr/>
        <p:txBody>
          <a:bodyPr/>
          <a:lstStyle/>
          <a:p>
            <a:r>
              <a:rPr lang="fr-FR" dirty="0"/>
              <a:t>Demandes de formations</a:t>
            </a:r>
          </a:p>
        </p:txBody>
      </p:sp>
      <p:sp>
        <p:nvSpPr>
          <p:cNvPr id="4" name="Espace réservé du texte 3">
            <a:extLst>
              <a:ext uri="{FF2B5EF4-FFF2-40B4-BE49-F238E27FC236}">
                <a16:creationId xmlns:a16="http://schemas.microsoft.com/office/drawing/2014/main" id="{8B606CB5-971E-16F1-83B7-5E81934DE58D}"/>
              </a:ext>
            </a:extLst>
          </p:cNvPr>
          <p:cNvSpPr>
            <a:spLocks noGrp="1"/>
          </p:cNvSpPr>
          <p:nvPr>
            <p:ph type="body" sz="quarter" idx="19"/>
          </p:nvPr>
        </p:nvSpPr>
        <p:spPr/>
        <p:txBody>
          <a:bodyPr/>
          <a:lstStyle/>
          <a:p>
            <a:r>
              <a:rPr lang="fr-FR" dirty="0"/>
              <a:t>Circuit de validation </a:t>
            </a:r>
          </a:p>
        </p:txBody>
      </p:sp>
      <p:sp>
        <p:nvSpPr>
          <p:cNvPr id="2" name="Espace réservé du tableau 1">
            <a:extLst>
              <a:ext uri="{FF2B5EF4-FFF2-40B4-BE49-F238E27FC236}">
                <a16:creationId xmlns:a16="http://schemas.microsoft.com/office/drawing/2014/main" id="{69BA9CF0-0E71-56B7-23F5-B1C982354EE7}"/>
              </a:ext>
            </a:extLst>
          </p:cNvPr>
          <p:cNvSpPr>
            <a:spLocks noGrp="1"/>
          </p:cNvSpPr>
          <p:nvPr>
            <p:ph type="tbl" sz="quarter" idx="10"/>
          </p:nvPr>
        </p:nvSpPr>
        <p:spPr>
          <a:xfrm>
            <a:off x="371475" y="1433845"/>
            <a:ext cx="11449050" cy="2572109"/>
          </a:xfrm>
        </p:spPr>
        <p:txBody>
          <a:bodyPr>
            <a:normAutofit/>
          </a:bodyPr>
          <a:lstStyle/>
          <a:p>
            <a:pPr marL="0" indent="0" algn="just">
              <a:buNone/>
            </a:pPr>
            <a:r>
              <a:rPr lang="fr-FR" dirty="0">
                <a:latin typeface="Figtree Light"/>
              </a:rPr>
              <a:t>Le </a:t>
            </a:r>
            <a:r>
              <a:rPr lang="fr-FR" b="1" dirty="0">
                <a:latin typeface="Figtree Light"/>
              </a:rPr>
              <a:t>circuit de validation </a:t>
            </a:r>
            <a:r>
              <a:rPr lang="fr-FR" dirty="0">
                <a:latin typeface="Figtree Light"/>
              </a:rPr>
              <a:t>d’une demande de formation est </a:t>
            </a:r>
            <a:r>
              <a:rPr lang="fr-FR" b="1" dirty="0">
                <a:latin typeface="Figtree Light"/>
              </a:rPr>
              <a:t>paramétré par défaut</a:t>
            </a:r>
            <a:r>
              <a:rPr lang="fr-FR" dirty="0">
                <a:latin typeface="Figtree Light"/>
              </a:rPr>
              <a:t> : </a:t>
            </a:r>
          </a:p>
          <a:p>
            <a:pPr algn="just">
              <a:buFontTx/>
              <a:buChar char="-"/>
            </a:pPr>
            <a:r>
              <a:rPr lang="fr-FR" b="1" dirty="0">
                <a:latin typeface="Figtree Light"/>
              </a:rPr>
              <a:t>Niveau 1 </a:t>
            </a:r>
            <a:r>
              <a:rPr lang="fr-FR" dirty="0">
                <a:latin typeface="Figtree Light"/>
              </a:rPr>
              <a:t>: Responsable N+1 du collaborateur </a:t>
            </a:r>
          </a:p>
          <a:p>
            <a:pPr algn="just">
              <a:buFontTx/>
              <a:buChar char="-"/>
            </a:pPr>
            <a:r>
              <a:rPr lang="fr-FR" b="1" dirty="0">
                <a:latin typeface="Figtree Light"/>
              </a:rPr>
              <a:t>Niveau 2 </a:t>
            </a:r>
            <a:r>
              <a:rPr lang="fr-FR" dirty="0">
                <a:latin typeface="Figtree Light"/>
              </a:rPr>
              <a:t>: Administrateur des modules talents</a:t>
            </a:r>
          </a:p>
          <a:p>
            <a:pPr algn="just">
              <a:buFontTx/>
              <a:buChar char="-"/>
            </a:pPr>
            <a:endParaRPr lang="fr-FR" dirty="0">
              <a:latin typeface="Figtree Light"/>
            </a:endParaRPr>
          </a:p>
          <a:p>
            <a:pPr marL="0" indent="0" algn="just">
              <a:buNone/>
            </a:pPr>
            <a:r>
              <a:rPr lang="fr-FR" b="1" dirty="0">
                <a:latin typeface="Figtree Light"/>
              </a:rPr>
              <a:t>En tant qu’administrateur, pouvez-vous intervenir dans le circuit de validation ? </a:t>
            </a:r>
          </a:p>
          <a:p>
            <a:pPr marL="0" indent="0" algn="just">
              <a:buNone/>
            </a:pPr>
            <a:endParaRPr lang="fr-FR" dirty="0">
              <a:latin typeface="Figtree Light"/>
            </a:endParaRPr>
          </a:p>
          <a:p>
            <a:pPr marL="0" indent="0" algn="just">
              <a:buNone/>
            </a:pPr>
            <a:endParaRPr lang="fr-FR" dirty="0"/>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p:txBody>
      </p:sp>
      <p:sp>
        <p:nvSpPr>
          <p:cNvPr id="15" name="ZoneTexte 14">
            <a:extLst>
              <a:ext uri="{FF2B5EF4-FFF2-40B4-BE49-F238E27FC236}">
                <a16:creationId xmlns:a16="http://schemas.microsoft.com/office/drawing/2014/main" id="{59240B43-AA3D-4625-9C2F-54FEEFBF456F}"/>
              </a:ext>
            </a:extLst>
          </p:cNvPr>
          <p:cNvSpPr txBox="1"/>
          <p:nvPr/>
        </p:nvSpPr>
        <p:spPr>
          <a:xfrm>
            <a:off x="1974776" y="5918200"/>
            <a:ext cx="2274982" cy="523220"/>
          </a:xfrm>
          <a:prstGeom prst="rect">
            <a:avLst/>
          </a:prstGeom>
          <a:noFill/>
        </p:spPr>
        <p:txBody>
          <a:bodyPr wrap="none" rtlCol="0">
            <a:spAutoFit/>
          </a:bodyPr>
          <a:lstStyle/>
          <a:p>
            <a:pPr algn="just"/>
            <a:r>
              <a:rPr lang="fr-FR" sz="1400" i="1" dirty="0">
                <a:latin typeface="Figtree Light" pitchFamily="2" charset="0"/>
              </a:rPr>
              <a:t>Vous pouvez outrepasser </a:t>
            </a:r>
          </a:p>
          <a:p>
            <a:pPr algn="just"/>
            <a:r>
              <a:rPr lang="fr-FR" sz="1400" i="1" dirty="0">
                <a:latin typeface="Figtree Light" pitchFamily="2" charset="0"/>
              </a:rPr>
              <a:t>la validation du manager. </a:t>
            </a:r>
          </a:p>
        </p:txBody>
      </p:sp>
      <p:sp>
        <p:nvSpPr>
          <p:cNvPr id="16" name="ZoneTexte 15">
            <a:extLst>
              <a:ext uri="{FF2B5EF4-FFF2-40B4-BE49-F238E27FC236}">
                <a16:creationId xmlns:a16="http://schemas.microsoft.com/office/drawing/2014/main" id="{99FF6FBF-0F85-D4F1-306B-B2353FD125DB}"/>
              </a:ext>
            </a:extLst>
          </p:cNvPr>
          <p:cNvSpPr txBox="1"/>
          <p:nvPr/>
        </p:nvSpPr>
        <p:spPr>
          <a:xfrm>
            <a:off x="7768507" y="5918200"/>
            <a:ext cx="3007555" cy="523220"/>
          </a:xfrm>
          <a:prstGeom prst="rect">
            <a:avLst/>
          </a:prstGeom>
          <a:noFill/>
        </p:spPr>
        <p:txBody>
          <a:bodyPr wrap="none" rtlCol="0">
            <a:spAutoFit/>
          </a:bodyPr>
          <a:lstStyle/>
          <a:p>
            <a:pPr algn="ctr"/>
            <a:r>
              <a:rPr lang="fr-FR" sz="1400" i="1" dirty="0">
                <a:latin typeface="Figtree Light" pitchFamily="2" charset="0"/>
              </a:rPr>
              <a:t>Vous pouvez valider une demande </a:t>
            </a:r>
          </a:p>
          <a:p>
            <a:pPr algn="ctr"/>
            <a:r>
              <a:rPr lang="fr-FR" sz="1400" i="1" dirty="0">
                <a:latin typeface="Figtree Light" pitchFamily="2" charset="0"/>
              </a:rPr>
              <a:t>refusée par le manager. </a:t>
            </a:r>
          </a:p>
        </p:txBody>
      </p:sp>
      <p:pic>
        <p:nvPicPr>
          <p:cNvPr id="6" name="Image 5">
            <a:extLst>
              <a:ext uri="{FF2B5EF4-FFF2-40B4-BE49-F238E27FC236}">
                <a16:creationId xmlns:a16="http://schemas.microsoft.com/office/drawing/2014/main" id="{B007C3D8-44AE-F315-60F5-363EACE2412C}"/>
              </a:ext>
            </a:extLst>
          </p:cNvPr>
          <p:cNvPicPr>
            <a:picLocks noChangeAspect="1"/>
          </p:cNvPicPr>
          <p:nvPr/>
        </p:nvPicPr>
        <p:blipFill>
          <a:blip r:embed="rId3"/>
          <a:stretch>
            <a:fillRect/>
          </a:stretch>
        </p:blipFill>
        <p:spPr>
          <a:xfrm>
            <a:off x="634259" y="3922962"/>
            <a:ext cx="5136615" cy="1900250"/>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6DDEDDFA-2845-1776-6195-8DB83C44CA3A}"/>
              </a:ext>
            </a:extLst>
          </p:cNvPr>
          <p:cNvPicPr>
            <a:picLocks noChangeAspect="1"/>
          </p:cNvPicPr>
          <p:nvPr/>
        </p:nvPicPr>
        <p:blipFill>
          <a:blip r:embed="rId4"/>
          <a:stretch>
            <a:fillRect/>
          </a:stretch>
        </p:blipFill>
        <p:spPr>
          <a:xfrm>
            <a:off x="6016751" y="3922962"/>
            <a:ext cx="6065703" cy="19002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6312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91145-F5ED-32AA-E2B3-C72FBBC3FECA}"/>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D164EEA4-A926-1AA8-F3A1-BC2FDFA158C8}"/>
              </a:ext>
            </a:extLst>
          </p:cNvPr>
          <p:cNvSpPr>
            <a:spLocks noGrp="1"/>
          </p:cNvSpPr>
          <p:nvPr>
            <p:ph type="title"/>
          </p:nvPr>
        </p:nvSpPr>
        <p:spPr/>
        <p:txBody>
          <a:bodyPr/>
          <a:lstStyle/>
          <a:p>
            <a:r>
              <a:rPr lang="fr-FR" dirty="0"/>
              <a:t>Demandes de formations</a:t>
            </a:r>
          </a:p>
        </p:txBody>
      </p:sp>
      <p:sp>
        <p:nvSpPr>
          <p:cNvPr id="4" name="Espace réservé du texte 3">
            <a:extLst>
              <a:ext uri="{FF2B5EF4-FFF2-40B4-BE49-F238E27FC236}">
                <a16:creationId xmlns:a16="http://schemas.microsoft.com/office/drawing/2014/main" id="{9D646843-725B-A727-F532-A67206E9E47A}"/>
              </a:ext>
            </a:extLst>
          </p:cNvPr>
          <p:cNvSpPr>
            <a:spLocks noGrp="1"/>
          </p:cNvSpPr>
          <p:nvPr>
            <p:ph type="body" sz="quarter" idx="19"/>
          </p:nvPr>
        </p:nvSpPr>
        <p:spPr/>
        <p:txBody>
          <a:bodyPr/>
          <a:lstStyle/>
          <a:p>
            <a:r>
              <a:rPr lang="fr-FR" dirty="0"/>
              <a:t>Valider ou refuser une demande de formation</a:t>
            </a:r>
          </a:p>
        </p:txBody>
      </p:sp>
      <p:pic>
        <p:nvPicPr>
          <p:cNvPr id="10" name="Image 9">
            <a:extLst>
              <a:ext uri="{FF2B5EF4-FFF2-40B4-BE49-F238E27FC236}">
                <a16:creationId xmlns:a16="http://schemas.microsoft.com/office/drawing/2014/main" id="{22DBA61A-A2DF-4CB5-257C-F57E4B5C5EE0}"/>
              </a:ext>
            </a:extLst>
          </p:cNvPr>
          <p:cNvPicPr>
            <a:picLocks noChangeAspect="1"/>
          </p:cNvPicPr>
          <p:nvPr/>
        </p:nvPicPr>
        <p:blipFill>
          <a:blip r:embed="rId2"/>
          <a:stretch>
            <a:fillRect/>
          </a:stretch>
        </p:blipFill>
        <p:spPr>
          <a:xfrm>
            <a:off x="2141473" y="1570385"/>
            <a:ext cx="8367540" cy="2660976"/>
          </a:xfrm>
          <a:prstGeom prst="rect">
            <a:avLst/>
          </a:prstGeom>
          <a:ln>
            <a:no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id="{6F670B62-D1D4-9DB9-F2EA-E33186C81277}"/>
              </a:ext>
            </a:extLst>
          </p:cNvPr>
          <p:cNvPicPr>
            <a:picLocks noChangeAspect="1"/>
          </p:cNvPicPr>
          <p:nvPr/>
        </p:nvPicPr>
        <p:blipFill>
          <a:blip r:embed="rId3"/>
          <a:stretch>
            <a:fillRect/>
          </a:stretch>
        </p:blipFill>
        <p:spPr>
          <a:xfrm>
            <a:off x="4626120" y="4049258"/>
            <a:ext cx="4273549" cy="2653409"/>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CC07B06C-E60E-92E7-BC12-2A228990BFEE}"/>
              </a:ext>
            </a:extLst>
          </p:cNvPr>
          <p:cNvSpPr/>
          <p:nvPr/>
        </p:nvSpPr>
        <p:spPr>
          <a:xfrm>
            <a:off x="2971800" y="3337390"/>
            <a:ext cx="5843016" cy="249586"/>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 courbe vers la gauche 6">
            <a:extLst>
              <a:ext uri="{FF2B5EF4-FFF2-40B4-BE49-F238E27FC236}">
                <a16:creationId xmlns:a16="http://schemas.microsoft.com/office/drawing/2014/main" id="{9EB1758E-DDE9-B0BD-15A4-52FF72011C28}"/>
              </a:ext>
            </a:extLst>
          </p:cNvPr>
          <p:cNvSpPr/>
          <p:nvPr/>
        </p:nvSpPr>
        <p:spPr>
          <a:xfrm>
            <a:off x="9325914" y="3466744"/>
            <a:ext cx="615670" cy="1757734"/>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solidFill>
                <a:schemeClr val="tx1"/>
              </a:solidFill>
            </a:endParaRPr>
          </a:p>
        </p:txBody>
      </p:sp>
      <p:sp>
        <p:nvSpPr>
          <p:cNvPr id="8" name="Rectangle 7">
            <a:extLst>
              <a:ext uri="{FF2B5EF4-FFF2-40B4-BE49-F238E27FC236}">
                <a16:creationId xmlns:a16="http://schemas.microsoft.com/office/drawing/2014/main" id="{A8A01A3C-944C-2962-9F81-5D3A0194578F}"/>
              </a:ext>
            </a:extLst>
          </p:cNvPr>
          <p:cNvSpPr/>
          <p:nvPr/>
        </p:nvSpPr>
        <p:spPr>
          <a:xfrm>
            <a:off x="4625708" y="6290835"/>
            <a:ext cx="1810776" cy="383541"/>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9664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94CA6-3FC0-73C8-8E50-73F5B385AD44}"/>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7B0D3A67-C5EE-395C-D8EC-8BB66984A64B}"/>
              </a:ext>
            </a:extLst>
          </p:cNvPr>
          <p:cNvSpPr>
            <a:spLocks noGrp="1"/>
          </p:cNvSpPr>
          <p:nvPr>
            <p:ph type="title"/>
          </p:nvPr>
        </p:nvSpPr>
        <p:spPr/>
        <p:txBody>
          <a:bodyPr/>
          <a:lstStyle/>
          <a:p>
            <a:r>
              <a:rPr lang="fr-FR" dirty="0"/>
              <a:t>Demandes de formations</a:t>
            </a:r>
          </a:p>
        </p:txBody>
      </p:sp>
      <p:sp>
        <p:nvSpPr>
          <p:cNvPr id="4" name="Espace réservé du texte 3">
            <a:extLst>
              <a:ext uri="{FF2B5EF4-FFF2-40B4-BE49-F238E27FC236}">
                <a16:creationId xmlns:a16="http://schemas.microsoft.com/office/drawing/2014/main" id="{2C2E4E43-1809-1C3D-0C4C-31F487F1C669}"/>
              </a:ext>
            </a:extLst>
          </p:cNvPr>
          <p:cNvSpPr>
            <a:spLocks noGrp="1"/>
          </p:cNvSpPr>
          <p:nvPr>
            <p:ph type="body" sz="quarter" idx="19"/>
          </p:nvPr>
        </p:nvSpPr>
        <p:spPr/>
        <p:txBody>
          <a:bodyPr/>
          <a:lstStyle/>
          <a:p>
            <a:r>
              <a:rPr lang="fr-FR" dirty="0"/>
              <a:t>Exporter les demandes de formations</a:t>
            </a:r>
          </a:p>
        </p:txBody>
      </p:sp>
      <p:pic>
        <p:nvPicPr>
          <p:cNvPr id="10" name="Image 9">
            <a:extLst>
              <a:ext uri="{FF2B5EF4-FFF2-40B4-BE49-F238E27FC236}">
                <a16:creationId xmlns:a16="http://schemas.microsoft.com/office/drawing/2014/main" id="{EF194348-7A48-2D27-E79A-9DC9D7F9E6CA}"/>
              </a:ext>
            </a:extLst>
          </p:cNvPr>
          <p:cNvPicPr>
            <a:picLocks noChangeAspect="1"/>
          </p:cNvPicPr>
          <p:nvPr/>
        </p:nvPicPr>
        <p:blipFill>
          <a:blip r:embed="rId2"/>
          <a:stretch>
            <a:fillRect/>
          </a:stretch>
        </p:blipFill>
        <p:spPr>
          <a:xfrm>
            <a:off x="1912230" y="1462969"/>
            <a:ext cx="8367540" cy="2660976"/>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E33FE9DE-3DE0-064B-1130-356A393A83CE}"/>
              </a:ext>
            </a:extLst>
          </p:cNvPr>
          <p:cNvSpPr/>
          <p:nvPr/>
        </p:nvSpPr>
        <p:spPr>
          <a:xfrm>
            <a:off x="9134857" y="1935830"/>
            <a:ext cx="457199" cy="249586"/>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5C2E4D7B-CEC9-E015-F5E3-A6CAA788C77C}"/>
              </a:ext>
            </a:extLst>
          </p:cNvPr>
          <p:cNvPicPr>
            <a:picLocks noChangeAspect="1"/>
          </p:cNvPicPr>
          <p:nvPr/>
        </p:nvPicPr>
        <p:blipFill>
          <a:blip r:embed="rId3"/>
          <a:stretch>
            <a:fillRect/>
          </a:stretch>
        </p:blipFill>
        <p:spPr>
          <a:xfrm>
            <a:off x="740664" y="4596806"/>
            <a:ext cx="10884408" cy="589702"/>
          </a:xfrm>
          <a:prstGeom prst="rect">
            <a:avLst/>
          </a:prstGeom>
          <a:ln>
            <a:noFill/>
          </a:ln>
          <a:effectLst>
            <a:outerShdw blurRad="292100" dist="139700" dir="2700000" algn="tl" rotWithShape="0">
              <a:srgbClr val="333333">
                <a:alpha val="65000"/>
              </a:srgbClr>
            </a:outerShdw>
          </a:effectLst>
        </p:spPr>
      </p:pic>
      <p:sp>
        <p:nvSpPr>
          <p:cNvPr id="16" name="Flèche : courbe vers la gauche 15">
            <a:extLst>
              <a:ext uri="{FF2B5EF4-FFF2-40B4-BE49-F238E27FC236}">
                <a16:creationId xmlns:a16="http://schemas.microsoft.com/office/drawing/2014/main" id="{1316EE0A-3FFB-CF41-4E6B-CBC429658D06}"/>
              </a:ext>
            </a:extLst>
          </p:cNvPr>
          <p:cNvSpPr/>
          <p:nvPr/>
        </p:nvSpPr>
        <p:spPr>
          <a:xfrm>
            <a:off x="9971935" y="3245078"/>
            <a:ext cx="615670" cy="1757734"/>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665903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r>
              <a:rPr lang="fr-FR" sz="6600" dirty="0">
                <a:solidFill>
                  <a:schemeClr val="bg1"/>
                </a:solidFill>
                <a:latin typeface="Figtree"/>
              </a:rPr>
              <a:t>Créer le plan de formation</a:t>
            </a:r>
            <a:endParaRPr lang="fr-FR" dirty="0"/>
          </a:p>
        </p:txBody>
      </p:sp>
    </p:spTree>
    <p:extLst>
      <p:ext uri="{BB962C8B-B14F-4D97-AF65-F5344CB8AC3E}">
        <p14:creationId xmlns:p14="http://schemas.microsoft.com/office/powerpoint/2010/main" val="661220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capture d’écran, logiciel, Icône d’ordinateur&#10;&#10;Le contenu généré par l’IA peut être incorrect.">
            <a:extLst>
              <a:ext uri="{FF2B5EF4-FFF2-40B4-BE49-F238E27FC236}">
                <a16:creationId xmlns:a16="http://schemas.microsoft.com/office/drawing/2014/main" id="{930528D5-2C9F-006B-CA1A-594C62BD1841}"/>
              </a:ext>
            </a:extLst>
          </p:cNvPr>
          <p:cNvPicPr>
            <a:picLocks noChangeAspect="1"/>
          </p:cNvPicPr>
          <p:nvPr/>
        </p:nvPicPr>
        <p:blipFill>
          <a:blip r:embed="rId2"/>
          <a:stretch>
            <a:fillRect/>
          </a:stretch>
        </p:blipFill>
        <p:spPr>
          <a:xfrm>
            <a:off x="5014838" y="1373680"/>
            <a:ext cx="6702715" cy="3486819"/>
          </a:xfrm>
          <a:prstGeom prst="rect">
            <a:avLst/>
          </a:prstGeom>
          <a:ln>
            <a:noFill/>
          </a:ln>
          <a:effectLst>
            <a:outerShdw blurRad="292100" dist="139700" dir="2700000" algn="tl" rotWithShape="0">
              <a:srgbClr val="333333">
                <a:alpha val="65000"/>
              </a:srgbClr>
            </a:outerShdw>
          </a:effectLst>
        </p:spPr>
      </p:pic>
      <p:pic>
        <p:nvPicPr>
          <p:cNvPr id="5" name="Image 4" descr="Une image contenant texte, capture d’écran, conception&#10;&#10;Le contenu généré par l’IA peut être incorrect.">
            <a:extLst>
              <a:ext uri="{FF2B5EF4-FFF2-40B4-BE49-F238E27FC236}">
                <a16:creationId xmlns:a16="http://schemas.microsoft.com/office/drawing/2014/main" id="{A9AC43D8-A3A7-4E66-9D10-BB8A623170A6}"/>
              </a:ext>
            </a:extLst>
          </p:cNvPr>
          <p:cNvPicPr>
            <a:picLocks noChangeAspect="1"/>
          </p:cNvPicPr>
          <p:nvPr/>
        </p:nvPicPr>
        <p:blipFill>
          <a:blip r:embed="rId3"/>
          <a:stretch>
            <a:fillRect/>
          </a:stretch>
        </p:blipFill>
        <p:spPr>
          <a:xfrm>
            <a:off x="82774" y="1280753"/>
            <a:ext cx="3699720" cy="2147197"/>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Créer un plan de formation</a:t>
            </a:r>
          </a:p>
        </p:txBody>
      </p:sp>
      <p:sp>
        <p:nvSpPr>
          <p:cNvPr id="12" name="Rectangle 11">
            <a:extLst>
              <a:ext uri="{FF2B5EF4-FFF2-40B4-BE49-F238E27FC236}">
                <a16:creationId xmlns:a16="http://schemas.microsoft.com/office/drawing/2014/main" id="{CB538417-BF31-6257-CCF7-EFC3D86FB8AA}"/>
              </a:ext>
            </a:extLst>
          </p:cNvPr>
          <p:cNvSpPr/>
          <p:nvPr/>
        </p:nvSpPr>
        <p:spPr>
          <a:xfrm>
            <a:off x="2126241" y="2655999"/>
            <a:ext cx="1656253" cy="358696"/>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3" name="Rectangle 12">
            <a:extLst>
              <a:ext uri="{FF2B5EF4-FFF2-40B4-BE49-F238E27FC236}">
                <a16:creationId xmlns:a16="http://schemas.microsoft.com/office/drawing/2014/main" id="{947EA4F6-6079-35E4-5410-BD0718912FC9}"/>
              </a:ext>
            </a:extLst>
          </p:cNvPr>
          <p:cNvSpPr/>
          <p:nvPr/>
        </p:nvSpPr>
        <p:spPr>
          <a:xfrm>
            <a:off x="11101893" y="2304876"/>
            <a:ext cx="539459" cy="310902"/>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5" name="Espace réservé du tableau 1">
            <a:extLst>
              <a:ext uri="{FF2B5EF4-FFF2-40B4-BE49-F238E27FC236}">
                <a16:creationId xmlns:a16="http://schemas.microsoft.com/office/drawing/2014/main" id="{CA7EE326-488F-73B7-6F0B-3BD695437A3F}"/>
              </a:ext>
            </a:extLst>
          </p:cNvPr>
          <p:cNvSpPr txBox="1">
            <a:spLocks/>
          </p:cNvSpPr>
          <p:nvPr/>
        </p:nvSpPr>
        <p:spPr>
          <a:xfrm>
            <a:off x="82327" y="4034060"/>
            <a:ext cx="3141307" cy="2686779"/>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300" dirty="0">
                <a:latin typeface="Figtree Light" pitchFamily="2" charset="0"/>
              </a:rPr>
              <a:t>Etablir le plan de formation aide à préparer l’année à venir. Il constitue la base permettant de regrouper une ou plusieurs actions de formation ainsi que des sessions. </a:t>
            </a:r>
          </a:p>
          <a:p>
            <a:pPr marL="0" indent="0" algn="ctr">
              <a:buNone/>
            </a:pPr>
            <a:endParaRPr lang="fr-FR" sz="1300" dirty="0">
              <a:solidFill>
                <a:schemeClr val="tx1">
                  <a:lumMod val="50000"/>
                </a:schemeClr>
              </a:solidFill>
              <a:latin typeface="Figtree Light" pitchFamily="2" charset="0"/>
            </a:endParaRPr>
          </a:p>
          <a:p>
            <a:pPr marL="0" indent="0" algn="ctr">
              <a:buNone/>
            </a:pPr>
            <a:r>
              <a:rPr lang="fr-FR" sz="1300" dirty="0">
                <a:solidFill>
                  <a:schemeClr val="tx1">
                    <a:lumMod val="50000"/>
                  </a:schemeClr>
                </a:solidFill>
                <a:latin typeface="Figtree Light" pitchFamily="2" charset="0"/>
              </a:rPr>
              <a:t>Saisir le nom de votre choix et indiquer la période du plan de formation.</a:t>
            </a:r>
          </a:p>
          <a:p>
            <a:pPr marL="0" indent="0" algn="ctr">
              <a:buFontTx/>
              <a:buNone/>
            </a:pPr>
            <a:endParaRPr lang="fr-FR" sz="1400" dirty="0">
              <a:latin typeface="Figtree Light" pitchFamily="2" charset="0"/>
            </a:endParaRPr>
          </a:p>
        </p:txBody>
      </p:sp>
      <p:pic>
        <p:nvPicPr>
          <p:cNvPr id="16" name="Image 15" descr="Une image contenant texte, Police, ligne, capture d’écran&#10;&#10;Le contenu généré par l’IA peut être incorrect.">
            <a:extLst>
              <a:ext uri="{FF2B5EF4-FFF2-40B4-BE49-F238E27FC236}">
                <a16:creationId xmlns:a16="http://schemas.microsoft.com/office/drawing/2014/main" id="{03CD82CE-F8FB-7150-723C-918E63DB2772}"/>
              </a:ext>
            </a:extLst>
          </p:cNvPr>
          <p:cNvPicPr>
            <a:picLocks noChangeAspect="1"/>
          </p:cNvPicPr>
          <p:nvPr/>
        </p:nvPicPr>
        <p:blipFill>
          <a:blip r:embed="rId6"/>
          <a:stretch>
            <a:fillRect/>
          </a:stretch>
        </p:blipFill>
        <p:spPr>
          <a:xfrm>
            <a:off x="3344605" y="3824202"/>
            <a:ext cx="8186928" cy="2385257"/>
          </a:xfrm>
          <a:prstGeom prst="rect">
            <a:avLst/>
          </a:prstGeom>
          <a:ln>
            <a:noFill/>
          </a:ln>
          <a:effectLst>
            <a:outerShdw blurRad="292100" dist="139700" dir="2700000" algn="tl" rotWithShape="0">
              <a:srgbClr val="333333">
                <a:alpha val="65000"/>
              </a:srgbClr>
            </a:outerShdw>
          </a:effectLst>
        </p:spPr>
      </p:pic>
      <p:sp>
        <p:nvSpPr>
          <p:cNvPr id="14" name="Flèche : courbe vers la gauche 13">
            <a:extLst>
              <a:ext uri="{FF2B5EF4-FFF2-40B4-BE49-F238E27FC236}">
                <a16:creationId xmlns:a16="http://schemas.microsoft.com/office/drawing/2014/main" id="{54440546-4834-3CE9-CC18-89F1EE4EE5AC}"/>
              </a:ext>
            </a:extLst>
          </p:cNvPr>
          <p:cNvSpPr/>
          <p:nvPr/>
        </p:nvSpPr>
        <p:spPr>
          <a:xfrm rot="1552227">
            <a:off x="11335210" y="2879168"/>
            <a:ext cx="615670" cy="1757734"/>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solidFill>
                <a:schemeClr val="tx1"/>
              </a:solidFill>
            </a:endParaRPr>
          </a:p>
        </p:txBody>
      </p:sp>
    </p:spTree>
    <p:extLst>
      <p:ext uri="{BB962C8B-B14F-4D97-AF65-F5344CB8AC3E}">
        <p14:creationId xmlns:p14="http://schemas.microsoft.com/office/powerpoint/2010/main" val="3946209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1C005-7A8D-D9B4-37E7-F9D2BCF18AD7}"/>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01189933-3B7A-CE6A-E3E0-125198502642}"/>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535544A0-6DE0-C93E-7C71-7BE96C6325F7}"/>
              </a:ext>
            </a:extLst>
          </p:cNvPr>
          <p:cNvSpPr>
            <a:spLocks noGrp="1"/>
          </p:cNvSpPr>
          <p:nvPr>
            <p:ph type="body" sz="quarter" idx="19"/>
          </p:nvPr>
        </p:nvSpPr>
        <p:spPr/>
        <p:txBody>
          <a:bodyPr/>
          <a:lstStyle/>
          <a:p>
            <a:r>
              <a:rPr lang="fr-FR" dirty="0"/>
              <a:t>Saisir son budget prévisionnel</a:t>
            </a:r>
          </a:p>
        </p:txBody>
      </p:sp>
      <p:sp>
        <p:nvSpPr>
          <p:cNvPr id="15" name="Espace réservé du tableau 1">
            <a:extLst>
              <a:ext uri="{FF2B5EF4-FFF2-40B4-BE49-F238E27FC236}">
                <a16:creationId xmlns:a16="http://schemas.microsoft.com/office/drawing/2014/main" id="{BFE3B321-B5A2-C167-68ED-35300492E712}"/>
              </a:ext>
            </a:extLst>
          </p:cNvPr>
          <p:cNvSpPr txBox="1">
            <a:spLocks/>
          </p:cNvSpPr>
          <p:nvPr/>
        </p:nvSpPr>
        <p:spPr>
          <a:xfrm>
            <a:off x="493807" y="3429000"/>
            <a:ext cx="3141307" cy="3291839"/>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Le </a:t>
            </a:r>
            <a:r>
              <a:rPr lang="fr-FR" sz="1300" b="1" dirty="0">
                <a:latin typeface="Figtree Light" pitchFamily="2" charset="0"/>
              </a:rPr>
              <a:t>budget alloué </a:t>
            </a:r>
            <a:r>
              <a:rPr lang="fr-FR" sz="1300" dirty="0">
                <a:latin typeface="Figtree Light" pitchFamily="2" charset="0"/>
              </a:rPr>
              <a:t>correspond au montant total consacré au plan. S'il n'est pas encore connu, il pourra être renseigné plus tard. </a:t>
            </a:r>
          </a:p>
          <a:p>
            <a:pPr marL="0" indent="0" algn="ctr">
              <a:buNone/>
            </a:pPr>
            <a:r>
              <a:rPr lang="fr-FR" sz="1300" dirty="0">
                <a:latin typeface="Figtree Light" pitchFamily="2" charset="0"/>
              </a:rPr>
              <a:t>Les</a:t>
            </a:r>
            <a:r>
              <a:rPr lang="fr-FR" sz="1300" b="1" dirty="0">
                <a:latin typeface="Figtree Light" pitchFamily="2" charset="0"/>
              </a:rPr>
              <a:t> types de coûts et de financements </a:t>
            </a:r>
            <a:r>
              <a:rPr lang="fr-FR" sz="1300" dirty="0">
                <a:latin typeface="Figtree Light" pitchFamily="2" charset="0"/>
              </a:rPr>
              <a:t>peuvent être définis dès maintenant — ils seront ensuite proposés automatiquement lors de la création des actions et des sessions.</a:t>
            </a:r>
          </a:p>
        </p:txBody>
      </p:sp>
      <p:pic>
        <p:nvPicPr>
          <p:cNvPr id="9" name="Image 8" descr="Une image contenant texte, capture d’écran, logiciel, nombre&#10;&#10;Le contenu généré par l’IA peut être incorrect.">
            <a:extLst>
              <a:ext uri="{FF2B5EF4-FFF2-40B4-BE49-F238E27FC236}">
                <a16:creationId xmlns:a16="http://schemas.microsoft.com/office/drawing/2014/main" id="{6265D278-4B1A-6367-FA2E-3B7FD0E9E0AC}"/>
              </a:ext>
            </a:extLst>
          </p:cNvPr>
          <p:cNvPicPr>
            <a:picLocks noChangeAspect="1"/>
          </p:cNvPicPr>
          <p:nvPr/>
        </p:nvPicPr>
        <p:blipFill>
          <a:blip r:embed="rId4"/>
          <a:stretch>
            <a:fillRect/>
          </a:stretch>
        </p:blipFill>
        <p:spPr>
          <a:xfrm>
            <a:off x="4096400" y="2287609"/>
            <a:ext cx="8013273" cy="4433230"/>
          </a:xfrm>
          <a:prstGeom prst="rect">
            <a:avLst/>
          </a:prstGeom>
          <a:ln>
            <a:noFill/>
          </a:ln>
          <a:effectLst>
            <a:outerShdw blurRad="292100" dist="139700" dir="2700000" algn="tl" rotWithShape="0">
              <a:srgbClr val="333333">
                <a:alpha val="65000"/>
              </a:srgbClr>
            </a:outerShdw>
          </a:effectLst>
        </p:spPr>
      </p:pic>
      <p:pic>
        <p:nvPicPr>
          <p:cNvPr id="6" name="Image 5" descr="Une image contenant texte, Police, nombre, ligne&#10;&#10;Le contenu généré par l’IA peut être incorrect.">
            <a:extLst>
              <a:ext uri="{FF2B5EF4-FFF2-40B4-BE49-F238E27FC236}">
                <a16:creationId xmlns:a16="http://schemas.microsoft.com/office/drawing/2014/main" id="{AB170ECC-F98B-54DD-414E-67046D397EA3}"/>
              </a:ext>
            </a:extLst>
          </p:cNvPr>
          <p:cNvPicPr>
            <a:picLocks noChangeAspect="1"/>
          </p:cNvPicPr>
          <p:nvPr/>
        </p:nvPicPr>
        <p:blipFill>
          <a:blip r:embed="rId5"/>
          <a:stretch>
            <a:fillRect/>
          </a:stretch>
        </p:blipFill>
        <p:spPr>
          <a:xfrm>
            <a:off x="219456" y="1393824"/>
            <a:ext cx="5876544" cy="1619683"/>
          </a:xfrm>
          <a:prstGeom prst="rect">
            <a:avLst/>
          </a:prstGeom>
          <a:ln>
            <a:noFill/>
          </a:ln>
          <a:effectLst>
            <a:outerShdw blurRad="292100" dist="139700" dir="2700000" algn="tl" rotWithShape="0">
              <a:srgbClr val="333333">
                <a:alpha val="65000"/>
              </a:srgbClr>
            </a:outerShdw>
          </a:effectLst>
        </p:spPr>
      </p:pic>
      <p:sp>
        <p:nvSpPr>
          <p:cNvPr id="10" name="Flèche : courbe vers la gauche 9">
            <a:extLst>
              <a:ext uri="{FF2B5EF4-FFF2-40B4-BE49-F238E27FC236}">
                <a16:creationId xmlns:a16="http://schemas.microsoft.com/office/drawing/2014/main" id="{CB16EB4D-83AB-1F5E-2187-B8B143C8879F}"/>
              </a:ext>
            </a:extLst>
          </p:cNvPr>
          <p:cNvSpPr/>
          <p:nvPr/>
        </p:nvSpPr>
        <p:spPr>
          <a:xfrm rot="20381322">
            <a:off x="6135472" y="2034552"/>
            <a:ext cx="615670" cy="1757734"/>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solidFill>
                <a:schemeClr val="tx1"/>
              </a:solidFill>
            </a:endParaRPr>
          </a:p>
        </p:txBody>
      </p:sp>
    </p:spTree>
    <p:extLst>
      <p:ext uri="{BB962C8B-B14F-4D97-AF65-F5344CB8AC3E}">
        <p14:creationId xmlns:p14="http://schemas.microsoft.com/office/powerpoint/2010/main" val="2322918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236CC-6175-EB04-DB91-EB91E883ED2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C27D175-FA1D-FEEB-5F1F-F615A7800741}"/>
              </a:ext>
            </a:extLst>
          </p:cNvPr>
          <p:cNvSpPr>
            <a:spLocks noGrp="1"/>
          </p:cNvSpPr>
          <p:nvPr>
            <p:ph type="title"/>
          </p:nvPr>
        </p:nvSpPr>
        <p:spPr/>
        <p:txBody>
          <a:bodyPr/>
          <a:lstStyle/>
          <a:p>
            <a:r>
              <a:rPr lang="fr-FR" sz="6600" dirty="0">
                <a:solidFill>
                  <a:schemeClr val="bg1"/>
                </a:solidFill>
                <a:latin typeface="Figtree"/>
              </a:rPr>
              <a:t>Ajouter des actions de formation</a:t>
            </a:r>
            <a:br>
              <a:rPr lang="fr-FR" sz="6600" dirty="0">
                <a:solidFill>
                  <a:schemeClr val="bg1"/>
                </a:solidFill>
                <a:latin typeface="Figtree"/>
              </a:rPr>
            </a:br>
            <a:endParaRPr lang="fr-FR" dirty="0"/>
          </a:p>
        </p:txBody>
      </p:sp>
    </p:spTree>
    <p:extLst>
      <p:ext uri="{BB962C8B-B14F-4D97-AF65-F5344CB8AC3E}">
        <p14:creationId xmlns:p14="http://schemas.microsoft.com/office/powerpoint/2010/main" val="1669601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hlinkClick r:id="rId2" action="ppaction://hlinksldjump"/>
              </a:rPr>
              <a:t>Les fonctionnalités de votre module</a:t>
            </a:r>
            <a:endParaRPr lang="fr-F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2" y="2530474"/>
            <a:ext cx="6172518" cy="2067700"/>
          </a:xfrm>
        </p:spPr>
        <p:txBody>
          <a:bodyPr vert="horz" lIns="91440" tIns="45720" rIns="91440" bIns="45720" rtlCol="0" anchor="t">
            <a:normAutofit fontScale="92500" lnSpcReduction="10000"/>
          </a:bodyPr>
          <a:lstStyle/>
          <a:p>
            <a:pPr>
              <a:lnSpc>
                <a:spcPct val="100000"/>
              </a:lnSpc>
            </a:pPr>
            <a:r>
              <a:rPr lang="fr-FR" sz="1400" dirty="0">
                <a:solidFill>
                  <a:schemeClr val="bg2"/>
                </a:solidFill>
                <a:latin typeface="Figtree"/>
              </a:rPr>
              <a:t>Option LIGHT</a:t>
            </a:r>
          </a:p>
          <a:p>
            <a:pPr lvl="1">
              <a:lnSpc>
                <a:spcPct val="100000"/>
              </a:lnSpc>
            </a:pPr>
            <a:r>
              <a:rPr lang="fr-FR" sz="1400" dirty="0">
                <a:solidFill>
                  <a:schemeClr val="bg2"/>
                </a:solidFill>
                <a:latin typeface="Figtree"/>
              </a:rPr>
              <a:t>Enrichir le catalogue de formation</a:t>
            </a:r>
          </a:p>
          <a:p>
            <a:pPr lvl="1">
              <a:lnSpc>
                <a:spcPct val="100000"/>
              </a:lnSpc>
            </a:pPr>
            <a:r>
              <a:rPr lang="fr-FR" sz="1400" dirty="0">
                <a:solidFill>
                  <a:schemeClr val="bg1"/>
                </a:solidFill>
                <a:latin typeface="Figtree"/>
              </a:rPr>
              <a:t>Recueillir les besoins de formation de vos collaborateurs</a:t>
            </a:r>
          </a:p>
          <a:p>
            <a:pPr>
              <a:lnSpc>
                <a:spcPct val="100000"/>
              </a:lnSpc>
            </a:pPr>
            <a:r>
              <a:rPr lang="fr-FR" sz="1400" dirty="0">
                <a:solidFill>
                  <a:schemeClr val="bg2"/>
                </a:solidFill>
                <a:latin typeface="Figtree"/>
              </a:rPr>
              <a:t>Option PRO</a:t>
            </a:r>
          </a:p>
          <a:p>
            <a:pPr lvl="1">
              <a:lnSpc>
                <a:spcPct val="100000"/>
              </a:lnSpc>
            </a:pPr>
            <a:r>
              <a:rPr lang="fr-FR" sz="1400" dirty="0">
                <a:solidFill>
                  <a:schemeClr val="bg2"/>
                </a:solidFill>
                <a:latin typeface="Figtree"/>
              </a:rPr>
              <a:t>Créer le plan de formation</a:t>
            </a:r>
          </a:p>
          <a:p>
            <a:pPr lvl="1">
              <a:lnSpc>
                <a:spcPct val="100000"/>
              </a:lnSpc>
            </a:pPr>
            <a:r>
              <a:rPr lang="fr-FR" sz="1400" dirty="0">
                <a:solidFill>
                  <a:schemeClr val="bg2"/>
                </a:solidFill>
                <a:latin typeface="Figtree"/>
              </a:rPr>
              <a:t>Ajouter des actions de formation au plan</a:t>
            </a:r>
          </a:p>
          <a:p>
            <a:pPr lvl="1">
              <a:lnSpc>
                <a:spcPct val="100000"/>
              </a:lnSpc>
            </a:pPr>
            <a:r>
              <a:rPr lang="fr-FR" sz="1400" dirty="0">
                <a:solidFill>
                  <a:schemeClr val="bg2"/>
                </a:solidFill>
                <a:latin typeface="Figtree"/>
              </a:rPr>
              <a:t>Ajouter des sessions aux actions de formation</a:t>
            </a:r>
          </a:p>
          <a:p>
            <a:pPr lvl="1">
              <a:lnSpc>
                <a:spcPct val="100000"/>
              </a:lnSpc>
            </a:pPr>
            <a:r>
              <a:rPr lang="fr-FR" sz="1400" dirty="0">
                <a:solidFill>
                  <a:schemeClr val="bg2"/>
                </a:solidFill>
                <a:latin typeface="Figtree"/>
              </a:rPr>
              <a:t>Suivre le budget</a:t>
            </a:r>
          </a:p>
          <a:p>
            <a:pPr>
              <a:lnSpc>
                <a:spcPct val="100000"/>
              </a:lnSpc>
            </a:pPr>
            <a:endParaRPr lang="fr-FR" sz="1400" dirty="0">
              <a:solidFill>
                <a:schemeClr val="bg1"/>
              </a:solidFill>
              <a:latin typeface="Figtree"/>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4799342"/>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3" action="ppaction://hlinksldjump"/>
              </a:rPr>
              <a:t>L’espace administrateur</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3" y="5127579"/>
            <a:ext cx="5283200" cy="129698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dirty="0">
                <a:solidFill>
                  <a:schemeClr val="bg2"/>
                </a:solidFill>
                <a:latin typeface="Figtree"/>
              </a:rPr>
              <a:t>Attribuer les droits d’accès Talents </a:t>
            </a: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6"/>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414F2-2ABE-6219-37AF-AC81A762201B}"/>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3EDE76C-8369-90AA-CBCC-C87372F4F657}"/>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6F876320-9AAF-2975-40AC-A63EB82F18FF}"/>
              </a:ext>
            </a:extLst>
          </p:cNvPr>
          <p:cNvSpPr>
            <a:spLocks noGrp="1"/>
          </p:cNvSpPr>
          <p:nvPr>
            <p:ph type="body" sz="quarter" idx="19"/>
          </p:nvPr>
        </p:nvSpPr>
        <p:spPr/>
        <p:txBody>
          <a:bodyPr/>
          <a:lstStyle/>
          <a:p>
            <a:r>
              <a:rPr lang="fr-FR" dirty="0"/>
              <a:t>Ajouter des actions de formation</a:t>
            </a:r>
          </a:p>
        </p:txBody>
      </p:sp>
      <p:sp>
        <p:nvSpPr>
          <p:cNvPr id="15" name="Espace réservé du tableau 1">
            <a:extLst>
              <a:ext uri="{FF2B5EF4-FFF2-40B4-BE49-F238E27FC236}">
                <a16:creationId xmlns:a16="http://schemas.microsoft.com/office/drawing/2014/main" id="{36228A67-755B-4E8E-E420-64AD3016EBDE}"/>
              </a:ext>
            </a:extLst>
          </p:cNvPr>
          <p:cNvSpPr txBox="1">
            <a:spLocks/>
          </p:cNvSpPr>
          <p:nvPr/>
        </p:nvSpPr>
        <p:spPr>
          <a:xfrm>
            <a:off x="2130583" y="955072"/>
            <a:ext cx="8330153" cy="1139762"/>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Une </a:t>
            </a:r>
            <a:r>
              <a:rPr lang="fr-FR" sz="1300" b="1" dirty="0">
                <a:latin typeface="Figtree Light" pitchFamily="2" charset="0"/>
              </a:rPr>
              <a:t>action</a:t>
            </a:r>
            <a:r>
              <a:rPr lang="fr-FR" sz="1300" dirty="0">
                <a:latin typeface="Figtree Light" pitchFamily="2" charset="0"/>
              </a:rPr>
              <a:t> de formation correspond à un programme global visant un </a:t>
            </a:r>
            <a:r>
              <a:rPr lang="fr-FR" sz="1300" b="1" dirty="0">
                <a:latin typeface="Figtree Light" pitchFamily="2" charset="0"/>
              </a:rPr>
              <a:t>objectif pédagogique </a:t>
            </a:r>
            <a:r>
              <a:rPr lang="fr-FR" sz="1300" dirty="0">
                <a:latin typeface="Figtree Light" pitchFamily="2" charset="0"/>
              </a:rPr>
              <a:t>précis.</a:t>
            </a:r>
          </a:p>
          <a:p>
            <a:pPr marL="0" indent="0" algn="ctr">
              <a:buNone/>
            </a:pPr>
            <a:r>
              <a:rPr lang="fr-FR" sz="1300" dirty="0">
                <a:latin typeface="Figtree Light" pitchFamily="2" charset="0"/>
              </a:rPr>
              <a:t>Elle peut être déclinée en </a:t>
            </a:r>
            <a:r>
              <a:rPr lang="fr-FR" sz="1300" b="1" dirty="0">
                <a:latin typeface="Figtree Light" pitchFamily="2" charset="0"/>
              </a:rPr>
              <a:t>plusieurs sessions </a:t>
            </a:r>
            <a:r>
              <a:rPr lang="fr-FR" sz="1300" dirty="0">
                <a:latin typeface="Figtree Light" pitchFamily="2" charset="0"/>
              </a:rPr>
              <a:t>à des dates différentes, pour différents groupes.</a:t>
            </a:r>
          </a:p>
        </p:txBody>
      </p:sp>
      <p:pic>
        <p:nvPicPr>
          <p:cNvPr id="1026" name="Picture 2">
            <a:extLst>
              <a:ext uri="{FF2B5EF4-FFF2-40B4-BE49-F238E27FC236}">
                <a16:creationId xmlns:a16="http://schemas.microsoft.com/office/drawing/2014/main" id="{8622808A-118A-54A1-D8EC-20150E832B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097" y="2127583"/>
            <a:ext cx="7702927" cy="28800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9502176-3509-D318-7257-F3A11A40DF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4067" y="3572162"/>
            <a:ext cx="5923714" cy="3068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Flèche : courbe vers la gauche 4">
            <a:extLst>
              <a:ext uri="{FF2B5EF4-FFF2-40B4-BE49-F238E27FC236}">
                <a16:creationId xmlns:a16="http://schemas.microsoft.com/office/drawing/2014/main" id="{9176EB91-D830-1ACF-098B-FA1FE6888E4B}"/>
              </a:ext>
            </a:extLst>
          </p:cNvPr>
          <p:cNvSpPr/>
          <p:nvPr/>
        </p:nvSpPr>
        <p:spPr>
          <a:xfrm rot="20381322">
            <a:off x="7461059" y="3174667"/>
            <a:ext cx="455469" cy="1042449"/>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solidFill>
                <a:schemeClr val="tx1"/>
              </a:solidFill>
            </a:endParaRPr>
          </a:p>
        </p:txBody>
      </p:sp>
      <p:sp>
        <p:nvSpPr>
          <p:cNvPr id="7" name="Espace réservé du tableau 1">
            <a:extLst>
              <a:ext uri="{FF2B5EF4-FFF2-40B4-BE49-F238E27FC236}">
                <a16:creationId xmlns:a16="http://schemas.microsoft.com/office/drawing/2014/main" id="{E57FE235-B19F-6654-24BC-D38CD9D32E2A}"/>
              </a:ext>
            </a:extLst>
          </p:cNvPr>
          <p:cNvSpPr txBox="1">
            <a:spLocks/>
          </p:cNvSpPr>
          <p:nvPr/>
        </p:nvSpPr>
        <p:spPr>
          <a:xfrm>
            <a:off x="333865" y="5424487"/>
            <a:ext cx="5321777" cy="1139762"/>
          </a:xfrm>
          <a:prstGeom prst="rect">
            <a:avLst/>
          </a:prstGeom>
        </p:spPr>
        <p:txBody>
          <a:bodyPr vert="horz" lIns="91440" tIns="45720" rIns="91440" bIns="45720" rtlCol="0">
            <a:normAutofit lnSpcReduction="10000"/>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Dans le menu </a:t>
            </a:r>
            <a:r>
              <a:rPr lang="fr-FR" sz="1300" b="1" dirty="0">
                <a:latin typeface="Figtree Light" pitchFamily="2" charset="0"/>
              </a:rPr>
              <a:t>Plan de formation</a:t>
            </a:r>
            <a:r>
              <a:rPr lang="fr-FR" sz="1300" dirty="0">
                <a:latin typeface="Figtree Light" pitchFamily="2" charset="0"/>
              </a:rPr>
              <a:t>, entrez dans le plan souhaité et cliquez sur « </a:t>
            </a:r>
            <a:r>
              <a:rPr lang="fr-FR" sz="1300" b="1" dirty="0">
                <a:latin typeface="Figtree Light" pitchFamily="2" charset="0"/>
              </a:rPr>
              <a:t>Ajouter</a:t>
            </a:r>
            <a:r>
              <a:rPr lang="fr-FR" sz="1300" dirty="0">
                <a:latin typeface="Figtree Light" pitchFamily="2" charset="0"/>
              </a:rPr>
              <a:t> » afin de renseigner les informations relatives à l’action. </a:t>
            </a:r>
          </a:p>
        </p:txBody>
      </p:sp>
    </p:spTree>
    <p:extLst>
      <p:ext uri="{BB962C8B-B14F-4D97-AF65-F5344CB8AC3E}">
        <p14:creationId xmlns:p14="http://schemas.microsoft.com/office/powerpoint/2010/main" val="2236043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08A57-BC71-A37C-1F1E-AF0CC1CD95A1}"/>
            </a:ext>
          </a:extLst>
        </p:cNvPr>
        <p:cNvGrpSpPr/>
        <p:nvPr/>
      </p:nvGrpSpPr>
      <p:grpSpPr>
        <a:xfrm>
          <a:off x="0" y="0"/>
          <a:ext cx="0" cy="0"/>
          <a:chOff x="0" y="0"/>
          <a:chExt cx="0" cy="0"/>
        </a:xfrm>
      </p:grpSpPr>
      <p:pic>
        <p:nvPicPr>
          <p:cNvPr id="2052" name="Picture 4" descr="Budget de l'action et impact sur le plan">
            <a:extLst>
              <a:ext uri="{FF2B5EF4-FFF2-40B4-BE49-F238E27FC236}">
                <a16:creationId xmlns:a16="http://schemas.microsoft.com/office/drawing/2014/main" id="{3A5EB8A8-5ED4-1FBB-1FAB-B8075FA7A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349" y="1409623"/>
            <a:ext cx="8542831" cy="28730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A83C28AD-3CEB-5DB8-9648-0B4B5DA68B45}"/>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EA576BE9-8784-554F-7895-59A336E6C14A}"/>
              </a:ext>
            </a:extLst>
          </p:cNvPr>
          <p:cNvSpPr>
            <a:spLocks noGrp="1"/>
          </p:cNvSpPr>
          <p:nvPr>
            <p:ph type="body" sz="quarter" idx="19"/>
          </p:nvPr>
        </p:nvSpPr>
        <p:spPr/>
        <p:txBody>
          <a:bodyPr/>
          <a:lstStyle/>
          <a:p>
            <a:r>
              <a:rPr lang="fr-FR" dirty="0"/>
              <a:t>Ajouter des actions de formation</a:t>
            </a:r>
          </a:p>
        </p:txBody>
      </p:sp>
      <p:sp>
        <p:nvSpPr>
          <p:cNvPr id="7" name="Espace réservé du tableau 1">
            <a:extLst>
              <a:ext uri="{FF2B5EF4-FFF2-40B4-BE49-F238E27FC236}">
                <a16:creationId xmlns:a16="http://schemas.microsoft.com/office/drawing/2014/main" id="{B90BE72D-226E-1F95-FD6F-459E759D1B14}"/>
              </a:ext>
            </a:extLst>
          </p:cNvPr>
          <p:cNvSpPr txBox="1">
            <a:spLocks/>
          </p:cNvSpPr>
          <p:nvPr/>
        </p:nvSpPr>
        <p:spPr>
          <a:xfrm>
            <a:off x="333865" y="4352544"/>
            <a:ext cx="5321777" cy="2211705"/>
          </a:xfrm>
          <a:prstGeom prst="rect">
            <a:avLst/>
          </a:prstGeom>
        </p:spPr>
        <p:txBody>
          <a:bodyPr vert="horz" lIns="91440" tIns="45720" rIns="91440" bIns="45720" rtlCol="0">
            <a:normAutofit lnSpcReduction="10000"/>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À cette étape, il est possible de choisir si le coût pédagogique et les financements sont gérés par </a:t>
            </a:r>
            <a:r>
              <a:rPr lang="fr-FR" sz="1300" b="1" dirty="0">
                <a:latin typeface="Figtree Light" pitchFamily="2" charset="0"/>
              </a:rPr>
              <a:t>action</a:t>
            </a:r>
            <a:r>
              <a:rPr lang="fr-FR" sz="1300" dirty="0">
                <a:latin typeface="Figtree Light" pitchFamily="2" charset="0"/>
              </a:rPr>
              <a:t> ou par </a:t>
            </a:r>
            <a:r>
              <a:rPr lang="fr-FR" sz="1300" b="1" dirty="0">
                <a:latin typeface="Figtree Light" pitchFamily="2" charset="0"/>
              </a:rPr>
              <a:t>session</a:t>
            </a:r>
            <a:r>
              <a:rPr lang="fr-FR" sz="1300" dirty="0">
                <a:latin typeface="Figtree Light" pitchFamily="2" charset="0"/>
              </a:rPr>
              <a:t>. Lorsque la gestion se fait par action, le coût pédagogique peut être saisi directement.</a:t>
            </a:r>
          </a:p>
          <a:p>
            <a:pPr marL="0" indent="0" algn="ctr">
              <a:buNone/>
            </a:pPr>
            <a:r>
              <a:rPr lang="fr-FR" sz="1300" dirty="0">
                <a:latin typeface="Figtree Light" pitchFamily="2" charset="0"/>
              </a:rPr>
              <a:t>Une fois le budget complété, cliquez sur "</a:t>
            </a:r>
            <a:r>
              <a:rPr lang="fr-FR" sz="1300" b="1" dirty="0">
                <a:latin typeface="Figtree Light" pitchFamily="2" charset="0"/>
              </a:rPr>
              <a:t>Continuer</a:t>
            </a:r>
            <a:r>
              <a:rPr lang="fr-FR" sz="1300" dirty="0">
                <a:latin typeface="Figtree Light" pitchFamily="2" charset="0"/>
              </a:rPr>
              <a:t>". Il devient possible de rattacher les collaborateurs immédiatement (sélectionnez "Oui") ou plus tard (sélectionnez "Non"), puis cliquez sur "</a:t>
            </a:r>
            <a:r>
              <a:rPr lang="fr-FR" sz="1300" b="1" dirty="0">
                <a:latin typeface="Figtree Light" pitchFamily="2" charset="0"/>
              </a:rPr>
              <a:t>Ajouter l'action </a:t>
            </a:r>
            <a:r>
              <a:rPr lang="fr-FR" sz="1300" dirty="0">
                <a:latin typeface="Figtree Light" pitchFamily="2" charset="0"/>
              </a:rPr>
              <a:t>».</a:t>
            </a:r>
          </a:p>
        </p:txBody>
      </p:sp>
      <p:pic>
        <p:nvPicPr>
          <p:cNvPr id="2054" name="Picture 6">
            <a:extLst>
              <a:ext uri="{FF2B5EF4-FFF2-40B4-BE49-F238E27FC236}">
                <a16:creationId xmlns:a16="http://schemas.microsoft.com/office/drawing/2014/main" id="{36214849-CFC4-A7D2-56FD-C408F4532E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1834" y="3335299"/>
            <a:ext cx="4590359" cy="3329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927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E345C-0FAE-18D3-29BD-985D869B5879}"/>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7C8B4BA4-B29E-49B2-EEF0-05FF682FAD15}"/>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99313FFA-C479-3DE1-D613-2CBCD8CE06F9}"/>
              </a:ext>
            </a:extLst>
          </p:cNvPr>
          <p:cNvSpPr>
            <a:spLocks noGrp="1"/>
          </p:cNvSpPr>
          <p:nvPr>
            <p:ph type="body" sz="quarter" idx="19"/>
          </p:nvPr>
        </p:nvSpPr>
        <p:spPr/>
        <p:txBody>
          <a:bodyPr/>
          <a:lstStyle/>
          <a:p>
            <a:r>
              <a:rPr lang="fr-FR" dirty="0"/>
              <a:t>Ajouter des actions de formation</a:t>
            </a:r>
          </a:p>
        </p:txBody>
      </p:sp>
      <p:sp>
        <p:nvSpPr>
          <p:cNvPr id="7" name="Espace réservé du tableau 1">
            <a:extLst>
              <a:ext uri="{FF2B5EF4-FFF2-40B4-BE49-F238E27FC236}">
                <a16:creationId xmlns:a16="http://schemas.microsoft.com/office/drawing/2014/main" id="{F8837852-132D-48A4-8774-FCB62B42CFD1}"/>
              </a:ext>
            </a:extLst>
          </p:cNvPr>
          <p:cNvSpPr txBox="1">
            <a:spLocks/>
          </p:cNvSpPr>
          <p:nvPr/>
        </p:nvSpPr>
        <p:spPr>
          <a:xfrm>
            <a:off x="3579985" y="4646295"/>
            <a:ext cx="5321777" cy="2211705"/>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En cas d’erreur, ne vous inquiétez pas, vous pouvez décaler une action sur un nouveau plan de formation. </a:t>
            </a:r>
          </a:p>
          <a:p>
            <a:pPr marL="0" indent="0" algn="ctr">
              <a:buNone/>
            </a:pPr>
            <a:r>
              <a:rPr lang="fr-FR" sz="1300" dirty="0">
                <a:latin typeface="Figtree Light" pitchFamily="2" charset="0"/>
              </a:rPr>
              <a:t>Depuis l'action, ouvrez le menu d'édition, puis sélectionnez : </a:t>
            </a:r>
            <a:r>
              <a:rPr lang="fr-FR" sz="1300" b="1" dirty="0">
                <a:latin typeface="Figtree Light" pitchFamily="2" charset="0"/>
              </a:rPr>
              <a:t>Transférer vers un autre plan </a:t>
            </a:r>
            <a:endParaRPr lang="fr-FR" sz="1300" dirty="0">
              <a:latin typeface="Figtree Light" pitchFamily="2" charset="0"/>
            </a:endParaRPr>
          </a:p>
        </p:txBody>
      </p:sp>
      <p:pic>
        <p:nvPicPr>
          <p:cNvPr id="3074" name="Picture 2" descr="Transférer vers un autre plan">
            <a:extLst>
              <a:ext uri="{FF2B5EF4-FFF2-40B4-BE49-F238E27FC236}">
                <a16:creationId xmlns:a16="http://schemas.microsoft.com/office/drawing/2014/main" id="{19290643-03D8-E93F-13C6-C41BCE24E3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592" y="1393824"/>
            <a:ext cx="9576816" cy="33917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30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BE1BB-6191-D07A-367B-A08FA844946B}"/>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5DB4707A-B019-248C-3F2B-FA803E7B89E5}"/>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25B70A80-2618-500F-F740-A5B8CF828570}"/>
              </a:ext>
            </a:extLst>
          </p:cNvPr>
          <p:cNvSpPr>
            <a:spLocks noGrp="1"/>
          </p:cNvSpPr>
          <p:nvPr>
            <p:ph type="body" sz="quarter" idx="19"/>
          </p:nvPr>
        </p:nvSpPr>
        <p:spPr/>
        <p:txBody>
          <a:bodyPr/>
          <a:lstStyle/>
          <a:p>
            <a:r>
              <a:rPr lang="fr-FR" dirty="0"/>
              <a:t>Ajouter des actions de formation</a:t>
            </a:r>
          </a:p>
        </p:txBody>
      </p:sp>
      <p:sp>
        <p:nvSpPr>
          <p:cNvPr id="7" name="Espace réservé du tableau 1">
            <a:extLst>
              <a:ext uri="{FF2B5EF4-FFF2-40B4-BE49-F238E27FC236}">
                <a16:creationId xmlns:a16="http://schemas.microsoft.com/office/drawing/2014/main" id="{9AC2AF96-AFC8-179F-193C-31602345D6E3}"/>
              </a:ext>
            </a:extLst>
          </p:cNvPr>
          <p:cNvSpPr txBox="1">
            <a:spLocks/>
          </p:cNvSpPr>
          <p:nvPr/>
        </p:nvSpPr>
        <p:spPr>
          <a:xfrm>
            <a:off x="2901620" y="5185271"/>
            <a:ext cx="6762142" cy="1273145"/>
          </a:xfrm>
          <a:prstGeom prst="rect">
            <a:avLst/>
          </a:prstGeom>
        </p:spPr>
        <p:txBody>
          <a:bodyPr vert="horz" lIns="91440" tIns="45720" rIns="91440" bIns="45720" rtlCol="0" anchor="t">
            <a:normAutofit/>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Vous pouvez également ajouter des actions de formation à partir du </a:t>
            </a:r>
            <a:r>
              <a:rPr lang="fr-FR" sz="1300" b="1" dirty="0">
                <a:latin typeface="Figtree Light" pitchFamily="2" charset="0"/>
              </a:rPr>
              <a:t>recueil du besoin</a:t>
            </a:r>
            <a:r>
              <a:rPr lang="fr-FR" sz="1300" dirty="0">
                <a:latin typeface="Figtree Light" pitchFamily="2" charset="0"/>
              </a:rPr>
              <a:t>. </a:t>
            </a:r>
          </a:p>
          <a:p>
            <a:pPr marL="0" indent="0" algn="ctr">
              <a:buNone/>
            </a:pPr>
            <a:r>
              <a:rPr lang="fr-FR" sz="1300">
                <a:latin typeface="Figtree Light"/>
              </a:rPr>
              <a:t>Toute demande quel que soit son statut peut être envoyée vers le plan de votre choix. </a:t>
            </a:r>
          </a:p>
        </p:txBody>
      </p:sp>
      <p:pic>
        <p:nvPicPr>
          <p:cNvPr id="5" name="Image 4">
            <a:extLst>
              <a:ext uri="{FF2B5EF4-FFF2-40B4-BE49-F238E27FC236}">
                <a16:creationId xmlns:a16="http://schemas.microsoft.com/office/drawing/2014/main" id="{C3747141-40B5-62C1-27F1-1F7AAE6CBEAF}"/>
              </a:ext>
            </a:extLst>
          </p:cNvPr>
          <p:cNvPicPr>
            <a:picLocks noChangeAspect="1"/>
          </p:cNvPicPr>
          <p:nvPr/>
        </p:nvPicPr>
        <p:blipFill>
          <a:blip r:embed="rId4"/>
          <a:stretch>
            <a:fillRect/>
          </a:stretch>
        </p:blipFill>
        <p:spPr>
          <a:xfrm>
            <a:off x="1848277" y="1717892"/>
            <a:ext cx="8497824" cy="32815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1624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5384A-6A2F-36CD-9934-D0FF52C3FC3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25FFF82-2908-0C16-FA15-7039F6228804}"/>
              </a:ext>
            </a:extLst>
          </p:cNvPr>
          <p:cNvSpPr>
            <a:spLocks noGrp="1"/>
          </p:cNvSpPr>
          <p:nvPr>
            <p:ph type="title"/>
          </p:nvPr>
        </p:nvSpPr>
        <p:spPr/>
        <p:txBody>
          <a:bodyPr/>
          <a:lstStyle/>
          <a:p>
            <a:r>
              <a:rPr lang="fr-FR" sz="6600" dirty="0">
                <a:solidFill>
                  <a:schemeClr val="bg1"/>
                </a:solidFill>
                <a:latin typeface="Figtree"/>
              </a:rPr>
              <a:t>Ajouter des sessions de formation</a:t>
            </a:r>
            <a:endParaRPr lang="fr-FR" dirty="0"/>
          </a:p>
        </p:txBody>
      </p:sp>
    </p:spTree>
    <p:extLst>
      <p:ext uri="{BB962C8B-B14F-4D97-AF65-F5344CB8AC3E}">
        <p14:creationId xmlns:p14="http://schemas.microsoft.com/office/powerpoint/2010/main" val="501978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91A0A-843C-9758-D096-4210626C8CA0}"/>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2FE01991-82EF-E662-E88A-F63197203646}"/>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373C302D-D3C5-5765-D586-D5A8120E1587}"/>
              </a:ext>
            </a:extLst>
          </p:cNvPr>
          <p:cNvSpPr>
            <a:spLocks noGrp="1"/>
          </p:cNvSpPr>
          <p:nvPr>
            <p:ph type="body" sz="quarter" idx="19"/>
          </p:nvPr>
        </p:nvSpPr>
        <p:spPr/>
        <p:txBody>
          <a:bodyPr/>
          <a:lstStyle/>
          <a:p>
            <a:r>
              <a:rPr lang="fr-FR" dirty="0"/>
              <a:t>Ajouter des sessions de formation</a:t>
            </a:r>
          </a:p>
        </p:txBody>
      </p:sp>
      <p:sp>
        <p:nvSpPr>
          <p:cNvPr id="7" name="Espace réservé du tableau 1">
            <a:extLst>
              <a:ext uri="{FF2B5EF4-FFF2-40B4-BE49-F238E27FC236}">
                <a16:creationId xmlns:a16="http://schemas.microsoft.com/office/drawing/2014/main" id="{12F0D60A-446B-A49A-C230-F898B6F7DB00}"/>
              </a:ext>
            </a:extLst>
          </p:cNvPr>
          <p:cNvSpPr txBox="1">
            <a:spLocks/>
          </p:cNvSpPr>
          <p:nvPr/>
        </p:nvSpPr>
        <p:spPr>
          <a:xfrm>
            <a:off x="-4314" y="1042019"/>
            <a:ext cx="12196982" cy="876014"/>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Une </a:t>
            </a:r>
            <a:r>
              <a:rPr lang="fr-FR" sz="1300" b="1" dirty="0">
                <a:latin typeface="Figtree Light" pitchFamily="2" charset="0"/>
              </a:rPr>
              <a:t>session de formation </a:t>
            </a:r>
            <a:r>
              <a:rPr lang="fr-FR" sz="1300" dirty="0">
                <a:latin typeface="Figtree Light" pitchFamily="2" charset="0"/>
              </a:rPr>
              <a:t>correspond à la </a:t>
            </a:r>
            <a:r>
              <a:rPr lang="fr-FR" sz="1300" b="1" dirty="0">
                <a:latin typeface="Figtree Light" pitchFamily="2" charset="0"/>
              </a:rPr>
              <a:t>mise en œuvre concrète d'une action</a:t>
            </a:r>
            <a:r>
              <a:rPr lang="fr-FR" sz="1300" dirty="0">
                <a:latin typeface="Figtree Light" pitchFamily="2" charset="0"/>
              </a:rPr>
              <a:t>, organisée pour un </a:t>
            </a:r>
            <a:r>
              <a:rPr lang="fr-FR" sz="1300" b="1" dirty="0">
                <a:latin typeface="Figtree Light" pitchFamily="2" charset="0"/>
              </a:rPr>
              <a:t>groupe</a:t>
            </a:r>
            <a:r>
              <a:rPr lang="fr-FR" sz="1300" dirty="0">
                <a:latin typeface="Figtree Light" pitchFamily="2" charset="0"/>
              </a:rPr>
              <a:t> donné, à des </a:t>
            </a:r>
            <a:r>
              <a:rPr lang="fr-FR" sz="1300" b="1" dirty="0">
                <a:latin typeface="Figtree Light" pitchFamily="2" charset="0"/>
              </a:rPr>
              <a:t>dates</a:t>
            </a:r>
            <a:r>
              <a:rPr lang="fr-FR" sz="1300" dirty="0">
                <a:latin typeface="Figtree Light" pitchFamily="2" charset="0"/>
              </a:rPr>
              <a:t> précises.</a:t>
            </a:r>
          </a:p>
        </p:txBody>
      </p:sp>
      <p:pic>
        <p:nvPicPr>
          <p:cNvPr id="4098" name="Picture 2">
            <a:extLst>
              <a:ext uri="{FF2B5EF4-FFF2-40B4-BE49-F238E27FC236}">
                <a16:creationId xmlns:a16="http://schemas.microsoft.com/office/drawing/2014/main" id="{D8963317-4AB9-8D19-C987-8D57E3E992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 y="1916461"/>
            <a:ext cx="8026691" cy="35242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Espace réservé du tableau 1">
            <a:extLst>
              <a:ext uri="{FF2B5EF4-FFF2-40B4-BE49-F238E27FC236}">
                <a16:creationId xmlns:a16="http://schemas.microsoft.com/office/drawing/2014/main" id="{8F5AFF3B-4803-948F-6D80-1CBC76ED7CAE}"/>
              </a:ext>
            </a:extLst>
          </p:cNvPr>
          <p:cNvSpPr txBox="1">
            <a:spLocks/>
          </p:cNvSpPr>
          <p:nvPr/>
        </p:nvSpPr>
        <p:spPr>
          <a:xfrm>
            <a:off x="371475" y="5440680"/>
            <a:ext cx="6293190" cy="1163764"/>
          </a:xfrm>
          <a:prstGeom prst="rect">
            <a:avLst/>
          </a:prstGeom>
        </p:spPr>
        <p:txBody>
          <a:bodyPr vert="horz" lIns="91440" tIns="45720" rIns="91440" bIns="45720" rtlCol="0">
            <a:normAutofit fontScale="92500" lnSpcReduction="10000"/>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Pour ajouter une session, ouvrez l'action depuis le plan, déroulez l'encart "Sessions", puis cliquez sur « </a:t>
            </a:r>
            <a:r>
              <a:rPr lang="fr-FR" sz="1300" b="1" dirty="0">
                <a:latin typeface="Figtree Light" pitchFamily="2" charset="0"/>
              </a:rPr>
              <a:t>Ajouter</a:t>
            </a:r>
            <a:r>
              <a:rPr lang="fr-FR" sz="1300" dirty="0">
                <a:latin typeface="Figtree Light" pitchFamily="2" charset="0"/>
              </a:rPr>
              <a:t> » afin de remplir les différentes dates et heures.</a:t>
            </a:r>
          </a:p>
          <a:p>
            <a:pPr marL="0" indent="0" algn="ctr">
              <a:buNone/>
            </a:pPr>
            <a:r>
              <a:rPr lang="fr-FR" sz="1300" dirty="0">
                <a:latin typeface="Figtree Light" pitchFamily="2" charset="0"/>
              </a:rPr>
              <a:t>Lors de l’étape n°2, vous pouvez également </a:t>
            </a:r>
            <a:r>
              <a:rPr lang="fr-FR" sz="1300" b="1" dirty="0">
                <a:latin typeface="Figtree Light" pitchFamily="2" charset="0"/>
              </a:rPr>
              <a:t>inscrire les collaborateurs </a:t>
            </a:r>
            <a:r>
              <a:rPr lang="fr-FR" sz="1300" dirty="0">
                <a:latin typeface="Figtree Light" pitchFamily="2" charset="0"/>
              </a:rPr>
              <a:t>à une session.  </a:t>
            </a:r>
          </a:p>
        </p:txBody>
      </p:sp>
      <p:pic>
        <p:nvPicPr>
          <p:cNvPr id="4100" name="Picture 4" descr="Ajouter une nouvelle session">
            <a:extLst>
              <a:ext uri="{FF2B5EF4-FFF2-40B4-BE49-F238E27FC236}">
                <a16:creationId xmlns:a16="http://schemas.microsoft.com/office/drawing/2014/main" id="{FBFCDBF2-83E1-E88E-0B6F-4DBD1BB00D6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610" r="17333" b="13140"/>
          <a:stretch>
            <a:fillRect/>
          </a:stretch>
        </p:blipFill>
        <p:spPr bwMode="auto">
          <a:xfrm>
            <a:off x="7059168" y="2874295"/>
            <a:ext cx="5056632" cy="32033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Flèche : courbe vers la gauche 4">
            <a:extLst>
              <a:ext uri="{FF2B5EF4-FFF2-40B4-BE49-F238E27FC236}">
                <a16:creationId xmlns:a16="http://schemas.microsoft.com/office/drawing/2014/main" id="{328B774A-E0D9-5159-E3AC-4D8B0C4BDE26}"/>
              </a:ext>
            </a:extLst>
          </p:cNvPr>
          <p:cNvSpPr/>
          <p:nvPr/>
        </p:nvSpPr>
        <p:spPr>
          <a:xfrm rot="20381322">
            <a:off x="8170432" y="2430998"/>
            <a:ext cx="455469" cy="1042449"/>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solidFill>
                <a:schemeClr val="tx1"/>
              </a:solidFill>
            </a:endParaRPr>
          </a:p>
        </p:txBody>
      </p:sp>
    </p:spTree>
    <p:extLst>
      <p:ext uri="{BB962C8B-B14F-4D97-AF65-F5344CB8AC3E}">
        <p14:creationId xmlns:p14="http://schemas.microsoft.com/office/powerpoint/2010/main" val="2730993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3A5A9-6D0A-B7C6-AE53-04A0FA80C767}"/>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2F9F29E4-641E-736D-C8A9-2CC38A0E9F67}"/>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29DED1FF-6588-72D0-8ACB-BB281C37E252}"/>
              </a:ext>
            </a:extLst>
          </p:cNvPr>
          <p:cNvSpPr>
            <a:spLocks noGrp="1"/>
          </p:cNvSpPr>
          <p:nvPr>
            <p:ph type="body" sz="quarter" idx="19"/>
          </p:nvPr>
        </p:nvSpPr>
        <p:spPr/>
        <p:txBody>
          <a:bodyPr/>
          <a:lstStyle/>
          <a:p>
            <a:r>
              <a:rPr lang="fr-FR" dirty="0"/>
              <a:t>Informer les inscrits</a:t>
            </a:r>
          </a:p>
        </p:txBody>
      </p:sp>
      <p:sp>
        <p:nvSpPr>
          <p:cNvPr id="2" name="Espace réservé du tableau 1">
            <a:extLst>
              <a:ext uri="{FF2B5EF4-FFF2-40B4-BE49-F238E27FC236}">
                <a16:creationId xmlns:a16="http://schemas.microsoft.com/office/drawing/2014/main" id="{EC31F56A-BD79-16B6-8995-4333B04C300B}"/>
              </a:ext>
            </a:extLst>
          </p:cNvPr>
          <p:cNvSpPr txBox="1">
            <a:spLocks/>
          </p:cNvSpPr>
          <p:nvPr/>
        </p:nvSpPr>
        <p:spPr>
          <a:xfrm>
            <a:off x="2310002" y="5038344"/>
            <a:ext cx="7976997" cy="1163764"/>
          </a:xfrm>
          <a:prstGeom prst="rect">
            <a:avLst/>
          </a:prstGeom>
        </p:spPr>
        <p:txBody>
          <a:bodyPr vert="horz" lIns="91440" tIns="45720" rIns="91440" bIns="45720" rtlCol="0">
            <a:normAutofit fontScale="92500" lnSpcReduction="10000"/>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Dans la session, ouvrez l'encart "</a:t>
            </a:r>
            <a:r>
              <a:rPr lang="fr-FR" sz="1300" b="1" dirty="0">
                <a:latin typeface="Figtree Light" pitchFamily="2" charset="0"/>
              </a:rPr>
              <a:t>Collaborateurs dans la session</a:t>
            </a:r>
            <a:r>
              <a:rPr lang="fr-FR" sz="1300" dirty="0">
                <a:latin typeface="Figtree Light" pitchFamily="2" charset="0"/>
              </a:rPr>
              <a:t>". </a:t>
            </a:r>
          </a:p>
          <a:p>
            <a:pPr marL="0" indent="0" algn="ctr">
              <a:buNone/>
            </a:pPr>
            <a:r>
              <a:rPr lang="fr-FR" sz="1300" dirty="0">
                <a:latin typeface="Figtree Light" pitchFamily="2" charset="0"/>
              </a:rPr>
              <a:t>Pour chaque collaborateur, il est possible de l'inscrire, le transférer vers une autre session, le supprimer, le notifier, ou lui ajouter une convocation (avec ou sans notification).  </a:t>
            </a:r>
          </a:p>
        </p:txBody>
      </p:sp>
      <p:pic>
        <p:nvPicPr>
          <p:cNvPr id="5122" name="Picture 2">
            <a:extLst>
              <a:ext uri="{FF2B5EF4-FFF2-40B4-BE49-F238E27FC236}">
                <a16:creationId xmlns:a16="http://schemas.microsoft.com/office/drawing/2014/main" id="{D02D5DC4-4B21-BC14-4A46-5785CD9C1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8939" y="1393824"/>
            <a:ext cx="9030877" cy="3781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258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E37F6-4547-ADE4-95DF-219455CEB5B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93E4B8A-C20F-AE99-0D00-19230309BC64}"/>
              </a:ext>
            </a:extLst>
          </p:cNvPr>
          <p:cNvSpPr>
            <a:spLocks noGrp="1"/>
          </p:cNvSpPr>
          <p:nvPr>
            <p:ph type="title"/>
          </p:nvPr>
        </p:nvSpPr>
        <p:spPr/>
        <p:txBody>
          <a:bodyPr/>
          <a:lstStyle/>
          <a:p>
            <a:r>
              <a:rPr lang="fr-FR" sz="6600" dirty="0">
                <a:solidFill>
                  <a:schemeClr val="bg1"/>
                </a:solidFill>
                <a:latin typeface="Figtree"/>
              </a:rPr>
              <a:t>Suivre le budget</a:t>
            </a:r>
            <a:endParaRPr lang="fr-FR" dirty="0"/>
          </a:p>
        </p:txBody>
      </p:sp>
    </p:spTree>
    <p:extLst>
      <p:ext uri="{BB962C8B-B14F-4D97-AF65-F5344CB8AC3E}">
        <p14:creationId xmlns:p14="http://schemas.microsoft.com/office/powerpoint/2010/main" val="1000344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88AF0-0B06-CB0B-4551-CF2495F4B1A5}"/>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777B8E9F-5F38-C132-9E1C-04B650E83E2F}"/>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A39882DE-51CC-B2FB-98E3-14CFE1C02615}"/>
              </a:ext>
            </a:extLst>
          </p:cNvPr>
          <p:cNvSpPr>
            <a:spLocks noGrp="1"/>
          </p:cNvSpPr>
          <p:nvPr>
            <p:ph type="body" sz="quarter" idx="19"/>
          </p:nvPr>
        </p:nvSpPr>
        <p:spPr/>
        <p:txBody>
          <a:bodyPr/>
          <a:lstStyle/>
          <a:p>
            <a:r>
              <a:rPr lang="fr-FR" dirty="0"/>
              <a:t>Saisir mon budget réel</a:t>
            </a:r>
          </a:p>
        </p:txBody>
      </p:sp>
      <p:sp>
        <p:nvSpPr>
          <p:cNvPr id="2" name="Espace réservé du tableau 1">
            <a:extLst>
              <a:ext uri="{FF2B5EF4-FFF2-40B4-BE49-F238E27FC236}">
                <a16:creationId xmlns:a16="http://schemas.microsoft.com/office/drawing/2014/main" id="{C72B32BE-FB3A-7AE2-A47F-3872F3CBAF8B}"/>
              </a:ext>
            </a:extLst>
          </p:cNvPr>
          <p:cNvSpPr txBox="1">
            <a:spLocks/>
          </p:cNvSpPr>
          <p:nvPr/>
        </p:nvSpPr>
        <p:spPr>
          <a:xfrm>
            <a:off x="6678167" y="1734884"/>
            <a:ext cx="5142358" cy="5013388"/>
          </a:xfrm>
          <a:prstGeom prst="rect">
            <a:avLst/>
          </a:prstGeom>
        </p:spPr>
        <p:txBody>
          <a:bodyPr vert="horz" lIns="91440" tIns="45720" rIns="91440" bIns="45720" rtlCol="0">
            <a:normAutofit lnSpcReduction="10000"/>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Si l’action a été configurée avec une </a:t>
            </a:r>
            <a:r>
              <a:rPr lang="fr-FR" sz="1300" b="1" dirty="0">
                <a:latin typeface="Figtree Light" pitchFamily="2" charset="0"/>
              </a:rPr>
              <a:t>gestion du budget par action</a:t>
            </a:r>
            <a:r>
              <a:rPr lang="fr-FR" sz="1300" dirty="0">
                <a:latin typeface="Figtree Light" pitchFamily="2" charset="0"/>
              </a:rPr>
              <a:t>, vous pouvez saisir le budget réel des coûts pédagogiques directement au niveau de l’action dans la rubrique : </a:t>
            </a:r>
            <a:r>
              <a:rPr lang="fr-FR" sz="1300" b="1" dirty="0">
                <a:latin typeface="Figtree Light" pitchFamily="2" charset="0"/>
              </a:rPr>
              <a:t>Budget de l’action</a:t>
            </a:r>
            <a:r>
              <a:rPr lang="fr-FR" sz="1300" dirty="0">
                <a:latin typeface="Figtree Light" pitchFamily="2" charset="0"/>
              </a:rPr>
              <a:t>. </a:t>
            </a:r>
          </a:p>
          <a:p>
            <a:pPr marL="0" indent="0" algn="ctr">
              <a:buNone/>
            </a:pPr>
            <a:endParaRPr lang="fr-FR" sz="1300" dirty="0">
              <a:latin typeface="Figtree Light" pitchFamily="2" charset="0"/>
            </a:endParaRPr>
          </a:p>
          <a:p>
            <a:pPr marL="0" indent="0" algn="ctr">
              <a:buNone/>
            </a:pPr>
            <a:endParaRPr lang="fr-FR" sz="1300" dirty="0">
              <a:latin typeface="Figtree Light" pitchFamily="2" charset="0"/>
            </a:endParaRPr>
          </a:p>
          <a:p>
            <a:pPr marL="0" indent="0" algn="ctr">
              <a:buNone/>
            </a:pPr>
            <a:endParaRPr lang="fr-FR" sz="1300" dirty="0">
              <a:latin typeface="Figtree Light" pitchFamily="2" charset="0"/>
            </a:endParaRPr>
          </a:p>
          <a:p>
            <a:pPr marL="0" indent="0" algn="ctr">
              <a:buNone/>
            </a:pPr>
            <a:endParaRPr lang="fr-FR" sz="1300" dirty="0">
              <a:latin typeface="Figtree Light" pitchFamily="2" charset="0"/>
            </a:endParaRPr>
          </a:p>
          <a:p>
            <a:pPr marL="0" indent="0" algn="ctr">
              <a:buNone/>
            </a:pPr>
            <a:endParaRPr lang="fr-FR" sz="1300" dirty="0">
              <a:latin typeface="Figtree Light" pitchFamily="2" charset="0"/>
            </a:endParaRPr>
          </a:p>
          <a:p>
            <a:pPr marL="0" indent="0" algn="ctr">
              <a:buNone/>
            </a:pPr>
            <a:endParaRPr lang="fr-FR" sz="1300" dirty="0">
              <a:latin typeface="Figtree Light" pitchFamily="2" charset="0"/>
            </a:endParaRPr>
          </a:p>
          <a:p>
            <a:pPr marL="0" indent="0" algn="ctr">
              <a:buNone/>
            </a:pPr>
            <a:r>
              <a:rPr lang="fr-FR" sz="1300" dirty="0">
                <a:latin typeface="Figtree Light" pitchFamily="2" charset="0"/>
              </a:rPr>
              <a:t>Pour les autres coûts qui dépendent de la session, ouvrez la session et saisissez les coûts collaborateur par collaborateur. </a:t>
            </a:r>
          </a:p>
          <a:p>
            <a:pPr marL="0" indent="0" algn="ctr">
              <a:buNone/>
            </a:pPr>
            <a:endParaRPr lang="fr-FR" sz="1300" dirty="0">
              <a:latin typeface="Figtree Light" pitchFamily="2" charset="0"/>
            </a:endParaRPr>
          </a:p>
          <a:p>
            <a:pPr marL="0" indent="0" algn="ctr">
              <a:buNone/>
            </a:pPr>
            <a:r>
              <a:rPr lang="fr-FR" sz="1300" dirty="0">
                <a:latin typeface="Figtree Light" pitchFamily="2" charset="0"/>
              </a:rPr>
              <a:t>Une fois la saisie finalisée, revenez sur l’action et cochez « </a:t>
            </a:r>
            <a:r>
              <a:rPr lang="fr-FR" sz="1300" b="1" dirty="0">
                <a:latin typeface="Figtree Light" pitchFamily="2" charset="0"/>
              </a:rPr>
              <a:t>Budget dépensé </a:t>
            </a:r>
            <a:r>
              <a:rPr lang="fr-FR" sz="1300" dirty="0">
                <a:latin typeface="Figtree Light" pitchFamily="2" charset="0"/>
              </a:rPr>
              <a:t>». </a:t>
            </a:r>
          </a:p>
          <a:p>
            <a:pPr marL="0" indent="0" algn="ctr">
              <a:buNone/>
            </a:pPr>
            <a:endParaRPr lang="fr-FR" sz="1300" dirty="0">
              <a:latin typeface="Figtree Light" pitchFamily="2" charset="0"/>
            </a:endParaRPr>
          </a:p>
        </p:txBody>
      </p:sp>
      <p:pic>
        <p:nvPicPr>
          <p:cNvPr id="6146" name="Picture 2">
            <a:extLst>
              <a:ext uri="{FF2B5EF4-FFF2-40B4-BE49-F238E27FC236}">
                <a16:creationId xmlns:a16="http://schemas.microsoft.com/office/drawing/2014/main" id="{B51ADDC1-DE0C-ED2C-D07B-546B573C85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404" r="19310"/>
          <a:stretch>
            <a:fillRect/>
          </a:stretch>
        </p:blipFill>
        <p:spPr bwMode="auto">
          <a:xfrm>
            <a:off x="118586" y="1489837"/>
            <a:ext cx="5989320" cy="4542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19019E49-E0EF-B485-EA78-4FAD05FE5A89}"/>
              </a:ext>
            </a:extLst>
          </p:cNvPr>
          <p:cNvPicPr>
            <a:picLocks noChangeAspect="1"/>
          </p:cNvPicPr>
          <p:nvPr/>
        </p:nvPicPr>
        <p:blipFill>
          <a:blip r:embed="rId5"/>
          <a:stretch>
            <a:fillRect/>
          </a:stretch>
        </p:blipFill>
        <p:spPr>
          <a:xfrm>
            <a:off x="6541007" y="3149336"/>
            <a:ext cx="5513833" cy="1837945"/>
          </a:xfrm>
          <a:prstGeom prst="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A66BC1E7-DCF0-1CCC-E95D-D0AFE44BB277}"/>
              </a:ext>
            </a:extLst>
          </p:cNvPr>
          <p:cNvPicPr>
            <a:picLocks noChangeAspect="1"/>
          </p:cNvPicPr>
          <p:nvPr/>
        </p:nvPicPr>
        <p:blipFill>
          <a:blip r:embed="rId6"/>
          <a:stretch>
            <a:fillRect/>
          </a:stretch>
        </p:blipFill>
        <p:spPr>
          <a:xfrm>
            <a:off x="9880548" y="6338640"/>
            <a:ext cx="1648055" cy="4096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0813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4B2FC-22AE-0161-8A48-FEB206E977D9}"/>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401DA37F-6B28-2D3F-A877-1BBF6A6F2943}"/>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324096CA-D486-3D24-2F36-D837B954FF44}"/>
              </a:ext>
            </a:extLst>
          </p:cNvPr>
          <p:cNvSpPr>
            <a:spLocks noGrp="1"/>
          </p:cNvSpPr>
          <p:nvPr>
            <p:ph type="body" sz="quarter" idx="19"/>
          </p:nvPr>
        </p:nvSpPr>
        <p:spPr/>
        <p:txBody>
          <a:bodyPr/>
          <a:lstStyle/>
          <a:p>
            <a:r>
              <a:rPr lang="fr-FR" dirty="0"/>
              <a:t>Visualiser mon budget global</a:t>
            </a:r>
          </a:p>
        </p:txBody>
      </p:sp>
      <p:sp>
        <p:nvSpPr>
          <p:cNvPr id="2" name="Espace réservé du tableau 1">
            <a:extLst>
              <a:ext uri="{FF2B5EF4-FFF2-40B4-BE49-F238E27FC236}">
                <a16:creationId xmlns:a16="http://schemas.microsoft.com/office/drawing/2014/main" id="{084F5AE0-DFE4-7745-FA8D-F4DD5FA9A682}"/>
              </a:ext>
            </a:extLst>
          </p:cNvPr>
          <p:cNvSpPr txBox="1">
            <a:spLocks/>
          </p:cNvSpPr>
          <p:nvPr/>
        </p:nvSpPr>
        <p:spPr>
          <a:xfrm>
            <a:off x="2409893" y="5716048"/>
            <a:ext cx="7976997" cy="1163764"/>
          </a:xfrm>
          <a:prstGeom prst="rect">
            <a:avLst/>
          </a:prstGeom>
        </p:spPr>
        <p:txBody>
          <a:bodyPr vert="horz" lIns="91440" tIns="45720" rIns="91440" bIns="45720" rtlCol="0">
            <a:normAutofit fontScale="92500"/>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Le budget global se définit lors de la création du plan et reste accessible à tout moment depuis l'onglet « </a:t>
            </a:r>
            <a:r>
              <a:rPr lang="fr-FR" sz="1300" b="1" dirty="0">
                <a:latin typeface="Figtree Light" pitchFamily="2" charset="0"/>
              </a:rPr>
              <a:t>Budget</a:t>
            </a:r>
            <a:r>
              <a:rPr lang="fr-FR" sz="1300" dirty="0">
                <a:latin typeface="Figtree Light" pitchFamily="2" charset="0"/>
              </a:rPr>
              <a:t> </a:t>
            </a:r>
            <a:r>
              <a:rPr lang="fr-FR" sz="1300" b="1" dirty="0">
                <a:latin typeface="Figtree Light" pitchFamily="2" charset="0"/>
              </a:rPr>
              <a:t>global</a:t>
            </a:r>
            <a:r>
              <a:rPr lang="fr-FR" sz="1300" dirty="0">
                <a:latin typeface="Figtree Light" pitchFamily="2" charset="0"/>
              </a:rPr>
              <a:t> » . Cet onglet centralise les informations essentielles : budget prévu, dépenses engagées, montants prévisionnels et financements associés. Il permet de suivre l'utilisation du budget en un coup d'œil.</a:t>
            </a:r>
          </a:p>
        </p:txBody>
      </p:sp>
      <p:pic>
        <p:nvPicPr>
          <p:cNvPr id="7170" name="Picture 2">
            <a:extLst>
              <a:ext uri="{FF2B5EF4-FFF2-40B4-BE49-F238E27FC236}">
                <a16:creationId xmlns:a16="http://schemas.microsoft.com/office/drawing/2014/main" id="{E5ADDC32-4BB9-E503-112F-C6C6D4A430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466" y="1279525"/>
            <a:ext cx="9849853" cy="4678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586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0EEDE9-1B41-33B8-F422-7366C398A44A}"/>
              </a:ext>
            </a:extLst>
          </p:cNvPr>
          <p:cNvSpPr>
            <a:spLocks noGrp="1"/>
          </p:cNvSpPr>
          <p:nvPr>
            <p:ph type="title"/>
          </p:nvPr>
        </p:nvSpPr>
        <p:spPr/>
        <p:txBody>
          <a:bodyPr/>
          <a:lstStyle/>
          <a:p>
            <a:r>
              <a:rPr lang="fr-FR" sz="6600">
                <a:latin typeface="PP Woodland"/>
              </a:rPr>
              <a:t>Les fonctionnalités de votre module</a:t>
            </a:r>
            <a:endParaRPr lang="fr-FR"/>
          </a:p>
        </p:txBody>
      </p:sp>
    </p:spTree>
    <p:extLst>
      <p:ext uri="{BB962C8B-B14F-4D97-AF65-F5344CB8AC3E}">
        <p14:creationId xmlns:p14="http://schemas.microsoft.com/office/powerpoint/2010/main" val="4293405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a:latin typeface="PP Woodland"/>
              </a:rPr>
              <a:t>L’espace administrateur</a:t>
            </a:r>
          </a:p>
        </p:txBody>
      </p:sp>
    </p:spTree>
    <p:extLst>
      <p:ext uri="{BB962C8B-B14F-4D97-AF65-F5344CB8AC3E}">
        <p14:creationId xmlns:p14="http://schemas.microsoft.com/office/powerpoint/2010/main" val="1009862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pPr>
              <a:lnSpc>
                <a:spcPct val="100000"/>
              </a:lnSpc>
            </a:pPr>
            <a:r>
              <a:rPr lang="fr-FR" sz="6600">
                <a:solidFill>
                  <a:schemeClr val="bg1"/>
                </a:solidFill>
                <a:latin typeface="Figtree"/>
              </a:rPr>
              <a:t>Attribuer les droits d’accès Talents ​</a:t>
            </a:r>
          </a:p>
        </p:txBody>
      </p:sp>
    </p:spTree>
    <p:extLst>
      <p:ext uri="{BB962C8B-B14F-4D97-AF65-F5344CB8AC3E}">
        <p14:creationId xmlns:p14="http://schemas.microsoft.com/office/powerpoint/2010/main" val="1372455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Attribuer les droits d’accès Talents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MENU &gt; Espace admin &gt; Droits modules talents</a:t>
            </a:r>
          </a:p>
        </p:txBody>
      </p:sp>
      <p:pic>
        <p:nvPicPr>
          <p:cNvPr id="5" name="Image 4">
            <a:extLst>
              <a:ext uri="{FF2B5EF4-FFF2-40B4-BE49-F238E27FC236}">
                <a16:creationId xmlns:a16="http://schemas.microsoft.com/office/drawing/2014/main" id="{DD3D50CB-A2A8-3AA3-1D4D-12A9C95012FC}"/>
              </a:ext>
            </a:extLst>
          </p:cNvPr>
          <p:cNvPicPr>
            <a:picLocks noChangeAspect="1"/>
          </p:cNvPicPr>
          <p:nvPr/>
        </p:nvPicPr>
        <p:blipFill>
          <a:blip r:embed="rId2"/>
          <a:stretch>
            <a:fillRect/>
          </a:stretch>
        </p:blipFill>
        <p:spPr>
          <a:xfrm>
            <a:off x="2537926" y="1459138"/>
            <a:ext cx="7340082" cy="3329321"/>
          </a:xfrm>
          <a:prstGeom prst="rect">
            <a:avLst/>
          </a:prstGeom>
          <a:ln>
            <a:noFill/>
          </a:ln>
          <a:effectLst>
            <a:outerShdw blurRad="292100" dist="139700" dir="2700000" algn="tl" rotWithShape="0">
              <a:srgbClr val="333333">
                <a:alpha val="65000"/>
              </a:srgbClr>
            </a:outerShdw>
          </a:effectLst>
        </p:spPr>
      </p:pic>
      <p:sp>
        <p:nvSpPr>
          <p:cNvPr id="6" name="Espace réservé du texte 41">
            <a:extLst>
              <a:ext uri="{FF2B5EF4-FFF2-40B4-BE49-F238E27FC236}">
                <a16:creationId xmlns:a16="http://schemas.microsoft.com/office/drawing/2014/main" id="{CBEDB4DB-EA45-8FED-5B6B-580B8A86E58D}"/>
              </a:ext>
            </a:extLst>
          </p:cNvPr>
          <p:cNvSpPr txBox="1">
            <a:spLocks/>
          </p:cNvSpPr>
          <p:nvPr/>
        </p:nvSpPr>
        <p:spPr>
          <a:xfrm>
            <a:off x="766013" y="4959713"/>
            <a:ext cx="11333292" cy="1792076"/>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dirty="0">
                <a:latin typeface="Figtree Light"/>
              </a:rPr>
              <a:t>Les droits modules talents permettent de distinguer les utilisateurs en fonction de leur accès. </a:t>
            </a:r>
          </a:p>
          <a:p>
            <a:pPr algn="just"/>
            <a:r>
              <a:rPr lang="fr-FR" dirty="0">
                <a:latin typeface="Figtree Light"/>
              </a:rPr>
              <a:t>Accès administrateur : Toute personne devant alimenter le catalogue de formation et gérer le suivi du plan de formation. </a:t>
            </a:r>
          </a:p>
          <a:p>
            <a:pPr algn="just"/>
            <a:r>
              <a:rPr lang="fr-FR" dirty="0">
                <a:latin typeface="Figtree Light"/>
              </a:rPr>
              <a:t>Accès manager : Toute personne pouvant proposer une formation pour un collaborateur.</a:t>
            </a:r>
          </a:p>
          <a:p>
            <a:pPr algn="just"/>
            <a:r>
              <a:rPr lang="fr-FR">
                <a:latin typeface="Figtree Light"/>
              </a:rPr>
              <a:t>Accès collaborateur : Toute personne pouvant participer à une formation. </a:t>
            </a:r>
          </a:p>
          <a:p>
            <a:pPr algn="just">
              <a:buChar char="•"/>
            </a:pPr>
            <a:endParaRPr lang="fr-FR">
              <a:latin typeface="Figtree Light" pitchFamily="2" charset="0"/>
            </a:endParaRPr>
          </a:p>
        </p:txBody>
      </p:sp>
    </p:spTree>
    <p:extLst>
      <p:ext uri="{BB962C8B-B14F-4D97-AF65-F5344CB8AC3E}">
        <p14:creationId xmlns:p14="http://schemas.microsoft.com/office/powerpoint/2010/main" val="403898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a:latin typeface="PP Woodland"/>
              </a:rPr>
              <a:t>Une question sur notre solution ? </a:t>
            </a:r>
            <a:br>
              <a:rPr lang="fr-FR"/>
            </a:br>
            <a:r>
              <a:rPr lang="fr-FR" sz="2800">
                <a:latin typeface="PP Woodland"/>
              </a:rPr>
              <a:t>Toutes vos réponses à portée de main. </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302899" y="572237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212146" y="57223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E263594-0643-B1F7-9E55-3CABBE8E7739}"/>
              </a:ext>
            </a:extLst>
          </p:cNvPr>
          <p:cNvPicPr>
            <a:picLocks noChangeAspect="1"/>
          </p:cNvPicPr>
          <p:nvPr/>
        </p:nvPicPr>
        <p:blipFill>
          <a:blip r:embed="rId2"/>
          <a:stretch>
            <a:fillRect/>
          </a:stretch>
        </p:blipFill>
        <p:spPr>
          <a:xfrm>
            <a:off x="6760728" y="2361061"/>
            <a:ext cx="4824720" cy="4239450"/>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534429"/>
            <a:ext cx="11449050" cy="916163"/>
          </a:xfrm>
        </p:spPr>
        <p:txBody>
          <a:bodyPr>
            <a:normAutofit/>
          </a:bodyPr>
          <a:lstStyle/>
          <a:p>
            <a:pPr marL="0" indent="0" algn="just">
              <a:buNone/>
            </a:pPr>
            <a:r>
              <a:rPr lang="fr-FR" sz="1800" dirty="0">
                <a:latin typeface="Figtree Light"/>
              </a:rPr>
              <a:t>En fonction de votre commande, ce module permet d’alimenter un catalogue de formations, de recueillir le besoin de vos collaborateurs et de gérer votre plan de formation.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Accès au module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MENU &gt; GESTION Formation</a:t>
            </a:r>
          </a:p>
        </p:txBody>
      </p:sp>
      <p:sp>
        <p:nvSpPr>
          <p:cNvPr id="6" name="Espace réservé du texte 41">
            <a:extLst>
              <a:ext uri="{FF2B5EF4-FFF2-40B4-BE49-F238E27FC236}">
                <a16:creationId xmlns:a16="http://schemas.microsoft.com/office/drawing/2014/main" id="{864F3C9D-6CFD-0620-8E14-7D2AF07062D3}"/>
              </a:ext>
            </a:extLst>
          </p:cNvPr>
          <p:cNvSpPr txBox="1">
            <a:spLocks/>
          </p:cNvSpPr>
          <p:nvPr/>
        </p:nvSpPr>
        <p:spPr>
          <a:xfrm>
            <a:off x="721874" y="3638870"/>
            <a:ext cx="5283200" cy="1518345"/>
          </a:xfrm>
          <a:prstGeom prst="rect">
            <a:avLst/>
          </a:prstGeom>
        </p:spPr>
        <p:txBody>
          <a:bodyPr>
            <a:normAutofit fontScale="85000" lnSpcReduction="10000"/>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dirty="0">
                <a:latin typeface="Figtree Light" pitchFamily="2" charset="0"/>
              </a:rPr>
              <a:t>La gestion des formations se fait à travers 3 principaux menus : </a:t>
            </a:r>
          </a:p>
          <a:p>
            <a:pPr algn="just"/>
            <a:r>
              <a:rPr lang="fr-FR" sz="1600" dirty="0">
                <a:latin typeface="Figtree Light" pitchFamily="2" charset="0"/>
              </a:rPr>
              <a:t>Demandes de formation</a:t>
            </a:r>
          </a:p>
          <a:p>
            <a:pPr algn="just"/>
            <a:r>
              <a:rPr lang="fr-FR" sz="1600" dirty="0">
                <a:latin typeface="Figtree Light" pitchFamily="2" charset="0"/>
              </a:rPr>
              <a:t>Catalogue des formations </a:t>
            </a:r>
          </a:p>
          <a:p>
            <a:pPr algn="just"/>
            <a:r>
              <a:rPr lang="fr-FR" dirty="0">
                <a:latin typeface="Figtree Light" pitchFamily="2" charset="0"/>
              </a:rPr>
              <a:t>Plan de formation</a:t>
            </a:r>
            <a:endParaRPr lang="fr-FR" sz="1600" dirty="0">
              <a:latin typeface="Figtree Light" pitchFamily="2" charset="0"/>
            </a:endParaRPr>
          </a:p>
        </p:txBody>
      </p:sp>
    </p:spTree>
    <p:extLst>
      <p:ext uri="{BB962C8B-B14F-4D97-AF65-F5344CB8AC3E}">
        <p14:creationId xmlns:p14="http://schemas.microsoft.com/office/powerpoint/2010/main" val="1542998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6420828" y="2247660"/>
            <a:ext cx="3783876" cy="916163"/>
          </a:xfrm>
        </p:spPr>
        <p:txBody>
          <a:bodyPr>
            <a:normAutofit lnSpcReduction="10000"/>
          </a:bodyPr>
          <a:lstStyle/>
          <a:p>
            <a:pPr marL="0" indent="0" algn="just">
              <a:buNone/>
            </a:pPr>
            <a:r>
              <a:rPr lang="fr-FR" dirty="0">
                <a:latin typeface="Figtree Light"/>
              </a:rPr>
              <a:t>Les salariés ont également un accès dédié qui leur permettent de suivre les formations demandées.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Accès au module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MES DEMANDES DE FORMATIONS</a:t>
            </a:r>
          </a:p>
        </p:txBody>
      </p:sp>
      <p:pic>
        <p:nvPicPr>
          <p:cNvPr id="11" name="Image 10">
            <a:extLst>
              <a:ext uri="{FF2B5EF4-FFF2-40B4-BE49-F238E27FC236}">
                <a16:creationId xmlns:a16="http://schemas.microsoft.com/office/drawing/2014/main" id="{2660518F-F718-141D-8BC4-69ADE480D123}"/>
              </a:ext>
            </a:extLst>
          </p:cNvPr>
          <p:cNvPicPr>
            <a:picLocks noChangeAspect="1"/>
          </p:cNvPicPr>
          <p:nvPr/>
        </p:nvPicPr>
        <p:blipFill>
          <a:blip r:embed="rId2"/>
          <a:stretch>
            <a:fillRect/>
          </a:stretch>
        </p:blipFill>
        <p:spPr>
          <a:xfrm>
            <a:off x="4622889" y="3694177"/>
            <a:ext cx="7197636" cy="1771087"/>
          </a:xfrm>
          <a:prstGeom prst="rect">
            <a:avLst/>
          </a:prstGeom>
          <a:ln>
            <a:noFill/>
          </a:ln>
          <a:effectLst>
            <a:outerShdw blurRad="292100" dist="139700" dir="2700000" algn="tl" rotWithShape="0">
              <a:srgbClr val="333333">
                <a:alpha val="65000"/>
              </a:srgbClr>
            </a:outerShdw>
          </a:effectLst>
        </p:spPr>
      </p:pic>
      <p:sp>
        <p:nvSpPr>
          <p:cNvPr id="13" name="Flèche : courbe vers la gauche 12">
            <a:extLst>
              <a:ext uri="{FF2B5EF4-FFF2-40B4-BE49-F238E27FC236}">
                <a16:creationId xmlns:a16="http://schemas.microsoft.com/office/drawing/2014/main" id="{4BE35B55-4C77-652F-D27A-BB6B814CC74D}"/>
              </a:ext>
            </a:extLst>
          </p:cNvPr>
          <p:cNvSpPr/>
          <p:nvPr/>
        </p:nvSpPr>
        <p:spPr>
          <a:xfrm rot="19474346">
            <a:off x="4705772" y="2074116"/>
            <a:ext cx="731520" cy="1830948"/>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9" name="Image 8">
            <a:extLst>
              <a:ext uri="{FF2B5EF4-FFF2-40B4-BE49-F238E27FC236}">
                <a16:creationId xmlns:a16="http://schemas.microsoft.com/office/drawing/2014/main" id="{75B15636-FDDF-E649-A296-56BB36898944}"/>
              </a:ext>
            </a:extLst>
          </p:cNvPr>
          <p:cNvPicPr>
            <a:picLocks noChangeAspect="1"/>
          </p:cNvPicPr>
          <p:nvPr/>
        </p:nvPicPr>
        <p:blipFill>
          <a:blip r:embed="rId3"/>
          <a:stretch>
            <a:fillRect/>
          </a:stretch>
        </p:blipFill>
        <p:spPr>
          <a:xfrm>
            <a:off x="143303" y="1988453"/>
            <a:ext cx="4201437" cy="2492107"/>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6B465ECF-7AC8-51B9-5EB8-C40238B8D5C5}"/>
              </a:ext>
            </a:extLst>
          </p:cNvPr>
          <p:cNvSpPr/>
          <p:nvPr/>
        </p:nvSpPr>
        <p:spPr>
          <a:xfrm>
            <a:off x="2523744" y="2572932"/>
            <a:ext cx="1820995" cy="33486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71833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r>
              <a:rPr lang="fr-FR" sz="6600" dirty="0">
                <a:solidFill>
                  <a:schemeClr val="bg1"/>
                </a:solidFill>
                <a:latin typeface="Figtree"/>
              </a:rPr>
              <a:t>Créer un catalogue de formation</a:t>
            </a:r>
            <a:br>
              <a:rPr lang="fr-FR" sz="6600" dirty="0">
                <a:solidFill>
                  <a:schemeClr val="bg1"/>
                </a:solidFill>
                <a:latin typeface="Figtree"/>
              </a:rPr>
            </a:br>
            <a:endParaRPr lang="fr-FR" dirty="0"/>
          </a:p>
        </p:txBody>
      </p:sp>
    </p:spTree>
    <p:extLst>
      <p:ext uri="{BB962C8B-B14F-4D97-AF65-F5344CB8AC3E}">
        <p14:creationId xmlns:p14="http://schemas.microsoft.com/office/powerpoint/2010/main" val="2798381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Créer son catalogue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MENU &gt; GESTION FORMATION &gt; CATALOGUE Des Formations</a:t>
            </a:r>
          </a:p>
        </p:txBody>
      </p:sp>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6903165" y="1969153"/>
            <a:ext cx="5136261" cy="1409939"/>
          </a:xfrm>
        </p:spPr>
        <p:txBody>
          <a:bodyPr>
            <a:normAutofit fontScale="85000" lnSpcReduction="20000"/>
          </a:bodyPr>
          <a:lstStyle/>
          <a:p>
            <a:pPr marL="0" indent="0" algn="just">
              <a:buNone/>
            </a:pPr>
            <a:r>
              <a:rPr lang="fr-FR" sz="1400">
                <a:latin typeface="Figtree Light"/>
              </a:rPr>
              <a:t>Depuis le Catalogue des formations, le bouton </a:t>
            </a:r>
            <a:r>
              <a:rPr lang="fr-FR" sz="1400" b="1">
                <a:latin typeface="Figtree Light"/>
              </a:rPr>
              <a:t> "Ajouter une formation au </a:t>
            </a:r>
            <a:r>
              <a:rPr lang="fr-FR" sz="1400" b="1" dirty="0">
                <a:latin typeface="Figtree Light"/>
              </a:rPr>
              <a:t>catalogue » </a:t>
            </a:r>
            <a:r>
              <a:rPr lang="fr-FR" sz="1400" dirty="0">
                <a:latin typeface="Figtree Light"/>
              </a:rPr>
              <a:t>permet l’ajout d’une nouvelle formation. Il faut définir les prestataires, la durée et les coûts, et attacher le programme de formation.</a:t>
            </a:r>
          </a:p>
          <a:p>
            <a:pPr marL="0" indent="0" algn="just">
              <a:buNone/>
            </a:pPr>
            <a:r>
              <a:rPr lang="fr-FR" sz="1400" b="1" i="1" dirty="0">
                <a:solidFill>
                  <a:schemeClr val="accent1"/>
                </a:solidFill>
                <a:latin typeface="Figtree Light" pitchFamily="2" charset="0"/>
              </a:rPr>
              <a:t>Bon à savoir : Une formation en brouillon n’est pas visible par les collaborateurs. </a:t>
            </a: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p:txBody>
      </p:sp>
      <p:sp>
        <p:nvSpPr>
          <p:cNvPr id="13" name="Espace réservé du tableau 1">
            <a:extLst>
              <a:ext uri="{FF2B5EF4-FFF2-40B4-BE49-F238E27FC236}">
                <a16:creationId xmlns:a16="http://schemas.microsoft.com/office/drawing/2014/main" id="{62D7058B-FA1A-5EBA-0E47-771C3B593FB6}"/>
              </a:ext>
            </a:extLst>
          </p:cNvPr>
          <p:cNvSpPr txBox="1">
            <a:spLocks/>
          </p:cNvSpPr>
          <p:nvPr/>
        </p:nvSpPr>
        <p:spPr>
          <a:xfrm>
            <a:off x="975058" y="5029769"/>
            <a:ext cx="5136261" cy="99920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r>
              <a:rPr lang="fr-FR" sz="1400" dirty="0">
                <a:latin typeface="Figtree Light"/>
              </a:rPr>
              <a:t>Le bouton « </a:t>
            </a:r>
            <a:r>
              <a:rPr lang="fr-FR" sz="1400" b="1" dirty="0">
                <a:latin typeface="Figtree Light"/>
              </a:rPr>
              <a:t>Importer catalogue </a:t>
            </a:r>
            <a:r>
              <a:rPr lang="fr-FR" sz="1400" dirty="0">
                <a:latin typeface="Figtree Light"/>
              </a:rPr>
              <a:t>», vous permet d’importer un </a:t>
            </a:r>
            <a:r>
              <a:rPr lang="fr-FR" sz="1400">
                <a:latin typeface="Figtree Light"/>
              </a:rPr>
              <a:t>catalogue au format Excel, le modèle d’import est disponible :</a:t>
            </a:r>
            <a:endParaRPr lang="fr-FR">
              <a:latin typeface="Figtree Light"/>
            </a:endParaRPr>
          </a:p>
        </p:txBody>
      </p:sp>
      <p:sp>
        <p:nvSpPr>
          <p:cNvPr id="5" name="Espace réservé du tableau 1">
            <a:extLst>
              <a:ext uri="{FF2B5EF4-FFF2-40B4-BE49-F238E27FC236}">
                <a16:creationId xmlns:a16="http://schemas.microsoft.com/office/drawing/2014/main" id="{5EB14B2D-E2C5-FB63-A916-C9A9CD55A7E3}"/>
              </a:ext>
            </a:extLst>
          </p:cNvPr>
          <p:cNvSpPr txBox="1">
            <a:spLocks/>
          </p:cNvSpPr>
          <p:nvPr/>
        </p:nvSpPr>
        <p:spPr>
          <a:xfrm>
            <a:off x="6976871" y="2885970"/>
            <a:ext cx="5736336" cy="99920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endParaRPr lang="fr-FR" sz="1050" dirty="0">
              <a:latin typeface="Figtree Light" pitchFamily="2" charset="0"/>
            </a:endParaRPr>
          </a:p>
        </p:txBody>
      </p:sp>
      <p:pic>
        <p:nvPicPr>
          <p:cNvPr id="7" name="Image 6" descr="Une image contenant texte, capture d’écran, logiciel, Page web&#10;&#10;Le contenu généré par l’IA peut être incorrect.">
            <a:extLst>
              <a:ext uri="{FF2B5EF4-FFF2-40B4-BE49-F238E27FC236}">
                <a16:creationId xmlns:a16="http://schemas.microsoft.com/office/drawing/2014/main" id="{5739680E-ECCF-C417-7386-D815B539DFAB}"/>
              </a:ext>
            </a:extLst>
          </p:cNvPr>
          <p:cNvPicPr>
            <a:picLocks noChangeAspect="1"/>
          </p:cNvPicPr>
          <p:nvPr/>
        </p:nvPicPr>
        <p:blipFill>
          <a:blip r:embed="rId4"/>
          <a:stretch>
            <a:fillRect/>
          </a:stretch>
        </p:blipFill>
        <p:spPr>
          <a:xfrm>
            <a:off x="185854" y="1598931"/>
            <a:ext cx="6718610" cy="2842381"/>
          </a:xfrm>
          <a:prstGeom prst="rect">
            <a:avLst/>
          </a:prstGeom>
        </p:spPr>
      </p:pic>
      <p:pic>
        <p:nvPicPr>
          <p:cNvPr id="12" name="Image 11">
            <a:extLst>
              <a:ext uri="{FF2B5EF4-FFF2-40B4-BE49-F238E27FC236}">
                <a16:creationId xmlns:a16="http://schemas.microsoft.com/office/drawing/2014/main" id="{9A20F440-3794-E167-317A-C98B5EFF80DE}"/>
              </a:ext>
            </a:extLst>
          </p:cNvPr>
          <p:cNvPicPr>
            <a:picLocks noChangeAspect="1"/>
          </p:cNvPicPr>
          <p:nvPr/>
        </p:nvPicPr>
        <p:blipFill>
          <a:blip r:embed="rId5"/>
          <a:stretch>
            <a:fillRect/>
          </a:stretch>
        </p:blipFill>
        <p:spPr>
          <a:xfrm>
            <a:off x="6199632" y="3839598"/>
            <a:ext cx="5736336" cy="2834774"/>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84D3A77F-2E32-5C06-C98A-0C8C04525C4C}"/>
              </a:ext>
            </a:extLst>
          </p:cNvPr>
          <p:cNvSpPr/>
          <p:nvPr/>
        </p:nvSpPr>
        <p:spPr>
          <a:xfrm>
            <a:off x="5545874" y="1718626"/>
            <a:ext cx="1354055" cy="253803"/>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texte, capture d’écran, Police, conception&#10;&#10;Le contenu généré par l’IA peut être incorrect.">
            <a:extLst>
              <a:ext uri="{FF2B5EF4-FFF2-40B4-BE49-F238E27FC236}">
                <a16:creationId xmlns:a16="http://schemas.microsoft.com/office/drawing/2014/main" id="{3ECE3352-EF6E-7542-C7E1-A54562A5ADAC}"/>
              </a:ext>
            </a:extLst>
          </p:cNvPr>
          <p:cNvPicPr>
            <a:picLocks noChangeAspect="1"/>
          </p:cNvPicPr>
          <p:nvPr/>
        </p:nvPicPr>
        <p:blipFill>
          <a:blip r:embed="rId6"/>
          <a:stretch>
            <a:fillRect/>
          </a:stretch>
        </p:blipFill>
        <p:spPr>
          <a:xfrm>
            <a:off x="1393902" y="5721638"/>
            <a:ext cx="4293220" cy="813774"/>
          </a:xfrm>
          <a:prstGeom prst="rect">
            <a:avLst/>
          </a:prstGeom>
        </p:spPr>
      </p:pic>
      <p:sp>
        <p:nvSpPr>
          <p:cNvPr id="9" name="Rectangle 8">
            <a:extLst>
              <a:ext uri="{FF2B5EF4-FFF2-40B4-BE49-F238E27FC236}">
                <a16:creationId xmlns:a16="http://schemas.microsoft.com/office/drawing/2014/main" id="{8D9C78F7-EED7-36CA-0D24-721E70195D1C}"/>
              </a:ext>
            </a:extLst>
          </p:cNvPr>
          <p:cNvSpPr/>
          <p:nvPr/>
        </p:nvSpPr>
        <p:spPr>
          <a:xfrm>
            <a:off x="3854605" y="6234869"/>
            <a:ext cx="852251" cy="179461"/>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21234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9C8A1-2E2A-8298-3F3F-19EFD6263D0F}"/>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BD214484-A3E3-BC2E-3637-037A198F23A0}"/>
              </a:ext>
            </a:extLst>
          </p:cNvPr>
          <p:cNvSpPr>
            <a:spLocks noGrp="1"/>
          </p:cNvSpPr>
          <p:nvPr>
            <p:ph type="title"/>
          </p:nvPr>
        </p:nvSpPr>
        <p:spPr/>
        <p:txBody>
          <a:bodyPr/>
          <a:lstStyle/>
          <a:p>
            <a:r>
              <a:rPr lang="fr-FR"/>
              <a:t>Créer son catalogue</a:t>
            </a:r>
          </a:p>
        </p:txBody>
      </p:sp>
      <p:sp>
        <p:nvSpPr>
          <p:cNvPr id="4" name="Espace réservé du texte 3">
            <a:extLst>
              <a:ext uri="{FF2B5EF4-FFF2-40B4-BE49-F238E27FC236}">
                <a16:creationId xmlns:a16="http://schemas.microsoft.com/office/drawing/2014/main" id="{9E888348-E546-92E5-C52A-A817C691FF54}"/>
              </a:ext>
            </a:extLst>
          </p:cNvPr>
          <p:cNvSpPr>
            <a:spLocks noGrp="1"/>
          </p:cNvSpPr>
          <p:nvPr>
            <p:ph type="body" sz="quarter" idx="19"/>
          </p:nvPr>
        </p:nvSpPr>
        <p:spPr/>
        <p:txBody>
          <a:bodyPr/>
          <a:lstStyle/>
          <a:p>
            <a:r>
              <a:rPr lang="fr-FR" dirty="0"/>
              <a:t>MENU &gt; GESTION FORMATION &gt; CATALOGUE Des Formations</a:t>
            </a:r>
          </a:p>
        </p:txBody>
      </p:sp>
      <p:sp>
        <p:nvSpPr>
          <p:cNvPr id="2" name="Espace réservé du tableau 1">
            <a:extLst>
              <a:ext uri="{FF2B5EF4-FFF2-40B4-BE49-F238E27FC236}">
                <a16:creationId xmlns:a16="http://schemas.microsoft.com/office/drawing/2014/main" id="{6E0DCB21-FB99-C2EB-1768-86EEADEF03A8}"/>
              </a:ext>
            </a:extLst>
          </p:cNvPr>
          <p:cNvSpPr>
            <a:spLocks noGrp="1"/>
          </p:cNvSpPr>
          <p:nvPr>
            <p:ph type="tbl" sz="quarter" idx="10"/>
          </p:nvPr>
        </p:nvSpPr>
        <p:spPr>
          <a:xfrm>
            <a:off x="6976871" y="1969238"/>
            <a:ext cx="5136261" cy="1409939"/>
          </a:xfrm>
        </p:spPr>
        <p:txBody>
          <a:bodyPr>
            <a:normAutofit/>
          </a:bodyPr>
          <a:lstStyle/>
          <a:p>
            <a:pPr marL="0" indent="0" algn="just">
              <a:buNone/>
            </a:pPr>
            <a:r>
              <a:rPr lang="fr-FR" sz="1400" dirty="0">
                <a:latin typeface="Figtree Light" pitchFamily="2" charset="0"/>
              </a:rPr>
              <a:t>Depuis le Catalogue des formations, le bouton « </a:t>
            </a:r>
            <a:r>
              <a:rPr lang="fr-FR" sz="1400" b="1" dirty="0">
                <a:latin typeface="Figtree Light" pitchFamily="2" charset="0"/>
              </a:rPr>
              <a:t>Autres actions &gt; Gérer les catégories de formations» </a:t>
            </a:r>
            <a:r>
              <a:rPr lang="fr-FR" sz="1400" dirty="0">
                <a:latin typeface="Figtree Light" pitchFamily="2" charset="0"/>
              </a:rPr>
              <a:t>permet l’ajout de nouvelles catégories permettant de filtrer les formations pour faciliter votre recherche. </a:t>
            </a: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p:txBody>
      </p:sp>
      <p:pic>
        <p:nvPicPr>
          <p:cNvPr id="7" name="Image 6">
            <a:extLst>
              <a:ext uri="{FF2B5EF4-FFF2-40B4-BE49-F238E27FC236}">
                <a16:creationId xmlns:a16="http://schemas.microsoft.com/office/drawing/2014/main" id="{0B9EBE78-C44F-556A-C817-CFFB403FD385}"/>
              </a:ext>
            </a:extLst>
          </p:cNvPr>
          <p:cNvPicPr>
            <a:picLocks noChangeAspect="1"/>
          </p:cNvPicPr>
          <p:nvPr/>
        </p:nvPicPr>
        <p:blipFill>
          <a:blip r:embed="rId2"/>
          <a:stretch>
            <a:fillRect/>
          </a:stretch>
        </p:blipFill>
        <p:spPr>
          <a:xfrm>
            <a:off x="371475" y="1525193"/>
            <a:ext cx="6341173" cy="3285387"/>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66E6AFEC-2E16-46E1-3183-FFB6F170F03E}"/>
              </a:ext>
            </a:extLst>
          </p:cNvPr>
          <p:cNvPicPr>
            <a:picLocks noChangeAspect="1"/>
          </p:cNvPicPr>
          <p:nvPr/>
        </p:nvPicPr>
        <p:blipFill>
          <a:blip r:embed="rId3"/>
          <a:stretch>
            <a:fillRect/>
          </a:stretch>
        </p:blipFill>
        <p:spPr>
          <a:xfrm>
            <a:off x="5143082" y="3379177"/>
            <a:ext cx="6838605" cy="3285387"/>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BCC852ED-75ED-8BAF-7DC1-4117B21FC348}"/>
              </a:ext>
            </a:extLst>
          </p:cNvPr>
          <p:cNvPicPr>
            <a:picLocks noChangeAspect="1"/>
          </p:cNvPicPr>
          <p:nvPr/>
        </p:nvPicPr>
        <p:blipFill>
          <a:blip r:embed="rId4"/>
          <a:stretch>
            <a:fillRect/>
          </a:stretch>
        </p:blipFill>
        <p:spPr>
          <a:xfrm>
            <a:off x="107252" y="1358044"/>
            <a:ext cx="2695951" cy="339725"/>
          </a:xfrm>
          <a:prstGeom prst="rect">
            <a:avLst/>
          </a:prstGeom>
          <a:ln w="19050">
            <a:solidFill>
              <a:srgbClr val="C75741"/>
            </a:solidFill>
          </a:ln>
        </p:spPr>
      </p:pic>
      <p:pic>
        <p:nvPicPr>
          <p:cNvPr id="16" name="Image 15">
            <a:extLst>
              <a:ext uri="{FF2B5EF4-FFF2-40B4-BE49-F238E27FC236}">
                <a16:creationId xmlns:a16="http://schemas.microsoft.com/office/drawing/2014/main" id="{FAF56ADE-6725-8155-3070-BA381F87E265}"/>
              </a:ext>
            </a:extLst>
          </p:cNvPr>
          <p:cNvPicPr>
            <a:picLocks noChangeAspect="1"/>
          </p:cNvPicPr>
          <p:nvPr/>
        </p:nvPicPr>
        <p:blipFill>
          <a:blip r:embed="rId5"/>
          <a:stretch>
            <a:fillRect/>
          </a:stretch>
        </p:blipFill>
        <p:spPr>
          <a:xfrm>
            <a:off x="5011637" y="3297555"/>
            <a:ext cx="2753109" cy="295316"/>
          </a:xfrm>
          <a:prstGeom prst="rect">
            <a:avLst/>
          </a:prstGeom>
          <a:ln w="28575">
            <a:solidFill>
              <a:srgbClr val="C75741"/>
            </a:solidFill>
          </a:ln>
        </p:spPr>
      </p:pic>
      <p:sp>
        <p:nvSpPr>
          <p:cNvPr id="17" name="Espace réservé du tableau 1">
            <a:extLst>
              <a:ext uri="{FF2B5EF4-FFF2-40B4-BE49-F238E27FC236}">
                <a16:creationId xmlns:a16="http://schemas.microsoft.com/office/drawing/2014/main" id="{0D89B933-2F93-BB55-7AF9-0A9FCBDB36FE}"/>
              </a:ext>
            </a:extLst>
          </p:cNvPr>
          <p:cNvSpPr txBox="1">
            <a:spLocks/>
          </p:cNvSpPr>
          <p:nvPr/>
        </p:nvSpPr>
        <p:spPr>
          <a:xfrm>
            <a:off x="0" y="5365233"/>
            <a:ext cx="5011637" cy="140993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r>
              <a:rPr lang="fr-FR" sz="1400" dirty="0">
                <a:latin typeface="Figtree Light" pitchFamily="2" charset="0"/>
              </a:rPr>
              <a:t>Depuis le Catalogue des formations, le bouton « </a:t>
            </a:r>
            <a:r>
              <a:rPr lang="fr-FR" sz="1400" b="1" dirty="0">
                <a:latin typeface="Figtree Light" pitchFamily="2" charset="0"/>
              </a:rPr>
              <a:t>Autres actions &gt; Gérer les organismes de formations» </a:t>
            </a:r>
            <a:r>
              <a:rPr lang="fr-FR" sz="1400" dirty="0">
                <a:latin typeface="Figtree Light" pitchFamily="2" charset="0"/>
              </a:rPr>
              <a:t>permet l’ajout de plusieurs organismes permettant de filtrer les formations pour faciliter votre recherche. </a:t>
            </a:r>
          </a:p>
          <a:p>
            <a:pPr marL="0" indent="0" algn="just">
              <a:buFontTx/>
              <a:buNone/>
            </a:pPr>
            <a:endParaRPr lang="fr-FR" sz="1400" dirty="0">
              <a:latin typeface="Figtree Light" pitchFamily="2" charset="0"/>
            </a:endParaRPr>
          </a:p>
          <a:p>
            <a:pPr marL="0" indent="0" algn="just">
              <a:buFontTx/>
              <a:buNone/>
            </a:pPr>
            <a:endParaRPr lang="fr-FR" sz="1400" dirty="0">
              <a:latin typeface="Figtree Light" pitchFamily="2" charset="0"/>
            </a:endParaRPr>
          </a:p>
        </p:txBody>
      </p:sp>
    </p:spTree>
    <p:extLst>
      <p:ext uri="{BB962C8B-B14F-4D97-AF65-F5344CB8AC3E}">
        <p14:creationId xmlns:p14="http://schemas.microsoft.com/office/powerpoint/2010/main" val="2932203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433845"/>
            <a:ext cx="11449050" cy="5012675"/>
          </a:xfrm>
        </p:spPr>
        <p:txBody>
          <a:bodyPr>
            <a:normAutofit/>
          </a:bodyPr>
          <a:lstStyle/>
          <a:p>
            <a:pPr marL="0" indent="0" algn="just">
              <a:buNone/>
            </a:pPr>
            <a:r>
              <a:rPr lang="fr-FR" dirty="0">
                <a:latin typeface="Figtree Light"/>
              </a:rPr>
              <a:t>Attention, le bouton « </a:t>
            </a:r>
            <a:r>
              <a:rPr lang="fr-FR" b="1" dirty="0">
                <a:latin typeface="Figtree Light"/>
              </a:rPr>
              <a:t>Supprimer le catalogue de formations </a:t>
            </a:r>
            <a:r>
              <a:rPr lang="fr-FR" dirty="0">
                <a:latin typeface="Figtree Light"/>
              </a:rPr>
              <a:t>» va supprimer toutes les formations présentes dans le catalogue sans impacter les demandes associées. </a:t>
            </a:r>
            <a:endParaRPr lang="fr-FR" dirty="0"/>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r>
              <a:rPr lang="fr-FR" dirty="0">
                <a:latin typeface="Figtree Light"/>
              </a:rPr>
              <a:t>Si vous souhaitez effectuer un nettoyage au cas par cas, n’hésitez pas à cliquer sur la formation à supprimer et cliquer sur : </a:t>
            </a:r>
            <a:r>
              <a:rPr lang="fr-FR" b="1" dirty="0">
                <a:latin typeface="Figtree Light"/>
              </a:rPr>
              <a:t>« Supprimer la formation » :</a:t>
            </a:r>
            <a:endParaRPr lang="fr-FR" sz="1400" b="1" dirty="0">
              <a:solidFill>
                <a:srgbClr val="F93D67"/>
              </a:solidFill>
              <a:latin typeface="Figtree Light" pitchFamily="2" charset="0"/>
              <a:cs typeface="Calibri" panose="020F0502020204030204" pitchFamily="34" charset="0"/>
            </a:endParaRP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Créer son catalogue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MENU &gt; GESTION FORMATION &gt; CATALOGUE DE FORMATIONS</a:t>
            </a:r>
          </a:p>
        </p:txBody>
      </p:sp>
      <p:pic>
        <p:nvPicPr>
          <p:cNvPr id="8" name="Image 7">
            <a:extLst>
              <a:ext uri="{FF2B5EF4-FFF2-40B4-BE49-F238E27FC236}">
                <a16:creationId xmlns:a16="http://schemas.microsoft.com/office/drawing/2014/main" id="{D21C3271-DEAB-47D2-0DF1-1874C5F48882}"/>
              </a:ext>
            </a:extLst>
          </p:cNvPr>
          <p:cNvPicPr>
            <a:picLocks noChangeAspect="1"/>
          </p:cNvPicPr>
          <p:nvPr/>
        </p:nvPicPr>
        <p:blipFill>
          <a:blip r:embed="rId2"/>
          <a:stretch>
            <a:fillRect/>
          </a:stretch>
        </p:blipFill>
        <p:spPr>
          <a:xfrm>
            <a:off x="5897584" y="2019670"/>
            <a:ext cx="3511592" cy="2196866"/>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187FB6ED-F3FE-E83E-F8B9-EED858354ADF}"/>
              </a:ext>
            </a:extLst>
          </p:cNvPr>
          <p:cNvPicPr>
            <a:picLocks noChangeAspect="1"/>
          </p:cNvPicPr>
          <p:nvPr/>
        </p:nvPicPr>
        <p:blipFill>
          <a:blip r:embed="rId3"/>
          <a:srcRect l="4993" t="80003" r="4802" b="9449"/>
          <a:stretch/>
        </p:blipFill>
        <p:spPr>
          <a:xfrm>
            <a:off x="1511300" y="3072384"/>
            <a:ext cx="2852928" cy="274319"/>
          </a:xfrm>
          <a:prstGeom prst="rect">
            <a:avLst/>
          </a:prstGeom>
        </p:spPr>
      </p:pic>
      <p:sp>
        <p:nvSpPr>
          <p:cNvPr id="12" name="Flèche : droite 11">
            <a:extLst>
              <a:ext uri="{FF2B5EF4-FFF2-40B4-BE49-F238E27FC236}">
                <a16:creationId xmlns:a16="http://schemas.microsoft.com/office/drawing/2014/main" id="{16E0351B-DA69-9E83-CDE7-7E19D80262F6}"/>
              </a:ext>
            </a:extLst>
          </p:cNvPr>
          <p:cNvSpPr/>
          <p:nvPr/>
        </p:nvSpPr>
        <p:spPr>
          <a:xfrm>
            <a:off x="4585716" y="3118103"/>
            <a:ext cx="978408" cy="1828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721CDEFB-B644-B261-43B3-F15E7F73F67A}"/>
              </a:ext>
            </a:extLst>
          </p:cNvPr>
          <p:cNvPicPr>
            <a:picLocks noChangeAspect="1"/>
          </p:cNvPicPr>
          <p:nvPr/>
        </p:nvPicPr>
        <p:blipFill>
          <a:blip r:embed="rId4"/>
          <a:stretch>
            <a:fillRect/>
          </a:stretch>
        </p:blipFill>
        <p:spPr>
          <a:xfrm>
            <a:off x="3621024" y="4767123"/>
            <a:ext cx="6151245" cy="1862926"/>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4080F373-C6AA-E2AF-A3A5-CB84745C62F4}"/>
              </a:ext>
            </a:extLst>
          </p:cNvPr>
          <p:cNvSpPr/>
          <p:nvPr/>
        </p:nvSpPr>
        <p:spPr>
          <a:xfrm>
            <a:off x="8942832" y="4882896"/>
            <a:ext cx="822960" cy="320040"/>
          </a:xfrm>
          <a:prstGeom prst="rect">
            <a:avLst/>
          </a:prstGeom>
          <a:noFill/>
          <a:ln w="19050">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63696479"/>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7555514c1f1245bdc35c712287390f0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2d0e67f5c034c59e17a929fe830e6f82"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EB8BC6-DF7B-4093-A062-10C8E0A9C7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CFDAFC-4E7F-44DE-8298-2422C3DA181E}">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191</TotalTime>
  <Words>1376</Words>
  <Application>Microsoft Office PowerPoint</Application>
  <PresentationFormat>Grand écran</PresentationFormat>
  <Paragraphs>161</Paragraphs>
  <Slides>33</Slides>
  <Notes>1</Notes>
  <HiddenSlides>0</HiddenSlides>
  <MMClips>0</MMClips>
  <ScaleCrop>false</ScaleCrop>
  <HeadingPairs>
    <vt:vector size="4" baseType="variant">
      <vt:variant>
        <vt:lpstr>Thème</vt:lpstr>
      </vt:variant>
      <vt:variant>
        <vt:i4>1</vt:i4>
      </vt:variant>
      <vt:variant>
        <vt:lpstr>Titres des diapositives</vt:lpstr>
      </vt:variant>
      <vt:variant>
        <vt:i4>33</vt:i4>
      </vt:variant>
    </vt:vector>
  </HeadingPairs>
  <TitlesOfParts>
    <vt:vector size="34" baseType="lpstr">
      <vt:lpstr>Eurecia</vt:lpstr>
      <vt:lpstr>Tout savoir sur le  module            Gestion  Formation</vt:lpstr>
      <vt:lpstr>Les fonctionnalités de votre module</vt:lpstr>
      <vt:lpstr>Les fonctionnalités de votre module</vt:lpstr>
      <vt:lpstr>Accès au module</vt:lpstr>
      <vt:lpstr>Accès au module</vt:lpstr>
      <vt:lpstr>Créer un catalogue de formation </vt:lpstr>
      <vt:lpstr>Créer son catalogue</vt:lpstr>
      <vt:lpstr>Créer son catalogue</vt:lpstr>
      <vt:lpstr>Créer son catalogue</vt:lpstr>
      <vt:lpstr>Recueillir le besoin de vos collaborateurs</vt:lpstr>
      <vt:lpstr>Demandes de formations</vt:lpstr>
      <vt:lpstr>Demandes de formations</vt:lpstr>
      <vt:lpstr>Demandes de formations</vt:lpstr>
      <vt:lpstr>Demandes de formations</vt:lpstr>
      <vt:lpstr>Demandes de formations</vt:lpstr>
      <vt:lpstr>Créer le plan de formation</vt:lpstr>
      <vt:lpstr>Plan de formation</vt:lpstr>
      <vt:lpstr>Plan de formation</vt:lpstr>
      <vt:lpstr>Ajouter des actions de formation </vt:lpstr>
      <vt:lpstr>Plan de formation</vt:lpstr>
      <vt:lpstr>Plan de formation</vt:lpstr>
      <vt:lpstr>Plan de formation</vt:lpstr>
      <vt:lpstr>Plan de formation</vt:lpstr>
      <vt:lpstr>Ajouter des sessions de formation</vt:lpstr>
      <vt:lpstr>Plan de formation</vt:lpstr>
      <vt:lpstr>Plan de formation</vt:lpstr>
      <vt:lpstr>Suivre le budget</vt:lpstr>
      <vt:lpstr>Plan de formation</vt:lpstr>
      <vt:lpstr>Plan de formation</vt:lpstr>
      <vt:lpstr>L’espace administrateur</vt:lpstr>
      <vt:lpstr>Attribuer les droits d’accès Talents ​</vt:lpstr>
      <vt:lpstr>Attribuer les droits d’accès Talents</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Audrey MARTIN [Eurécia]</cp:lastModifiedBy>
  <cp:revision>109</cp:revision>
  <dcterms:created xsi:type="dcterms:W3CDTF">2023-07-17T08:33:49Z</dcterms:created>
  <dcterms:modified xsi:type="dcterms:W3CDTF">2026-04-24T09:08:19Z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