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40" r:id="rId5"/>
    <p:sldId id="348" r:id="rId6"/>
    <p:sldId id="334" r:id="rId7"/>
    <p:sldId id="335" r:id="rId8"/>
    <p:sldId id="344" r:id="rId9"/>
    <p:sldId id="349" r:id="rId10"/>
    <p:sldId id="346" r:id="rId11"/>
    <p:sldId id="345" r:id="rId12"/>
    <p:sldId id="347" r:id="rId13"/>
    <p:sldId id="351" r:id="rId14"/>
    <p:sldId id="34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DEBD9-307A-49A7-9E2F-CD38E8573036}" v="2" dt="2025-07-28T15:33:14.40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05/05/2026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05/05/2026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05/05/2026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4.xml"/><Relationship Id="rId5" Type="http://schemas.openxmlformats.org/officeDocument/2006/relationships/image" Target="../media/image2.svg"/><Relationship Id="rId10" Type="http://schemas.openxmlformats.org/officeDocument/2006/relationships/slide" Target="slide9.xml"/><Relationship Id="rId4" Type="http://schemas.openxmlformats.org/officeDocument/2006/relationships/image" Target="../media/image1.svg"/><Relationship Id="rId9" Type="http://schemas.openxmlformats.org/officeDocument/2006/relationships/slide" Target="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a:latin typeface="PP Woodland"/>
              </a:rPr>
              <a:t>Tout savoir sur le module </a:t>
            </a:r>
            <a:br>
              <a:rPr lang="fr-FR">
                <a:solidFill>
                  <a:srgbClr val="486267"/>
                </a:solidFill>
                <a:latin typeface="PP Woodland"/>
              </a:rPr>
            </a:br>
            <a:r>
              <a:rPr lang="fr-FR">
                <a:solidFill>
                  <a:srgbClr val="486267"/>
                </a:solidFill>
                <a:latin typeface="PP Woodland"/>
              </a:rPr>
              <a:t>     </a:t>
            </a:r>
            <a:r>
              <a:rPr lang="fr-FR">
                <a:solidFill>
                  <a:schemeClr val="accent1"/>
                </a:solidFill>
                <a:latin typeface="PP Woodland"/>
              </a:rPr>
              <a:t>Portail RH</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a:t>Guide utilisateur</a:t>
            </a:r>
          </a:p>
        </p:txBody>
      </p:sp>
      <p:pic>
        <p:nvPicPr>
          <p:cNvPr id="3" name="Image 2" descr="Une image contenant Graphique, cercle, clipart, symbole&#10;&#10;Description générée automatiquement">
            <a:extLst>
              <a:ext uri="{FF2B5EF4-FFF2-40B4-BE49-F238E27FC236}">
                <a16:creationId xmlns:a16="http://schemas.microsoft.com/office/drawing/2014/main" id="{30CB36BC-22BC-3148-EF1B-0E150BEDB042}"/>
              </a:ext>
            </a:extLst>
          </p:cNvPr>
          <p:cNvPicPr>
            <a:picLocks noChangeAspect="1"/>
          </p:cNvPicPr>
          <p:nvPr/>
        </p:nvPicPr>
        <p:blipFill>
          <a:blip r:embed="rId3"/>
          <a:stretch>
            <a:fillRect/>
          </a:stretch>
        </p:blipFill>
        <p:spPr>
          <a:xfrm>
            <a:off x="805617" y="4101972"/>
            <a:ext cx="753977" cy="822045"/>
          </a:xfrm>
          <a:prstGeom prst="rect">
            <a:avLst/>
          </a:prstGeom>
        </p:spPr>
      </p:pic>
      <p:sp>
        <p:nvSpPr>
          <p:cNvPr id="5" name="Espace réservé du texte 4">
            <a:extLst>
              <a:ext uri="{FF2B5EF4-FFF2-40B4-BE49-F238E27FC236}">
                <a16:creationId xmlns:a16="http://schemas.microsoft.com/office/drawing/2014/main" id="{2E41B274-6BBE-010B-1957-256EA8B3A11F}"/>
              </a:ext>
            </a:extLst>
          </p:cNvPr>
          <p:cNvSpPr txBox="1">
            <a:spLocks/>
          </p:cNvSpPr>
          <p:nvPr/>
        </p:nvSpPr>
        <p:spPr>
          <a:xfrm>
            <a:off x="876737"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tx1"/>
                </a:solidFill>
              </a:rPr>
              <a:t>Dernière mise à jour</a:t>
            </a:r>
          </a:p>
          <a:p>
            <a:r>
              <a:rPr lang="fr-FR" sz="1000" dirty="0">
                <a:solidFill>
                  <a:schemeClr val="tx1"/>
                </a:solidFill>
              </a:rPr>
              <a:t>Avril 2026</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78F6-81A2-4225-5216-046417F37DFD}"/>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AD44D33-551B-4B3C-ED49-DDD316ABB2FB}"/>
              </a:ext>
            </a:extLst>
          </p:cNvPr>
          <p:cNvSpPr>
            <a:spLocks noGrp="1"/>
          </p:cNvSpPr>
          <p:nvPr>
            <p:ph type="tbl" sz="quarter" idx="10"/>
          </p:nvPr>
        </p:nvSpPr>
        <p:spPr>
          <a:xfrm>
            <a:off x="240873" y="682753"/>
            <a:ext cx="11863143" cy="1223630"/>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Voici un exemple : </a:t>
            </a:r>
          </a:p>
          <a:p>
            <a:pPr lvl="1" algn="just"/>
            <a:r>
              <a:rPr lang="fr-FR" dirty="0">
                <a:latin typeface="Figtree Light" pitchFamily="2" charset="0"/>
              </a:rPr>
              <a:t>Comment insérer mes abonnements de transports ?</a:t>
            </a:r>
          </a:p>
          <a:p>
            <a:pPr marL="552450" lvl="2" indent="0" algn="just">
              <a:buNone/>
            </a:pPr>
            <a:r>
              <a:rPr lang="fr-FR" dirty="0">
                <a:latin typeface="Figtree Light" pitchFamily="2" charset="0"/>
              </a:rPr>
              <a:t> </a:t>
            </a:r>
          </a:p>
          <a:p>
            <a:pPr marL="195263" lvl="1" indent="0" algn="just">
              <a:buNone/>
            </a:pPr>
            <a:endParaRPr lang="fr-FR" dirty="0">
              <a:latin typeface="Figtree Light" pitchFamily="2" charset="0"/>
            </a:endParaRP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132918C8-9FC1-96DF-D94D-96A381FB8823}"/>
              </a:ext>
            </a:extLst>
          </p:cNvPr>
          <p:cNvSpPr>
            <a:spLocks noGrp="1"/>
          </p:cNvSpPr>
          <p:nvPr>
            <p:ph type="title"/>
          </p:nvPr>
        </p:nvSpPr>
        <p:spPr/>
        <p:txBody>
          <a:bodyPr/>
          <a:lstStyle/>
          <a:p>
            <a:r>
              <a:rPr lang="fr-FR"/>
              <a:t>Ma fiche salarié</a:t>
            </a:r>
          </a:p>
        </p:txBody>
      </p:sp>
      <p:sp>
        <p:nvSpPr>
          <p:cNvPr id="4" name="Espace réservé du texte 3">
            <a:extLst>
              <a:ext uri="{FF2B5EF4-FFF2-40B4-BE49-F238E27FC236}">
                <a16:creationId xmlns:a16="http://schemas.microsoft.com/office/drawing/2014/main" id="{7B1CE7AA-2BB5-355C-63ED-95965278C220}"/>
              </a:ext>
            </a:extLst>
          </p:cNvPr>
          <p:cNvSpPr>
            <a:spLocks noGrp="1"/>
          </p:cNvSpPr>
          <p:nvPr>
            <p:ph type="body" sz="quarter" idx="19"/>
          </p:nvPr>
        </p:nvSpPr>
        <p:spPr/>
        <p:txBody>
          <a:bodyPr/>
          <a:lstStyle/>
          <a:p>
            <a:r>
              <a:rPr lang="fr-FR"/>
              <a:t>Collaborateur</a:t>
            </a:r>
          </a:p>
        </p:txBody>
      </p:sp>
      <p:pic>
        <p:nvPicPr>
          <p:cNvPr id="6" name="Image 5">
            <a:extLst>
              <a:ext uri="{FF2B5EF4-FFF2-40B4-BE49-F238E27FC236}">
                <a16:creationId xmlns:a16="http://schemas.microsoft.com/office/drawing/2014/main" id="{984C63FB-06C2-4F4B-76C1-362946A752B2}"/>
              </a:ext>
            </a:extLst>
          </p:cNvPr>
          <p:cNvPicPr>
            <a:picLocks noChangeAspect="1"/>
          </p:cNvPicPr>
          <p:nvPr/>
        </p:nvPicPr>
        <p:blipFill>
          <a:blip r:embed="rId2"/>
          <a:stretch>
            <a:fillRect/>
          </a:stretch>
        </p:blipFill>
        <p:spPr>
          <a:xfrm>
            <a:off x="4209288" y="1952632"/>
            <a:ext cx="6096000" cy="235890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278FF37-E163-3FCC-074B-9E4B82AF33B6}"/>
              </a:ext>
            </a:extLst>
          </p:cNvPr>
          <p:cNvSpPr/>
          <p:nvPr/>
        </p:nvSpPr>
        <p:spPr>
          <a:xfrm>
            <a:off x="5413464" y="3955676"/>
            <a:ext cx="1432874" cy="26395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78D44744-2ADF-6FCF-C0F8-7A1AB1647FA2}"/>
              </a:ext>
            </a:extLst>
          </p:cNvPr>
          <p:cNvPicPr>
            <a:picLocks noChangeAspect="1"/>
          </p:cNvPicPr>
          <p:nvPr/>
        </p:nvPicPr>
        <p:blipFill>
          <a:blip r:embed="rId3"/>
          <a:stretch>
            <a:fillRect/>
          </a:stretch>
        </p:blipFill>
        <p:spPr>
          <a:xfrm>
            <a:off x="7333732" y="3033513"/>
            <a:ext cx="3206616" cy="3627561"/>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9F487F56-BB44-F2F4-4616-E819A1935716}"/>
              </a:ext>
            </a:extLst>
          </p:cNvPr>
          <p:cNvPicPr>
            <a:picLocks noChangeAspect="1"/>
          </p:cNvPicPr>
          <p:nvPr/>
        </p:nvPicPr>
        <p:blipFill>
          <a:blip r:embed="rId4"/>
          <a:stretch>
            <a:fillRect/>
          </a:stretch>
        </p:blipFill>
        <p:spPr>
          <a:xfrm>
            <a:off x="9882001" y="4847293"/>
            <a:ext cx="1763805" cy="1175870"/>
          </a:xfrm>
          <a:prstGeom prst="rect">
            <a:avLst/>
          </a:prstGeom>
          <a:ln>
            <a:solidFill>
              <a:schemeClr val="tx1"/>
            </a:solidFill>
          </a:ln>
          <a:effectLst>
            <a:outerShdw blurRad="292100" dist="139700" dir="2700000" algn="tl" rotWithShape="0">
              <a:srgbClr val="333333">
                <a:alpha val="65000"/>
              </a:srgbClr>
            </a:outerShdw>
          </a:effectLst>
        </p:spPr>
      </p:pic>
      <p:sp>
        <p:nvSpPr>
          <p:cNvPr id="11" name="Espace réservé du tableau 1">
            <a:extLst>
              <a:ext uri="{FF2B5EF4-FFF2-40B4-BE49-F238E27FC236}">
                <a16:creationId xmlns:a16="http://schemas.microsoft.com/office/drawing/2014/main" id="{5473AA93-3AD2-1590-E19A-7A48320CB4D3}"/>
              </a:ext>
            </a:extLst>
          </p:cNvPr>
          <p:cNvSpPr txBox="1">
            <a:spLocks/>
          </p:cNvSpPr>
          <p:nvPr/>
        </p:nvSpPr>
        <p:spPr>
          <a:xfrm>
            <a:off x="-144536" y="1608480"/>
            <a:ext cx="4274212" cy="168336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fr-FR" dirty="0">
              <a:latin typeface="Figtree Light" pitchFamily="2" charset="0"/>
            </a:endParaRPr>
          </a:p>
          <a:p>
            <a:pPr lvl="2"/>
            <a:r>
              <a:rPr lang="fr-FR" dirty="0">
                <a:solidFill>
                  <a:schemeClr val="tx1"/>
                </a:solidFill>
                <a:latin typeface="Figtree Light" pitchFamily="2" charset="0"/>
              </a:rPr>
              <a:t>A partir de votre onglet « </a:t>
            </a:r>
            <a:r>
              <a:rPr lang="fr-FR" b="1" dirty="0">
                <a:solidFill>
                  <a:schemeClr val="tx1"/>
                </a:solidFill>
                <a:latin typeface="Figtree Light" pitchFamily="2" charset="0"/>
              </a:rPr>
              <a:t>Emploi&gt; Gérer les abonnements de transports </a:t>
            </a:r>
            <a:r>
              <a:rPr lang="fr-FR" dirty="0">
                <a:solidFill>
                  <a:schemeClr val="tx1"/>
                </a:solidFill>
                <a:latin typeface="Figtree Light" pitchFamily="2" charset="0"/>
              </a:rPr>
              <a:t>», cliquez sur « </a:t>
            </a:r>
            <a:r>
              <a:rPr lang="fr-FR" b="1" dirty="0">
                <a:solidFill>
                  <a:schemeClr val="tx1"/>
                </a:solidFill>
                <a:latin typeface="Figtree Light" pitchFamily="2" charset="0"/>
              </a:rPr>
              <a:t>Ajouter</a:t>
            </a:r>
            <a:r>
              <a:rPr lang="fr-FR" dirty="0">
                <a:solidFill>
                  <a:schemeClr val="tx1"/>
                </a:solidFill>
                <a:latin typeface="Figtree Light" pitchFamily="2" charset="0"/>
              </a:rPr>
              <a:t> » et remplir le formulaire : </a:t>
            </a:r>
          </a:p>
          <a:p>
            <a:pPr lvl="3"/>
            <a:r>
              <a:rPr lang="fr-FR" sz="1400" dirty="0">
                <a:solidFill>
                  <a:schemeClr val="tx1"/>
                </a:solidFill>
                <a:latin typeface="Figtree Light" pitchFamily="2" charset="0"/>
              </a:rPr>
              <a:t>Saisir la date de début de votre abonnement ainsi que la date de fin, vous permettant ainsi d’être notifié dès lors que votre abonnement doit être mis à jour. </a:t>
            </a:r>
          </a:p>
          <a:p>
            <a:pPr lvl="3"/>
            <a:r>
              <a:rPr lang="fr-FR" sz="1400" dirty="0">
                <a:solidFill>
                  <a:schemeClr val="tx1"/>
                </a:solidFill>
                <a:latin typeface="Figtree Light" pitchFamily="2" charset="0"/>
              </a:rPr>
              <a:t>Ajouter le type d’abonnement (Train, Transport en commun, etc…) ainsi que le montant.</a:t>
            </a:r>
          </a:p>
          <a:p>
            <a:pPr lvl="3"/>
            <a:r>
              <a:rPr lang="fr-FR" sz="1400" dirty="0">
                <a:solidFill>
                  <a:schemeClr val="tx1"/>
                </a:solidFill>
                <a:latin typeface="Figtree Light" pitchFamily="2" charset="0"/>
              </a:rPr>
              <a:t>Associer votre document depuis votre ordinateur ou votre espace documentaire. </a:t>
            </a:r>
          </a:p>
          <a:p>
            <a:pPr marL="552450" lvl="2" indent="0">
              <a:buFont typeface="Figtree" pitchFamily="2" charset="0"/>
              <a:buNone/>
            </a:pPr>
            <a:r>
              <a:rPr lang="fr-FR" dirty="0">
                <a:latin typeface="Figtree Light" pitchFamily="2" charset="0"/>
              </a:rPr>
              <a:t> </a:t>
            </a:r>
          </a:p>
          <a:p>
            <a:pPr marL="195263" lvl="1" indent="0">
              <a:buFontTx/>
              <a:buNone/>
            </a:pPr>
            <a:endParaRPr lang="fr-FR" dirty="0">
              <a:latin typeface="Figtree Light" pitchFamily="2" charset="0"/>
            </a:endParaRPr>
          </a:p>
          <a:p>
            <a:pPr marL="0" indent="0">
              <a:buFontTx/>
              <a:buNone/>
            </a:pPr>
            <a:endParaRPr lang="fr-FR" dirty="0">
              <a:latin typeface="Figtree Light" pitchFamily="2" charset="0"/>
            </a:endParaRPr>
          </a:p>
        </p:txBody>
      </p:sp>
    </p:spTree>
    <p:extLst>
      <p:ext uri="{BB962C8B-B14F-4D97-AF65-F5344CB8AC3E}">
        <p14:creationId xmlns:p14="http://schemas.microsoft.com/office/powerpoint/2010/main" val="395901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a:t>Une question sur notre solution ? </a:t>
            </a:r>
            <a:br>
              <a:rPr lang="fr-FR"/>
            </a:br>
            <a:r>
              <a:rPr lang="fr-FR" sz="280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solidFill>
                  <a:schemeClr val="bg1"/>
                </a:solidFill>
                <a:latin typeface="Figtree"/>
              </a:rPr>
              <a:t>Adresse mail administrateur</a:t>
            </a:r>
            <a:endParaRPr lang="fr-FR">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a:solidFill>
                  <a:srgbClr val="79BF9D"/>
                </a:solidFill>
                <a:latin typeface="Figtree"/>
                <a:hlinkClick r:id="rId2" action="ppaction://hlinksldjump"/>
              </a:rPr>
              <a:t>Utiliser portail RH en tant que collaborateur</a:t>
            </a:r>
            <a:br>
              <a:rPr lang="fr-FR" b="0">
                <a:latin typeface="Figtree Light"/>
              </a:rPr>
            </a:br>
            <a:endParaRPr lang="fr-FR" b="0">
              <a:solidFill>
                <a:srgbClr val="000000"/>
              </a:solidFill>
              <a:latin typeface="Figtree Light"/>
            </a:endParaRPr>
          </a:p>
          <a:p>
            <a:pPr>
              <a:lnSpc>
                <a:spcPct val="100000"/>
              </a:lnSpc>
            </a:pPr>
            <a:br>
              <a:rPr lang="fr-FR" sz="1600" b="0">
                <a:solidFill>
                  <a:srgbClr val="F6F2EA"/>
                </a:solidFill>
                <a:latin typeface="Figtree Light"/>
              </a:rPr>
            </a:br>
            <a:br>
              <a:rPr lang="fr-FR" sz="1600" b="0">
                <a:latin typeface="Figtree Light"/>
              </a:rPr>
            </a:br>
            <a:br>
              <a:rPr lang="fr-FR" sz="1600" b="0">
                <a:latin typeface="Figtree Light"/>
              </a:rPr>
            </a:br>
            <a:endParaRPr lang="fr-FR" sz="1600" b="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3155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Accéder à l'annuaire salariés</a:t>
            </a:r>
            <a:endParaRPr lang="fr-FR" dirty="0">
              <a:solidFill>
                <a:schemeClr val="bg2"/>
              </a:solidFill>
            </a:endParaRPr>
          </a:p>
          <a:p>
            <a:pPr>
              <a:lnSpc>
                <a:spcPct val="100000"/>
              </a:lnSpc>
            </a:pPr>
            <a:r>
              <a:rPr lang="fr-FR" sz="1500" dirty="0">
                <a:solidFill>
                  <a:schemeClr val="bg1"/>
                </a:solidFill>
                <a:latin typeface="Figtree"/>
                <a:hlinkClick r:id="rId7" action="ppaction://hlinksldjump">
                  <a:extLst>
                    <a:ext uri="{A12FA001-AC4F-418D-AE19-62706E023703}">
                      <ahyp:hlinkClr xmlns:ahyp="http://schemas.microsoft.com/office/drawing/2018/hyperlinkcolor" val="tx"/>
                    </a:ext>
                  </a:extLst>
                </a:hlinkClick>
              </a:rPr>
              <a:t>Accéder à mon espace de document</a:t>
            </a:r>
            <a:endParaRPr lang="fr-FR" sz="1500" dirty="0">
              <a:solidFill>
                <a:schemeClr val="bg1"/>
              </a:solidFill>
              <a:latin typeface="Figtree"/>
            </a:endParaRPr>
          </a:p>
          <a:p>
            <a:pPr>
              <a:lnSpc>
                <a:spcPct val="100000"/>
              </a:lnSpc>
            </a:pP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Consulter les documents partagés</a:t>
            </a:r>
            <a:endParaRPr lang="fr-FR" sz="1500" dirty="0">
              <a:solidFill>
                <a:schemeClr val="bg2"/>
              </a:solidFill>
              <a:latin typeface="Figtree"/>
            </a:endParaRPr>
          </a:p>
          <a:p>
            <a:pPr>
              <a:lnSpc>
                <a:spcPct val="100000"/>
              </a:lnSpc>
            </a:pP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Accéder aux bulletins de salaire</a:t>
            </a:r>
            <a:endParaRPr lang="fr-FR" sz="1500" dirty="0">
              <a:solidFill>
                <a:schemeClr val="bg2"/>
              </a:solidFill>
              <a:latin typeface="Figtree"/>
            </a:endParaRPr>
          </a:p>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Retrouver ma fiche salariée</a:t>
            </a:r>
            <a:endParaRPr lang="fr-FR" sz="1500"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t>Usage collaborateur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191" y="2367347"/>
            <a:ext cx="4336327" cy="3109999"/>
          </a:xfrm>
        </p:spPr>
        <p:txBody>
          <a:bodyPr/>
          <a:lstStyle/>
          <a:p>
            <a:pPr algn="just"/>
            <a:r>
              <a:rPr lang="fr-FR" sz="1600" dirty="0">
                <a:latin typeface="Figtree Light" pitchFamily="2" charset="0"/>
              </a:rPr>
              <a:t>Depuis le menu « </a:t>
            </a:r>
            <a:r>
              <a:rPr lang="fr-FR" sz="1600" b="1" dirty="0">
                <a:latin typeface="Figtree Light" pitchFamily="2" charset="0"/>
              </a:rPr>
              <a:t>Portail RH </a:t>
            </a:r>
            <a:r>
              <a:rPr lang="fr-FR" sz="1600" dirty="0">
                <a:latin typeface="Figtree Light" pitchFamily="2" charset="0"/>
              </a:rPr>
              <a:t>» et en sélectionnant « </a:t>
            </a:r>
            <a:r>
              <a:rPr lang="fr-FR" sz="1600" b="1" dirty="0">
                <a:latin typeface="Figtree Light" pitchFamily="2" charset="0"/>
              </a:rPr>
              <a:t>Annuaire </a:t>
            </a:r>
            <a:r>
              <a:rPr lang="fr-FR" sz="1600" dirty="0">
                <a:latin typeface="Figtree Light" pitchFamily="2" charset="0"/>
              </a:rPr>
              <a:t>», vous accédez à l’annuaire salariés répertoriant l’ensemble des collaborateurs de la société. </a:t>
            </a:r>
          </a:p>
          <a:p>
            <a:pPr algn="just"/>
            <a:endParaRPr lang="fr-FR" sz="1600" dirty="0">
              <a:latin typeface="Figtree Light" pitchFamily="2" charset="0"/>
            </a:endParaRPr>
          </a:p>
          <a:p>
            <a:pPr algn="just"/>
            <a:r>
              <a:rPr lang="fr-FR" sz="1600" dirty="0">
                <a:latin typeface="Figtree Light" pitchFamily="2" charset="0"/>
              </a:rPr>
              <a:t>L’annuaire peut afficher l’email, la fonction, le département, la structure et le téléphone professionnel de chaque collaborateur.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Annuaire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478277" y="869613"/>
            <a:ext cx="11453813" cy="339725"/>
          </a:xfrm>
        </p:spPr>
        <p:txBody>
          <a:bodyPr/>
          <a:lstStyle/>
          <a:p>
            <a:r>
              <a:rPr lang="fr-FR"/>
              <a:t>Collaborateur</a:t>
            </a:r>
          </a:p>
        </p:txBody>
      </p:sp>
      <p:pic>
        <p:nvPicPr>
          <p:cNvPr id="8" name="Image 7">
            <a:extLst>
              <a:ext uri="{FF2B5EF4-FFF2-40B4-BE49-F238E27FC236}">
                <a16:creationId xmlns:a16="http://schemas.microsoft.com/office/drawing/2014/main" id="{B63E0181-981A-C694-F743-D48F205AD871}"/>
              </a:ext>
            </a:extLst>
          </p:cNvPr>
          <p:cNvPicPr>
            <a:picLocks noChangeAspect="1"/>
          </p:cNvPicPr>
          <p:nvPr/>
        </p:nvPicPr>
        <p:blipFill>
          <a:blip r:embed="rId2"/>
          <a:stretch>
            <a:fillRect/>
          </a:stretch>
        </p:blipFill>
        <p:spPr>
          <a:xfrm>
            <a:off x="4758084" y="1998638"/>
            <a:ext cx="7076729" cy="3478708"/>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3ACA9CF4-3D1D-51ED-DFD2-4E94706EDEF1}"/>
              </a:ext>
            </a:extLst>
          </p:cNvPr>
          <p:cNvSpPr txBox="1"/>
          <p:nvPr/>
        </p:nvSpPr>
        <p:spPr>
          <a:xfrm>
            <a:off x="5142368" y="5656590"/>
            <a:ext cx="6549712" cy="738664"/>
          </a:xfrm>
          <a:prstGeom prst="rect">
            <a:avLst/>
          </a:prstGeom>
          <a:noFill/>
        </p:spPr>
        <p:txBody>
          <a:bodyPr wrap="square" lIns="91440" tIns="45720" rIns="91440" bIns="45720" anchor="t">
            <a:spAutoFit/>
          </a:bodyPr>
          <a:lstStyle/>
          <a:p>
            <a:pPr algn="ctr"/>
            <a:r>
              <a:rPr lang="fr-FR" sz="1400" b="1" dirty="0">
                <a:solidFill>
                  <a:schemeClr val="accent3"/>
                </a:solidFill>
                <a:latin typeface="Figtree Light"/>
              </a:rPr>
              <a:t>Attention : </a:t>
            </a:r>
            <a:r>
              <a:rPr lang="fr-FR" sz="1400" dirty="0">
                <a:latin typeface="Figtree Light"/>
              </a:rPr>
              <a:t>vous pouvez accéder à votre propre fiche salariée en cliquant sur votre nom. Mais vous n’avez pas accès à la fiche salarié des autres collaborateurs sauf si votre administrateur vous en a donné le droit. </a:t>
            </a: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57187" y="1200932"/>
            <a:ext cx="4336327" cy="3109999"/>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Depuis le menu « </a:t>
            </a:r>
            <a:r>
              <a:rPr lang="fr-FR" b="1" dirty="0">
                <a:latin typeface="Figtree Light" pitchFamily="2" charset="0"/>
              </a:rPr>
              <a:t>Portail RH </a:t>
            </a:r>
            <a:r>
              <a:rPr lang="fr-FR" dirty="0">
                <a:latin typeface="Figtree Light" pitchFamily="2" charset="0"/>
              </a:rPr>
              <a:t>» et en sélectionnant « </a:t>
            </a:r>
            <a:r>
              <a:rPr lang="fr-FR" b="1" dirty="0">
                <a:latin typeface="Figtree Light" pitchFamily="2" charset="0"/>
              </a:rPr>
              <a:t>Documents</a:t>
            </a:r>
            <a:r>
              <a:rPr lang="fr-FR" dirty="0">
                <a:latin typeface="Figtree Light" pitchFamily="2" charset="0"/>
              </a:rPr>
              <a:t>», vous pouvez consulter tous les documents liés à votre vie professionnelle :</a:t>
            </a:r>
          </a:p>
          <a:p>
            <a:pPr marL="595313" lvl="1" indent="-285750" algn="just">
              <a:buFont typeface="Arial" panose="020B0604020202020204" pitchFamily="34" charset="0"/>
              <a:buChar char="•"/>
            </a:pPr>
            <a:r>
              <a:rPr lang="fr-FR" dirty="0">
                <a:latin typeface="Figtree Light" pitchFamily="2" charset="0"/>
              </a:rPr>
              <a:t>Contrat de travail</a:t>
            </a:r>
          </a:p>
          <a:p>
            <a:pPr marL="595313" lvl="1" indent="-285750" algn="just">
              <a:buFont typeface="Arial" panose="020B0604020202020204" pitchFamily="34" charset="0"/>
              <a:buChar char="•"/>
            </a:pPr>
            <a:r>
              <a:rPr lang="fr-FR" dirty="0">
                <a:latin typeface="Figtree Light" pitchFamily="2" charset="0"/>
              </a:rPr>
              <a:t>CV</a:t>
            </a:r>
          </a:p>
          <a:p>
            <a:pPr marL="595313" lvl="1" indent="-285750" algn="just">
              <a:buFont typeface="Arial" panose="020B0604020202020204" pitchFamily="34" charset="0"/>
              <a:buChar char="•"/>
            </a:pPr>
            <a:r>
              <a:rPr lang="fr-FR" dirty="0">
                <a:latin typeface="Figtree Light" pitchFamily="2" charset="0"/>
              </a:rPr>
              <a:t>Permis de conduire</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Espace de documents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6B3C6A86-F3D8-3CE6-8A6E-570DBAF0E04F}"/>
              </a:ext>
            </a:extLst>
          </p:cNvPr>
          <p:cNvPicPr>
            <a:picLocks noChangeAspect="1"/>
          </p:cNvPicPr>
          <p:nvPr/>
        </p:nvPicPr>
        <p:blipFill>
          <a:blip r:embed="rId2"/>
          <a:stretch>
            <a:fillRect/>
          </a:stretch>
        </p:blipFill>
        <p:spPr>
          <a:xfrm>
            <a:off x="5108106" y="2516643"/>
            <a:ext cx="6633849" cy="2874304"/>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8E3F8621-1A44-F664-DF6D-B5BD4C37D503}"/>
              </a:ext>
            </a:extLst>
          </p:cNvPr>
          <p:cNvSpPr txBox="1">
            <a:spLocks/>
          </p:cNvSpPr>
          <p:nvPr/>
        </p:nvSpPr>
        <p:spPr>
          <a:xfrm>
            <a:off x="381000" y="3953795"/>
            <a:ext cx="4336327" cy="310999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endParaRPr lang="fr-FR" dirty="0">
              <a:latin typeface="Calibri" panose="020F0502020204030204" pitchFamily="34" charset="0"/>
            </a:endParaRPr>
          </a:p>
          <a:p>
            <a:pPr algn="just"/>
            <a:r>
              <a:rPr lang="fr-FR" dirty="0">
                <a:latin typeface="Figtree Light" pitchFamily="2" charset="0"/>
              </a:rPr>
              <a:t>Vous pouvez également ajouter des documents si votre administrateur vous le permet comme par exemple : </a:t>
            </a:r>
          </a:p>
          <a:p>
            <a:pPr lvl="1" algn="just">
              <a:buFont typeface="Arial" panose="020B0604020202020204" pitchFamily="34" charset="0"/>
              <a:buChar char="•"/>
            </a:pPr>
            <a:r>
              <a:rPr lang="fr-FR" dirty="0">
                <a:latin typeface="Figtree Light" pitchFamily="2" charset="0"/>
              </a:rPr>
              <a:t>Attestation de télétravail</a:t>
            </a:r>
          </a:p>
          <a:p>
            <a:pPr lvl="1" algn="just">
              <a:buFont typeface="Arial" panose="020B0604020202020204" pitchFamily="34" charset="0"/>
              <a:buChar char="•"/>
            </a:pPr>
            <a:r>
              <a:rPr lang="fr-FR" dirty="0">
                <a:latin typeface="Figtree Light" pitchFamily="2" charset="0"/>
              </a:rPr>
              <a:t>Etc.</a:t>
            </a:r>
          </a:p>
          <a:p>
            <a:pPr marL="0" indent="0">
              <a:buFontTx/>
              <a:buNone/>
            </a:pPr>
            <a:endParaRPr lang="fr-FR" dirty="0"/>
          </a:p>
        </p:txBody>
      </p:sp>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0258-A402-DDE3-453A-3B8E8E394376}"/>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4EB8B963-2150-27D2-5383-86367B762CF7}"/>
              </a:ext>
            </a:extLst>
          </p:cNvPr>
          <p:cNvSpPr>
            <a:spLocks noGrp="1"/>
          </p:cNvSpPr>
          <p:nvPr>
            <p:ph type="tbl" sz="quarter" idx="10"/>
          </p:nvPr>
        </p:nvSpPr>
        <p:spPr>
          <a:xfrm>
            <a:off x="357186" y="1393825"/>
            <a:ext cx="4336327" cy="1577976"/>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Pour ajouter un document, rien de plus simple ! Il suffit de cliquer sur le bouton « </a:t>
            </a:r>
            <a:r>
              <a:rPr lang="fr-FR" b="1" dirty="0">
                <a:latin typeface="Figtree Light" pitchFamily="2" charset="0"/>
              </a:rPr>
              <a:t>Ajouter un document </a:t>
            </a:r>
            <a:r>
              <a:rPr lang="fr-FR" dirty="0">
                <a:latin typeface="Figtree Light" pitchFamily="2" charset="0"/>
              </a:rPr>
              <a:t>».</a:t>
            </a:r>
          </a:p>
          <a:p>
            <a:pPr algn="just"/>
            <a:r>
              <a:rPr lang="fr-FR" dirty="0">
                <a:latin typeface="Figtree Light" pitchFamily="2" charset="0"/>
              </a:rPr>
              <a:t>Sélectionnez ensuite le </a:t>
            </a:r>
            <a:r>
              <a:rPr lang="fr-FR" b="1" dirty="0">
                <a:latin typeface="Figtree Light" pitchFamily="2" charset="0"/>
              </a:rPr>
              <a:t>dossier</a:t>
            </a:r>
            <a:r>
              <a:rPr lang="fr-FR" dirty="0">
                <a:latin typeface="Figtree Light" pitchFamily="2" charset="0"/>
              </a:rPr>
              <a:t> où doit être rangé le document et </a:t>
            </a:r>
            <a:r>
              <a:rPr lang="fr-FR" b="1" dirty="0">
                <a:latin typeface="Figtree Light" pitchFamily="2" charset="0"/>
              </a:rPr>
              <a:t>compléter le formulaire</a:t>
            </a:r>
            <a:r>
              <a:rPr lang="fr-FR" dirty="0">
                <a:latin typeface="Figtree Light" pitchFamily="2" charset="0"/>
              </a:rPr>
              <a:t> : </a:t>
            </a:r>
          </a:p>
          <a:p>
            <a:pPr lvl="1" algn="just"/>
            <a:r>
              <a:rPr lang="fr-FR" dirty="0">
                <a:latin typeface="Figtree Light" pitchFamily="2" charset="0"/>
              </a:rPr>
              <a:t>Lien du document</a:t>
            </a:r>
          </a:p>
          <a:p>
            <a:pPr lvl="1" algn="just"/>
            <a:r>
              <a:rPr lang="fr-FR" dirty="0">
                <a:latin typeface="Figtree Light" pitchFamily="2" charset="0"/>
              </a:rPr>
              <a:t>Nom du document</a:t>
            </a:r>
          </a:p>
          <a:p>
            <a:pPr lvl="1" algn="just"/>
            <a:r>
              <a:rPr lang="fr-FR" dirty="0">
                <a:latin typeface="Figtree Light" pitchFamily="2" charset="0"/>
              </a:rPr>
              <a:t>Date de début de validité </a:t>
            </a:r>
          </a:p>
          <a:p>
            <a:pPr lvl="1" algn="just"/>
            <a:r>
              <a:rPr lang="fr-FR" dirty="0">
                <a:latin typeface="Figtree Light" pitchFamily="2" charset="0"/>
              </a:rPr>
              <a:t>Date de fin de validité</a:t>
            </a:r>
          </a:p>
          <a:p>
            <a:pPr algn="just"/>
            <a:r>
              <a:rPr lang="fr-FR" dirty="0">
                <a:latin typeface="Figtree Light" pitchFamily="2" charset="0"/>
              </a:rPr>
              <a:t>Cliquez sur « </a:t>
            </a:r>
            <a:r>
              <a:rPr lang="fr-FR" b="1" dirty="0">
                <a:latin typeface="Figtree Light" pitchFamily="2" charset="0"/>
              </a:rPr>
              <a:t>Ajouter</a:t>
            </a:r>
            <a:r>
              <a:rPr lang="fr-FR" dirty="0">
                <a:latin typeface="Figtree Light" pitchFamily="2" charset="0"/>
              </a:rPr>
              <a:t> ».</a:t>
            </a:r>
          </a:p>
          <a:p>
            <a:pPr lvl="1" algn="just"/>
            <a:endParaRPr lang="fr-FR" dirty="0">
              <a:latin typeface="Figtree Light" pitchFamily="2" charset="0"/>
            </a:endParaRPr>
          </a:p>
          <a:p>
            <a:pPr algn="just"/>
            <a:endParaRPr lang="fr-FR" dirty="0">
              <a:latin typeface="Figtree Light" pitchFamily="2" charset="0"/>
            </a:endParaRPr>
          </a:p>
          <a:p>
            <a:pPr marL="0" indent="0">
              <a:buNone/>
            </a:pPr>
            <a:endParaRPr lang="fr-FR" dirty="0"/>
          </a:p>
        </p:txBody>
      </p:sp>
      <p:sp>
        <p:nvSpPr>
          <p:cNvPr id="3" name="Titre 2">
            <a:extLst>
              <a:ext uri="{FF2B5EF4-FFF2-40B4-BE49-F238E27FC236}">
                <a16:creationId xmlns:a16="http://schemas.microsoft.com/office/drawing/2014/main" id="{55E4466C-7E11-0C66-08B6-04BBE38FB848}"/>
              </a:ext>
            </a:extLst>
          </p:cNvPr>
          <p:cNvSpPr>
            <a:spLocks noGrp="1"/>
          </p:cNvSpPr>
          <p:nvPr>
            <p:ph type="title"/>
          </p:nvPr>
        </p:nvSpPr>
        <p:spPr/>
        <p:txBody>
          <a:bodyPr/>
          <a:lstStyle/>
          <a:p>
            <a:r>
              <a:rPr lang="fr-FR"/>
              <a:t>Espace de documents</a:t>
            </a:r>
          </a:p>
        </p:txBody>
      </p:sp>
      <p:sp>
        <p:nvSpPr>
          <p:cNvPr id="4" name="Espace réservé du texte 3">
            <a:extLst>
              <a:ext uri="{FF2B5EF4-FFF2-40B4-BE49-F238E27FC236}">
                <a16:creationId xmlns:a16="http://schemas.microsoft.com/office/drawing/2014/main" id="{CFD0DA92-9DC7-436B-F5B0-1796BA996DAF}"/>
              </a:ext>
            </a:extLst>
          </p:cNvPr>
          <p:cNvSpPr>
            <a:spLocks noGrp="1"/>
          </p:cNvSpPr>
          <p:nvPr>
            <p:ph type="body" sz="quarter" idx="19"/>
          </p:nvPr>
        </p:nvSpPr>
        <p:spPr/>
        <p:txBody>
          <a:bodyPr/>
          <a:lstStyle/>
          <a:p>
            <a:r>
              <a:rPr lang="fr-FR"/>
              <a:t>Collaborateur</a:t>
            </a:r>
          </a:p>
        </p:txBody>
      </p:sp>
      <p:pic>
        <p:nvPicPr>
          <p:cNvPr id="8" name="Image 7">
            <a:extLst>
              <a:ext uri="{FF2B5EF4-FFF2-40B4-BE49-F238E27FC236}">
                <a16:creationId xmlns:a16="http://schemas.microsoft.com/office/drawing/2014/main" id="{66ACBB55-E5E8-CCA6-1A12-04211EB95EFB}"/>
              </a:ext>
            </a:extLst>
          </p:cNvPr>
          <p:cNvPicPr>
            <a:picLocks noChangeAspect="1"/>
          </p:cNvPicPr>
          <p:nvPr/>
        </p:nvPicPr>
        <p:blipFill>
          <a:blip r:embed="rId2"/>
          <a:stretch>
            <a:fillRect/>
          </a:stretch>
        </p:blipFill>
        <p:spPr>
          <a:xfrm>
            <a:off x="5022602" y="1292275"/>
            <a:ext cx="6648190" cy="187154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267257CD-1979-2E82-E9C9-B41CB8087048}"/>
              </a:ext>
            </a:extLst>
          </p:cNvPr>
          <p:cNvSpPr/>
          <p:nvPr/>
        </p:nvSpPr>
        <p:spPr>
          <a:xfrm>
            <a:off x="10643616" y="2395728"/>
            <a:ext cx="841248" cy="23774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19BA948A-E689-F92C-57B6-C9ABC4F2EDE8}"/>
              </a:ext>
            </a:extLst>
          </p:cNvPr>
          <p:cNvPicPr>
            <a:picLocks noChangeAspect="1"/>
          </p:cNvPicPr>
          <p:nvPr/>
        </p:nvPicPr>
        <p:blipFill>
          <a:blip r:embed="rId3"/>
          <a:stretch>
            <a:fillRect/>
          </a:stretch>
        </p:blipFill>
        <p:spPr>
          <a:xfrm>
            <a:off x="4784022" y="3337560"/>
            <a:ext cx="7125349" cy="3418010"/>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C8453CBD-9294-2618-887F-BA785402C22F}"/>
              </a:ext>
            </a:extLst>
          </p:cNvPr>
          <p:cNvSpPr txBox="1"/>
          <p:nvPr/>
        </p:nvSpPr>
        <p:spPr>
          <a:xfrm>
            <a:off x="282629" y="5823691"/>
            <a:ext cx="4267137" cy="954107"/>
          </a:xfrm>
          <a:prstGeom prst="rect">
            <a:avLst/>
          </a:prstGeom>
          <a:noFill/>
        </p:spPr>
        <p:txBody>
          <a:bodyPr wrap="square" rtlCol="0">
            <a:spAutoFit/>
          </a:bodyPr>
          <a:lstStyle/>
          <a:p>
            <a:pPr algn="ctr"/>
            <a:r>
              <a:rPr lang="fr-FR" sz="1400" b="1" dirty="0">
                <a:solidFill>
                  <a:schemeClr val="accent1"/>
                </a:solidFill>
                <a:latin typeface="Figtree Light" pitchFamily="2" charset="0"/>
              </a:rPr>
              <a:t>Astuce</a:t>
            </a:r>
            <a:r>
              <a:rPr lang="fr-FR" sz="1400" dirty="0">
                <a:latin typeface="Figtree Light" pitchFamily="2" charset="0"/>
              </a:rPr>
              <a:t> : Les </a:t>
            </a:r>
            <a:r>
              <a:rPr lang="fr-FR" sz="1400" b="1" dirty="0">
                <a:latin typeface="Figtree Light" pitchFamily="2" charset="0"/>
              </a:rPr>
              <a:t>dates de début et de fin </a:t>
            </a:r>
            <a:r>
              <a:rPr lang="fr-FR" sz="1400" dirty="0">
                <a:latin typeface="Figtree Light" pitchFamily="2" charset="0"/>
              </a:rPr>
              <a:t>permettent </a:t>
            </a:r>
            <a:r>
              <a:rPr lang="fr-FR" sz="1400" b="1" dirty="0">
                <a:latin typeface="Figtree Light" pitchFamily="2" charset="0"/>
              </a:rPr>
              <a:t>d’activer des notifications </a:t>
            </a:r>
            <a:r>
              <a:rPr lang="fr-FR" sz="1400" dirty="0">
                <a:latin typeface="Figtree Light" pitchFamily="2" charset="0"/>
              </a:rPr>
              <a:t>de type échéance, vous permettant d’être informé dès lors que votre </a:t>
            </a:r>
            <a:r>
              <a:rPr lang="fr-FR" sz="1400" b="1" dirty="0">
                <a:latin typeface="Figtree Light" pitchFamily="2" charset="0"/>
              </a:rPr>
              <a:t>document est à mettre à jour</a:t>
            </a:r>
            <a:r>
              <a:rPr lang="fr-FR" sz="1400" dirty="0">
                <a:latin typeface="Figtree Light" pitchFamily="2" charset="0"/>
              </a:rPr>
              <a:t>. </a:t>
            </a:r>
          </a:p>
        </p:txBody>
      </p:sp>
      <p:sp>
        <p:nvSpPr>
          <p:cNvPr id="15" name="Rectangle 14">
            <a:extLst>
              <a:ext uri="{FF2B5EF4-FFF2-40B4-BE49-F238E27FC236}">
                <a16:creationId xmlns:a16="http://schemas.microsoft.com/office/drawing/2014/main" id="{8861D1C7-0654-42D9-8EC8-05C89405F3B2}"/>
              </a:ext>
            </a:extLst>
          </p:cNvPr>
          <p:cNvSpPr/>
          <p:nvPr/>
        </p:nvSpPr>
        <p:spPr>
          <a:xfrm>
            <a:off x="11231314" y="6259398"/>
            <a:ext cx="495630" cy="31564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a:extLst>
              <a:ext uri="{FF2B5EF4-FFF2-40B4-BE49-F238E27FC236}">
                <a16:creationId xmlns:a16="http://schemas.microsoft.com/office/drawing/2014/main" id="{22411DC8-B8B8-C26C-2322-47BEF2E7A5FC}"/>
              </a:ext>
            </a:extLst>
          </p:cNvPr>
          <p:cNvSpPr/>
          <p:nvPr/>
        </p:nvSpPr>
        <p:spPr>
          <a:xfrm>
            <a:off x="8346696" y="3011652"/>
            <a:ext cx="245098" cy="6518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799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0832" y="1913587"/>
            <a:ext cx="3747025"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menu « </a:t>
            </a:r>
            <a:r>
              <a:rPr lang="fr-FR" b="1" dirty="0">
                <a:latin typeface="Figtree Light" pitchFamily="2" charset="0"/>
              </a:rPr>
              <a:t>Portail RH </a:t>
            </a:r>
            <a:r>
              <a:rPr lang="fr-FR" dirty="0">
                <a:latin typeface="Figtree Light" pitchFamily="2" charset="0"/>
              </a:rPr>
              <a:t>» et en sélectionnant « </a:t>
            </a:r>
            <a:r>
              <a:rPr lang="fr-FR" b="1" dirty="0">
                <a:latin typeface="Figtree Light" pitchFamily="2" charset="0"/>
              </a:rPr>
              <a:t>Documents &gt; Bulletins de salaire </a:t>
            </a:r>
            <a:r>
              <a:rPr lang="fr-FR" dirty="0">
                <a:latin typeface="Figtree Light" pitchFamily="2" charset="0"/>
              </a:rPr>
              <a:t>», vous pouvez accéder à l’intégralité de vos bulletins.</a:t>
            </a:r>
          </a:p>
          <a:p>
            <a:pPr algn="just"/>
            <a:r>
              <a:rPr lang="fr-FR" dirty="0">
                <a:latin typeface="Figtree Light" pitchFamily="2" charset="0"/>
              </a:rPr>
              <a:t>Vous pouvez cliquer directement sur le bulletin voulu et le télécharger par la suite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Bulletins de salaire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61033F54-98A4-C28B-A60A-75623964A0D7}"/>
              </a:ext>
            </a:extLst>
          </p:cNvPr>
          <p:cNvPicPr>
            <a:picLocks noChangeAspect="1"/>
          </p:cNvPicPr>
          <p:nvPr/>
        </p:nvPicPr>
        <p:blipFill>
          <a:blip r:embed="rId2"/>
          <a:stretch>
            <a:fillRect/>
          </a:stretch>
        </p:blipFill>
        <p:spPr>
          <a:xfrm>
            <a:off x="3972001" y="2213656"/>
            <a:ext cx="8045473" cy="2809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71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menu « </a:t>
            </a:r>
            <a:r>
              <a:rPr lang="fr-FR" b="1" dirty="0">
                <a:latin typeface="Figtree Light" pitchFamily="2" charset="0"/>
              </a:rPr>
              <a:t>Portail RH </a:t>
            </a:r>
            <a:r>
              <a:rPr lang="fr-FR" dirty="0">
                <a:latin typeface="Figtree Light" pitchFamily="2" charset="0"/>
              </a:rPr>
              <a:t>» et en sélectionnant « </a:t>
            </a:r>
            <a:r>
              <a:rPr lang="fr-FR" b="1" dirty="0">
                <a:latin typeface="Figtree Light" pitchFamily="2" charset="0"/>
              </a:rPr>
              <a:t>Documents partagés </a:t>
            </a:r>
            <a:r>
              <a:rPr lang="fr-FR" dirty="0">
                <a:latin typeface="Figtree Light" pitchFamily="2" charset="0"/>
              </a:rPr>
              <a:t>», vous pouvez consulter tous les documents partagés par la société :</a:t>
            </a:r>
          </a:p>
          <a:p>
            <a:pPr marL="595313" lvl="1" indent="-285750" algn="just">
              <a:buFont typeface="Arial" panose="020B0604020202020204" pitchFamily="34" charset="0"/>
              <a:buChar char="•"/>
            </a:pPr>
            <a:r>
              <a:rPr lang="fr-FR" dirty="0">
                <a:latin typeface="Figtree Light" pitchFamily="2" charset="0"/>
              </a:rPr>
              <a:t>Règlement intérieur</a:t>
            </a:r>
          </a:p>
          <a:p>
            <a:pPr marL="595313" lvl="1" indent="-285750" algn="just">
              <a:buFont typeface="Arial" panose="020B0604020202020204" pitchFamily="34" charset="0"/>
              <a:buChar char="•"/>
            </a:pPr>
            <a:r>
              <a:rPr lang="fr-FR" dirty="0">
                <a:latin typeface="Figtree Light" pitchFamily="2" charset="0"/>
              </a:rPr>
              <a:t>Convention collective</a:t>
            </a:r>
          </a:p>
          <a:p>
            <a:pPr marL="595313" lvl="1" indent="-285750" algn="just">
              <a:buFont typeface="Arial" panose="020B0604020202020204" pitchFamily="34" charset="0"/>
              <a:buChar char="•"/>
            </a:pPr>
            <a:r>
              <a:rPr lang="fr-FR" dirty="0">
                <a:latin typeface="Figtree Light" pitchFamily="2" charset="0"/>
              </a:rPr>
              <a:t>Consignes de sécurité</a:t>
            </a:r>
          </a:p>
          <a:p>
            <a:pPr marL="595313" lvl="1" indent="-285750" algn="just">
              <a:buFont typeface="Arial" panose="020B0604020202020204" pitchFamily="34" charset="0"/>
              <a:buChar char="•"/>
            </a:pPr>
            <a:r>
              <a:rPr lang="fr-FR" dirty="0">
                <a:latin typeface="Figtree Light" pitchFamily="2" charset="0"/>
              </a:rPr>
              <a:t>Notes d’informations</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Documents partagés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7" name="Image 6">
            <a:extLst>
              <a:ext uri="{FF2B5EF4-FFF2-40B4-BE49-F238E27FC236}">
                <a16:creationId xmlns:a16="http://schemas.microsoft.com/office/drawing/2014/main" id="{99CC605E-311D-EEEF-55DC-8564859FC35F}"/>
              </a:ext>
            </a:extLst>
          </p:cNvPr>
          <p:cNvPicPr>
            <a:picLocks noChangeAspect="1"/>
          </p:cNvPicPr>
          <p:nvPr/>
        </p:nvPicPr>
        <p:blipFill>
          <a:blip r:embed="rId2"/>
          <a:stretch>
            <a:fillRect/>
          </a:stretch>
        </p:blipFill>
        <p:spPr>
          <a:xfrm>
            <a:off x="4834269" y="2234827"/>
            <a:ext cx="6986256" cy="3327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13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200889" y="865907"/>
            <a:ext cx="8764492"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votre </a:t>
            </a:r>
            <a:r>
              <a:rPr lang="fr-FR" b="1" dirty="0">
                <a:latin typeface="Figtree Light" pitchFamily="2" charset="0"/>
              </a:rPr>
              <a:t>espace personnel</a:t>
            </a:r>
            <a:r>
              <a:rPr lang="fr-FR" dirty="0">
                <a:latin typeface="Figtree Light" pitchFamily="2" charset="0"/>
              </a:rPr>
              <a:t>, vous pouvez retrouver l’intégralité de vos </a:t>
            </a:r>
            <a:r>
              <a:rPr lang="fr-FR" b="1" dirty="0">
                <a:latin typeface="Figtree Light" pitchFamily="2" charset="0"/>
              </a:rPr>
              <a:t>informations personnelles et contractuelles</a:t>
            </a:r>
            <a:r>
              <a:rPr lang="fr-FR" dirty="0">
                <a:latin typeface="Figtree Light" pitchFamily="2" charset="0"/>
              </a:rPr>
              <a:t> ! En fonction du paramétrage défini par votre administrateur, </a:t>
            </a:r>
            <a:r>
              <a:rPr lang="fr-FR" b="1" dirty="0">
                <a:latin typeface="Figtree Light" pitchFamily="2" charset="0"/>
              </a:rPr>
              <a:t>plusieurs champs </a:t>
            </a:r>
            <a:r>
              <a:rPr lang="fr-FR" dirty="0">
                <a:latin typeface="Figtree Light" pitchFamily="2" charset="0"/>
              </a:rPr>
              <a:t>peuvent </a:t>
            </a:r>
            <a:r>
              <a:rPr lang="fr-FR" b="1" dirty="0">
                <a:latin typeface="Figtree Light" pitchFamily="2" charset="0"/>
              </a:rPr>
              <a:t>être disponibles à la modification </a:t>
            </a:r>
            <a:r>
              <a:rPr lang="fr-FR" dirty="0">
                <a:latin typeface="Figtree Light" pitchFamily="2" charset="0"/>
              </a:rPr>
              <a:t>!</a:t>
            </a:r>
          </a:p>
          <a:p>
            <a:pPr algn="just"/>
            <a:endParaRPr lang="fr-FR" dirty="0">
              <a:latin typeface="Figtree Light" pitchFamily="2" charset="0"/>
            </a:endParaRP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Ma fiche salarié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Collaborateur</a:t>
            </a:r>
          </a:p>
        </p:txBody>
      </p:sp>
      <p:pic>
        <p:nvPicPr>
          <p:cNvPr id="10" name="Image 9">
            <a:extLst>
              <a:ext uri="{FF2B5EF4-FFF2-40B4-BE49-F238E27FC236}">
                <a16:creationId xmlns:a16="http://schemas.microsoft.com/office/drawing/2014/main" id="{C5E8402E-CD6E-9AA6-856F-E878A7277AA2}"/>
              </a:ext>
            </a:extLst>
          </p:cNvPr>
          <p:cNvPicPr>
            <a:picLocks noChangeAspect="1"/>
          </p:cNvPicPr>
          <p:nvPr/>
        </p:nvPicPr>
        <p:blipFill>
          <a:blip r:embed="rId2"/>
          <a:stretch>
            <a:fillRect/>
          </a:stretch>
        </p:blipFill>
        <p:spPr>
          <a:xfrm>
            <a:off x="502043" y="246184"/>
            <a:ext cx="2030107" cy="160431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D0FBDCD-6816-CFB3-A97A-F214AF0DC8C7}"/>
              </a:ext>
            </a:extLst>
          </p:cNvPr>
          <p:cNvSpPr/>
          <p:nvPr/>
        </p:nvSpPr>
        <p:spPr>
          <a:xfrm>
            <a:off x="597530" y="1309883"/>
            <a:ext cx="142139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2F302BF-FDBC-6498-59FA-7154D1CB8D62}"/>
              </a:ext>
            </a:extLst>
          </p:cNvPr>
          <p:cNvPicPr>
            <a:picLocks noChangeAspect="1"/>
          </p:cNvPicPr>
          <p:nvPr/>
        </p:nvPicPr>
        <p:blipFill>
          <a:blip r:embed="rId3"/>
          <a:stretch>
            <a:fillRect/>
          </a:stretch>
        </p:blipFill>
        <p:spPr>
          <a:xfrm>
            <a:off x="615635" y="2312410"/>
            <a:ext cx="6466526" cy="434311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0E6EC6A4-E05F-15AE-0762-AA3AA4DFD0E3}"/>
              </a:ext>
            </a:extLst>
          </p:cNvPr>
          <p:cNvPicPr>
            <a:picLocks noChangeAspect="1"/>
          </p:cNvPicPr>
          <p:nvPr/>
        </p:nvPicPr>
        <p:blipFill>
          <a:blip r:embed="rId4"/>
          <a:stretch>
            <a:fillRect/>
          </a:stretch>
        </p:blipFill>
        <p:spPr>
          <a:xfrm>
            <a:off x="5652535" y="30794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170974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F6B8844-6D62-4A3A-9D99-5FAB9B108978}">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TotalTime>
  <Words>543</Words>
  <Application>Microsoft Office PowerPoint</Application>
  <PresentationFormat>Grand écran</PresentationFormat>
  <Paragraphs>77</Paragraphs>
  <Slides>11</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11</vt:i4>
      </vt:variant>
    </vt:vector>
  </HeadingPairs>
  <TitlesOfParts>
    <vt:vector size="20"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Utiliser portail RH en tant que collaborateur     </vt:lpstr>
      <vt:lpstr>Usage collaborateur</vt:lpstr>
      <vt:lpstr>Annuaire salariés</vt:lpstr>
      <vt:lpstr>Espace de documents</vt:lpstr>
      <vt:lpstr>Espace de documents</vt:lpstr>
      <vt:lpstr>Bulletins de salaire</vt:lpstr>
      <vt:lpstr>Documents partagés</vt:lpstr>
      <vt:lpstr>Ma fiche salarié</vt:lpstr>
      <vt:lpstr>Ma fiche salarié</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3</cp:revision>
  <dcterms:created xsi:type="dcterms:W3CDTF">2023-07-17T08:33:49Z</dcterms:created>
  <dcterms:modified xsi:type="dcterms:W3CDTF">2026-05-05T10:28:38Z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