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84" r:id="rId3"/>
    <p:sldId id="385" r:id="rId4"/>
    <p:sldId id="386" r:id="rId5"/>
    <p:sldId id="390" r:id="rId6"/>
    <p:sldId id="389" r:id="rId7"/>
    <p:sldId id="388" r:id="rId8"/>
    <p:sldId id="391" r:id="rId9"/>
    <p:sldId id="392" r:id="rId10"/>
    <p:sldId id="393" r:id="rId11"/>
    <p:sldId id="394" r:id="rId12"/>
    <p:sldId id="403" r:id="rId13"/>
    <p:sldId id="387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26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5F5E5-F67F-4ECF-862A-0C018F6FA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0AEC73-7B45-4645-937D-D297D6DE6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38FED-8522-4501-A31D-25E33401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A8D45-8A7C-436B-A626-0EE230C4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32D8A1-3BF4-4A52-8ED8-E10A537F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07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2E020-AECF-4124-8B94-76CE8917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85225C-A700-42C2-B2D8-653BBC876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31053-264A-4DB3-AF50-99341F27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5F6616-ED68-40CE-8FE1-646E5960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1CE20-B0A2-4141-A2F1-25C4319E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6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EE591F-15FC-4E28-B71F-0E4BBF9DA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B893C1-0E26-414D-ADA7-AE4B306E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16F93F-63D1-4C52-85D7-3882011F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95BE0-EA6A-4132-AF66-ADF38980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65AA4E-36B0-4E65-B5DA-42E77381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3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095500"/>
            <a:ext cx="11455400" cy="4241800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>
              <a:defRPr sz="1600" b="0">
                <a:latin typeface="Calibri" panose="020F050202020403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Ecrivez ici votre </a:t>
            </a:r>
            <a:r>
              <a:rPr lang="fr-FR" dirty="0" err="1"/>
              <a:t>blabla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71450"/>
            <a:ext cx="11455400" cy="644979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13235B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Titre de la slide</a:t>
            </a:r>
            <a:br>
              <a:rPr lang="fr-FR" dirty="0"/>
            </a:b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816429"/>
            <a:ext cx="11455400" cy="28642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4A9D0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27D25E-C99D-4821-AA47-22EEAB671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240" y="6171159"/>
            <a:ext cx="541954" cy="55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2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3C8CF3-9296-41B2-A598-7EDA93041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60" y="264077"/>
            <a:ext cx="2197280" cy="21972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D1CFF00-B499-4E9C-9463-B4E7F94B9543}"/>
              </a:ext>
            </a:extLst>
          </p:cNvPr>
          <p:cNvSpPr txBox="1"/>
          <p:nvPr userDrawn="1"/>
        </p:nvSpPr>
        <p:spPr>
          <a:xfrm>
            <a:off x="7689564" y="4404841"/>
            <a:ext cx="366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92CE3B4-6972-4DF4-94AA-E8341E7EECC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09010" y="2075979"/>
            <a:ext cx="4226945" cy="2328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fr-FR" sz="2400" dirty="0">
                <a:solidFill>
                  <a:srgbClr val="1A9BFC"/>
                </a:solidFill>
                <a:latin typeface="Intelo Alt SemiBold" panose="00000700000000000000" pitchFamily="50" charset="0"/>
                <a:cs typeface="+mn-cs"/>
              </a:defRPr>
            </a:lvl1pPr>
          </a:lstStyle>
          <a:p>
            <a:pPr lvl="0" algn="ctr"/>
            <a:r>
              <a:rPr lang="fr-FR" dirty="0"/>
              <a:t>Prénom Nom - prenom.nom@eurecia.com - 05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11C9677-FF74-41DE-A2BE-5958BCB07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517"/>
            <a:ext cx="6234022" cy="51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9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0028E-3AC4-4D61-A088-E62CBF22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BE95C-582A-457A-9A46-2769F4AC3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3925AA-A6F3-4869-B927-007E5A17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25364-3711-4F96-9323-82AB91B8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236F5-257E-41A9-8D6D-B599FF80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0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6B3CB-BB83-43A2-BC3C-B876ABB7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CB9F6E-545E-4DB5-BA14-FEF2601E7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55F52F-7DA7-476D-BCEE-C88AEABF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FE7AF-55D7-456C-853F-AF0DCE08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0D94FE-7E95-4437-9B69-16C48B06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7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0C71B5-A8DC-47F9-85C3-B79BD14E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991CC-FCD7-486F-8C0F-9ECA5CF2A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51ECC1-ADE4-4F36-9BC6-88F1E29B1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F60BC4-CB25-49A7-AB4A-55C810D2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0C16E8-052D-417A-A4D7-A15A1DA1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BB9DBF-D629-4786-8F3D-433980C9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14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5CBFF-9F83-4755-960F-59AEAC61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7396AE-310E-453F-94E3-5019338D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C99FDB-180B-4BB7-A506-AD00FD797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3CA178-531A-4797-B0C0-7E5AA056A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1FEC11-3C70-47F3-B7E8-B123727B1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7980EB-7FB7-487B-97A0-F72C2F9C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AD4FAC-A928-4E0A-B147-14F09C7E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38546B-C07A-4839-BEDD-6F6B353B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59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06901-4FE4-462F-88AD-B136228B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7E1DF1-683C-460D-8053-BBEFE6FF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3E9B49-84D3-4603-89DD-A68F8A5A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169BC5-AC8C-4D6A-96EE-27C3AE6E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CDE31B-1EA5-4DBA-8E25-36B2ADF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55DDFA-0080-4B2B-A2A4-BC8067EE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2CDF84-21C1-4E5E-813C-4089F32A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10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A43941-F6A1-48D7-BA13-A86DA1BC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46478-094E-447C-98F5-D62CBC26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E5851D-B3DA-4710-85E9-0EF2DA4C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AEB683-4388-4C27-93DB-7A0A089D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F85414-CB45-474D-B6EA-158DDD62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4CB251-1B00-430B-815F-7AD371E9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58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E5A2F-1D3F-43E4-A167-94AB7730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154716-4C5B-45AA-A4AA-FA521F5DA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CFC39A-6405-4EEB-9097-A59849D85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359167-81D5-4797-8FA7-BC903D9F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4C29F0-ED2E-4C40-BCFA-73FF3442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C0A52C-C4F0-4A76-99FA-7A2A77D6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1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D9C62F-242F-4E7C-9112-6000080E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1D9A36-4461-4FE8-9CC9-5CA0D8A15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479A6-D979-482E-9E46-3C2C963B5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40E6-9F88-445B-AD37-8AB486891547}" type="datetimeFigureOut">
              <a:rPr lang="fr-FR" smtClean="0"/>
              <a:t>10/01/2019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E3E39D-AF5C-4CEF-8F0A-EBB6D7088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6339FD-7157-4AF8-84D5-24087DA6D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6FF8F-9D11-431D-A889-6D892528B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coins arrondis en diagonale 12">
            <a:extLst>
              <a:ext uri="{FF2B5EF4-FFF2-40B4-BE49-F238E27FC236}">
                <a16:creationId xmlns:a16="http://schemas.microsoft.com/office/drawing/2014/main" id="{9144CB76-BCC4-4A95-AE4A-66CA51C839D4}"/>
              </a:ext>
            </a:extLst>
          </p:cNvPr>
          <p:cNvSpPr/>
          <p:nvPr/>
        </p:nvSpPr>
        <p:spPr>
          <a:xfrm>
            <a:off x="-81280" y="711201"/>
            <a:ext cx="7412967" cy="5364480"/>
          </a:xfrm>
          <a:prstGeom prst="round2Diag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BC9CE-F040-4879-A1BE-9A098091E085}"/>
              </a:ext>
            </a:extLst>
          </p:cNvPr>
          <p:cNvSpPr/>
          <p:nvPr/>
        </p:nvSpPr>
        <p:spPr>
          <a:xfrm>
            <a:off x="77737" y="1676400"/>
            <a:ext cx="7253950" cy="4399281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087F0-2E99-4CAB-94A8-3AC8CDB3B868}"/>
              </a:ext>
            </a:extLst>
          </p:cNvPr>
          <p:cNvSpPr/>
          <p:nvPr/>
        </p:nvSpPr>
        <p:spPr>
          <a:xfrm>
            <a:off x="5513470" y="2062480"/>
            <a:ext cx="5118234" cy="3629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D779BE-EC06-43B8-B2F4-DAB2E714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571" y="215033"/>
            <a:ext cx="2700370" cy="27086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9C0DC7-B0D6-47E1-A368-7C94A954B788}"/>
              </a:ext>
            </a:extLst>
          </p:cNvPr>
          <p:cNvSpPr txBox="1"/>
          <p:nvPr/>
        </p:nvSpPr>
        <p:spPr>
          <a:xfrm>
            <a:off x="4568171" y="3331160"/>
            <a:ext cx="70088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B9BFC"/>
                </a:solidFill>
                <a:latin typeface="Calibri" panose="020F0502020204030204" pitchFamily="34" charset="0"/>
              </a:rPr>
              <a:t>Training guide</a:t>
            </a:r>
          </a:p>
          <a:p>
            <a:pPr algn="ctr"/>
            <a:r>
              <a:rPr lang="en-US" sz="2400">
                <a:solidFill>
                  <a:srgbClr val="1B9BFC"/>
                </a:solidFill>
                <a:latin typeface="Calibri" panose="020F0502020204030204" pitchFamily="34" charset="0"/>
              </a:rPr>
              <a:t>Employees &amp; managers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3060C7-CD99-4A45-88C0-24135F267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169">
            <a:off x="5591419" y="1657453"/>
            <a:ext cx="1519479" cy="45757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ACF4278-799F-43AC-9D74-54E296CCDDCD}"/>
              </a:ext>
            </a:extLst>
          </p:cNvPr>
          <p:cNvSpPr txBox="1"/>
          <p:nvPr/>
        </p:nvSpPr>
        <p:spPr>
          <a:xfrm>
            <a:off x="9174436" y="6372014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B0D1E9-CCF3-4CF8-85DC-85C103C02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2" y="491052"/>
            <a:ext cx="5133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Edit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7873C7-B963-4F74-BF43-C956549FA3FA}"/>
              </a:ext>
            </a:extLst>
          </p:cNvPr>
          <p:cNvSpPr txBox="1"/>
          <p:nvPr/>
        </p:nvSpPr>
        <p:spPr>
          <a:xfrm>
            <a:off x="204782" y="1604545"/>
            <a:ext cx="29995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Input unit can </a:t>
            </a:r>
            <a:r>
              <a:rPr lang="fr-FR" sz="2000" dirty="0" err="1">
                <a:latin typeface="Calibri" panose="020F0502020204030204" pitchFamily="34" charset="0"/>
              </a:rPr>
              <a:t>be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days</a:t>
            </a:r>
            <a:r>
              <a:rPr lang="fr-FR" sz="2000" dirty="0">
                <a:latin typeface="Calibri" panose="020F0502020204030204" pitchFamily="34" charset="0"/>
              </a:rPr>
              <a:t> or </a:t>
            </a:r>
            <a:r>
              <a:rPr lang="fr-FR" sz="2000" dirty="0" err="1">
                <a:latin typeface="Calibri" panose="020F0502020204030204" pitchFamily="34" charset="0"/>
              </a:rPr>
              <a:t>hours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can enter the number of hours spent and the analytical accounts to which they were spent.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You can </a:t>
            </a:r>
            <a:r>
              <a:rPr lang="fr-FR" sz="2000" dirty="0" err="1">
                <a:latin typeface="Calibri" panose="020F0502020204030204" pitchFamily="34" charset="0"/>
              </a:rPr>
              <a:t>also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add</a:t>
            </a:r>
            <a:r>
              <a:rPr lang="fr-FR" sz="2000" dirty="0">
                <a:latin typeface="Calibri" panose="020F0502020204030204" pitchFamily="34" charset="0"/>
              </a:rPr>
              <a:t> a comment.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5132A81-05B4-4413-820B-2B19F19B9FF3}"/>
              </a:ext>
            </a:extLst>
          </p:cNvPr>
          <p:cNvSpPr/>
          <p:nvPr/>
        </p:nvSpPr>
        <p:spPr>
          <a:xfrm>
            <a:off x="4651899" y="3899848"/>
            <a:ext cx="5827287" cy="907575"/>
          </a:xfrm>
          <a:prstGeom prst="roundRect">
            <a:avLst/>
          </a:prstGeom>
          <a:noFill/>
          <a:ln w="38100">
            <a:solidFill>
              <a:srgbClr val="169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8BBBB12-C587-45F9-A61C-443A0C086F9D}"/>
              </a:ext>
            </a:extLst>
          </p:cNvPr>
          <p:cNvSpPr/>
          <p:nvPr/>
        </p:nvSpPr>
        <p:spPr>
          <a:xfrm>
            <a:off x="7860484" y="2130804"/>
            <a:ext cx="805343" cy="2211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0760D1-32AA-409C-823F-DFFFA32C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25" y="2432414"/>
            <a:ext cx="1609725" cy="8858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89C7B21-5CB2-4482-A7EF-33F4A4178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486" y="1526060"/>
            <a:ext cx="8752514" cy="412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0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Edit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7873C7-B963-4F74-BF43-C956549FA3FA}"/>
              </a:ext>
            </a:extLst>
          </p:cNvPr>
          <p:cNvSpPr txBox="1"/>
          <p:nvPr/>
        </p:nvSpPr>
        <p:spPr>
          <a:xfrm>
            <a:off x="108492" y="2039212"/>
            <a:ext cx="2703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Once </a:t>
            </a:r>
            <a:r>
              <a:rPr lang="fr-FR" sz="2000" dirty="0" err="1">
                <a:latin typeface="Calibri" panose="020F0502020204030204" pitchFamily="34" charset="0"/>
              </a:rPr>
              <a:t>you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entered</a:t>
            </a:r>
            <a:r>
              <a:rPr lang="fr-FR" sz="2000" dirty="0">
                <a:latin typeface="Calibri" panose="020F0502020204030204" pitchFamily="34" charset="0"/>
              </a:rPr>
              <a:t> all </a:t>
            </a:r>
            <a:r>
              <a:rPr lang="fr-FR" sz="2000" dirty="0" err="1">
                <a:latin typeface="Calibri" panose="020F0502020204030204" pitchFamily="34" charset="0"/>
              </a:rPr>
              <a:t>your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activities</a:t>
            </a:r>
            <a:r>
              <a:rPr lang="fr-FR" sz="2000" dirty="0">
                <a:latin typeface="Calibri" panose="020F0502020204030204" pitchFamily="34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</a:rPr>
              <a:t>you</a:t>
            </a:r>
            <a:r>
              <a:rPr lang="fr-FR" sz="2000" dirty="0">
                <a:latin typeface="Calibri" panose="020F0502020204030204" pitchFamily="34" charset="0"/>
              </a:rPr>
              <a:t> can </a:t>
            </a:r>
            <a:r>
              <a:rPr lang="fr-FR" sz="2000" dirty="0" err="1">
                <a:latin typeface="Calibri" panose="020F0502020204030204" pitchFamily="34" charset="0"/>
              </a:rPr>
              <a:t>Submit</a:t>
            </a:r>
            <a:r>
              <a:rPr lang="fr-FR" sz="2000" dirty="0">
                <a:latin typeface="Calibri" panose="020F0502020204030204" pitchFamily="34" charset="0"/>
              </a:rPr>
              <a:t> for </a:t>
            </a:r>
            <a:r>
              <a:rPr lang="fr-FR" sz="2000" dirty="0" err="1">
                <a:latin typeface="Calibri" panose="020F0502020204030204" pitchFamily="34" charset="0"/>
              </a:rPr>
              <a:t>approval</a:t>
            </a:r>
            <a:r>
              <a:rPr lang="fr-FR" sz="2000" dirty="0">
                <a:latin typeface="Calibri" panose="020F0502020204030204" pitchFamily="34" charset="0"/>
              </a:rPr>
              <a:t> the </a:t>
            </a:r>
            <a:r>
              <a:rPr lang="fr-FR" sz="2000" dirty="0" err="1">
                <a:latin typeface="Calibri" panose="020F0502020204030204" pitchFamily="34" charset="0"/>
              </a:rPr>
              <a:t>timeheet</a:t>
            </a:r>
            <a:r>
              <a:rPr lang="fr-FR" sz="2000" dirty="0">
                <a:latin typeface="Calibri" panose="020F0502020204030204" pitchFamily="34" charset="0"/>
              </a:rPr>
              <a:t> to </a:t>
            </a:r>
            <a:r>
              <a:rPr lang="fr-FR" sz="2000" dirty="0" err="1">
                <a:latin typeface="Calibri" panose="020F0502020204030204" pitchFamily="34" charset="0"/>
              </a:rPr>
              <a:t>your</a:t>
            </a:r>
            <a:r>
              <a:rPr lang="fr-FR" sz="2000" dirty="0">
                <a:latin typeface="Calibri" panose="020F0502020204030204" pitchFamily="34" charset="0"/>
              </a:rPr>
              <a:t> manager. 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b="1" dirty="0">
                <a:latin typeface="Calibri" panose="020F0502020204030204" pitchFamily="34" charset="0"/>
              </a:rPr>
              <a:t>Warning</a:t>
            </a:r>
            <a:r>
              <a:rPr lang="fr-FR" sz="2000" dirty="0">
                <a:latin typeface="Calibri" panose="020F0502020204030204" pitchFamily="34" charset="0"/>
              </a:rPr>
              <a:t>: </a:t>
            </a:r>
            <a:r>
              <a:rPr lang="fr-FR" sz="2000" dirty="0" err="1">
                <a:latin typeface="Calibri" panose="020F0502020204030204" pitchFamily="34" charset="0"/>
              </a:rPr>
              <a:t>submit</a:t>
            </a:r>
            <a:r>
              <a:rPr lang="fr-FR" sz="2000" dirty="0">
                <a:latin typeface="Calibri" panose="020F0502020204030204" pitchFamily="34" charset="0"/>
              </a:rPr>
              <a:t> the </a:t>
            </a:r>
            <a:r>
              <a:rPr lang="fr-FR" sz="2000" dirty="0" err="1">
                <a:latin typeface="Calibri" panose="020F0502020204030204" pitchFamily="34" charset="0"/>
              </a:rPr>
              <a:t>timesheet</a:t>
            </a:r>
            <a:r>
              <a:rPr lang="fr-FR" sz="2000" dirty="0">
                <a:latin typeface="Calibri" panose="020F0502020204030204" pitchFamily="34" charset="0"/>
              </a:rPr>
              <a:t> for </a:t>
            </a:r>
            <a:r>
              <a:rPr lang="fr-FR" sz="2000" dirty="0" err="1">
                <a:latin typeface="Calibri" panose="020F0502020204030204" pitchFamily="34" charset="0"/>
              </a:rPr>
              <a:t>approval</a:t>
            </a:r>
            <a:r>
              <a:rPr lang="fr-FR" sz="2000" dirty="0">
                <a:latin typeface="Calibri" panose="020F0502020204030204" pitchFamily="34" charset="0"/>
              </a:rPr>
              <a:t> once </a:t>
            </a:r>
            <a:r>
              <a:rPr lang="fr-FR" sz="2000" dirty="0" err="1">
                <a:latin typeface="Calibri" panose="020F0502020204030204" pitchFamily="34" charset="0"/>
              </a:rPr>
              <a:t>you</a:t>
            </a:r>
            <a:r>
              <a:rPr lang="fr-FR" sz="2000" dirty="0">
                <a:latin typeface="Calibri" panose="020F0502020204030204" pitchFamily="34" charset="0"/>
              </a:rPr>
              <a:t> are sure </a:t>
            </a:r>
            <a:r>
              <a:rPr lang="fr-FR" sz="2000" dirty="0" err="1">
                <a:latin typeface="Calibri" panose="020F0502020204030204" pitchFamily="34" charset="0"/>
              </a:rPr>
              <a:t>that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your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timesheet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is</a:t>
            </a:r>
            <a:r>
              <a:rPr lang="fr-FR" sz="2000" dirty="0">
                <a:latin typeface="Calibri" panose="020F0502020204030204" pitchFamily="34" charset="0"/>
              </a:rPr>
              <a:t> correct.</a:t>
            </a: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93A227-6E5E-4413-BF07-A630164FB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53565"/>
            <a:ext cx="8791574" cy="447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96B5752-C62B-48B9-8ECB-E04093C6932E}"/>
              </a:ext>
            </a:extLst>
          </p:cNvPr>
          <p:cNvSpPr/>
          <p:nvPr/>
        </p:nvSpPr>
        <p:spPr>
          <a:xfrm>
            <a:off x="7734650" y="2114026"/>
            <a:ext cx="805343" cy="2211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34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Edit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01" y="86075"/>
            <a:ext cx="2629499" cy="53733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7873C7-B963-4F74-BF43-C956549FA3FA}"/>
              </a:ext>
            </a:extLst>
          </p:cNvPr>
          <p:cNvSpPr txBox="1"/>
          <p:nvPr/>
        </p:nvSpPr>
        <p:spPr>
          <a:xfrm>
            <a:off x="85830" y="1447512"/>
            <a:ext cx="2837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After you have edited a time or activity sheet, you can save it to save the changes.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This option allows you to come back to it later in order to enter new hours before submitting it for final validation.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96B5752-C62B-48B9-8ECB-E04093C6932E}"/>
              </a:ext>
            </a:extLst>
          </p:cNvPr>
          <p:cNvSpPr/>
          <p:nvPr/>
        </p:nvSpPr>
        <p:spPr>
          <a:xfrm>
            <a:off x="7734650" y="2114026"/>
            <a:ext cx="805343" cy="2211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EEDAF1-8EF0-4854-A573-A344F244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60" y="5117284"/>
            <a:ext cx="1454278" cy="14374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BF1554-8657-453F-84EB-DEEA4F7A9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08" y="1681285"/>
            <a:ext cx="9268292" cy="39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Consult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porcessed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extra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hours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8FA5E1-7358-425D-9CC6-F99C53B12EE8}"/>
              </a:ext>
            </a:extLst>
          </p:cNvPr>
          <p:cNvSpPr txBox="1"/>
          <p:nvPr/>
        </p:nvSpPr>
        <p:spPr>
          <a:xfrm>
            <a:off x="165100" y="1858945"/>
            <a:ext cx="3140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You can </a:t>
            </a:r>
            <a:r>
              <a:rPr lang="fr-FR" sz="2000" dirty="0" err="1">
                <a:latin typeface="Calibri" panose="020F0502020204030204" pitchFamily="34" charset="0"/>
              </a:rPr>
              <a:t>access</a:t>
            </a:r>
            <a:r>
              <a:rPr lang="fr-FR" sz="2000" dirty="0">
                <a:latin typeface="Calibri" panose="020F0502020204030204" pitchFamily="34" charset="0"/>
              </a:rPr>
              <a:t> to </a:t>
            </a:r>
            <a:r>
              <a:rPr lang="fr-FR" sz="2000" dirty="0" err="1">
                <a:latin typeface="Calibri" panose="020F0502020204030204" pitchFamily="34" charset="0"/>
              </a:rPr>
              <a:t>yout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processed</a:t>
            </a:r>
            <a:r>
              <a:rPr lang="fr-FR" sz="2000" dirty="0">
                <a:latin typeface="Calibri" panose="020F0502020204030204" pitchFamily="34" charset="0"/>
              </a:rPr>
              <a:t> extra </a:t>
            </a:r>
            <a:r>
              <a:rPr lang="fr-FR" sz="2000" dirty="0" err="1">
                <a:latin typeface="Calibri" panose="020F0502020204030204" pitchFamily="34" charset="0"/>
              </a:rPr>
              <a:t>hours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from</a:t>
            </a:r>
            <a:r>
              <a:rPr lang="fr-FR" sz="2000" dirty="0">
                <a:latin typeface="Calibri" panose="020F0502020204030204" pitchFamily="34" charset="0"/>
              </a:rPr>
              <a:t> « Time and </a:t>
            </a:r>
            <a:r>
              <a:rPr lang="fr-FR" sz="2000" dirty="0" err="1">
                <a:latin typeface="Calibri" panose="020F0502020204030204" pitchFamily="34" charset="0"/>
              </a:rPr>
              <a:t>activities</a:t>
            </a:r>
            <a:r>
              <a:rPr lang="fr-FR" sz="2000" dirty="0">
                <a:latin typeface="Calibri" panose="020F0502020204030204" pitchFamily="34" charset="0"/>
              </a:rPr>
              <a:t> » module and </a:t>
            </a:r>
            <a:r>
              <a:rPr lang="fr-FR" sz="2000" dirty="0" err="1">
                <a:latin typeface="Calibri" panose="020F0502020204030204" pitchFamily="34" charset="0"/>
              </a:rPr>
              <a:t>then</a:t>
            </a:r>
            <a:r>
              <a:rPr lang="fr-FR" sz="2000" dirty="0">
                <a:latin typeface="Calibri" panose="020F0502020204030204" pitchFamily="34" charset="0"/>
              </a:rPr>
              <a:t> by </a:t>
            </a:r>
            <a:r>
              <a:rPr lang="fr-FR" sz="2000" dirty="0" err="1">
                <a:latin typeface="Calibri" panose="020F0502020204030204" pitchFamily="34" charset="0"/>
              </a:rPr>
              <a:t>clicking</a:t>
            </a:r>
            <a:r>
              <a:rPr lang="fr-FR" sz="2000" dirty="0">
                <a:latin typeface="Calibri" panose="020F0502020204030204" pitchFamily="34" charset="0"/>
              </a:rPr>
              <a:t> on « My extra </a:t>
            </a:r>
            <a:r>
              <a:rPr lang="fr-FR" sz="2000" dirty="0" err="1">
                <a:latin typeface="Calibri" panose="020F0502020204030204" pitchFamily="34" charset="0"/>
              </a:rPr>
              <a:t>hours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processed</a:t>
            </a:r>
            <a:r>
              <a:rPr lang="fr-FR" sz="2000" dirty="0">
                <a:latin typeface="Calibri" panose="020F0502020204030204" pitchFamily="34" charset="0"/>
              </a:rPr>
              <a:t> »,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>
                <a:latin typeface="Calibri" panose="020F0502020204030204" pitchFamily="34" charset="0"/>
              </a:rPr>
              <a:t>You can </a:t>
            </a:r>
            <a:r>
              <a:rPr lang="fr-FR" sz="2000" dirty="0" err="1">
                <a:latin typeface="Calibri" panose="020F0502020204030204" pitchFamily="34" charset="0"/>
              </a:rPr>
              <a:t>consult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your</a:t>
            </a:r>
            <a:r>
              <a:rPr lang="fr-FR" sz="2000" dirty="0">
                <a:latin typeface="Calibri" panose="020F0502020204030204" pitchFamily="34" charset="0"/>
              </a:rPr>
              <a:t> extra </a:t>
            </a:r>
            <a:r>
              <a:rPr lang="fr-FR" sz="2000" dirty="0" err="1">
                <a:latin typeface="Calibri" panose="020F0502020204030204" pitchFamily="34" charset="0"/>
              </a:rPr>
              <a:t>hours</a:t>
            </a:r>
            <a:r>
              <a:rPr lang="fr-FR" sz="2000" dirty="0">
                <a:latin typeface="Calibri" panose="020F0502020204030204" pitchFamily="34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</a:rPr>
              <a:t>see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their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status</a:t>
            </a:r>
            <a:r>
              <a:rPr lang="fr-FR" sz="2000" dirty="0">
                <a:latin typeface="Calibri" panose="020F0502020204030204" pitchFamily="34" charset="0"/>
              </a:rPr>
              <a:t> and the </a:t>
            </a:r>
            <a:r>
              <a:rPr lang="fr-FR" sz="2000" dirty="0" err="1">
                <a:latin typeface="Calibri" panose="020F0502020204030204" pitchFamily="34" charset="0"/>
              </a:rPr>
              <a:t>transfer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details</a:t>
            </a:r>
            <a:r>
              <a:rPr lang="fr-FR" sz="2000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406B4DB-F4A0-4987-8D7A-53ACA9E7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908" y="1415379"/>
            <a:ext cx="8924179" cy="38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5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165100" y="1689701"/>
            <a:ext cx="3383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From the "Time and activities" module, select "Manager view" to access all your employees' time sheets.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can also access it via the shortcut on your home page. 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approval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A485CA-817B-4454-A603-7F9BEEC83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66" y="4846825"/>
            <a:ext cx="2352823" cy="141947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750806-D588-4974-9F04-6242E3579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685" y="1710230"/>
            <a:ext cx="8593315" cy="37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211436" y="1731249"/>
            <a:ext cx="33246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You can </a:t>
            </a:r>
            <a:r>
              <a:rPr lang="fr-FR" sz="2000" dirty="0" err="1">
                <a:latin typeface="Calibri" panose="020F0502020204030204" pitchFamily="34" charset="0"/>
              </a:rPr>
              <a:t>approve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your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employees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timesheets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within</a:t>
            </a:r>
            <a:r>
              <a:rPr lang="fr-FR" sz="2000" dirty="0">
                <a:latin typeface="Calibri" panose="020F0502020204030204" pitchFamily="34" charset="0"/>
              </a:rPr>
              <a:t> one click.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can also access the details of the timesheet edited by your collaborator by clicking on it.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approval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4BF858-8FED-4970-AC11-79EB47EC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09" y="2831677"/>
            <a:ext cx="1752600" cy="9429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4ACED72-B964-4681-AFCA-7FC328F7A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09" y="1731249"/>
            <a:ext cx="8835548" cy="43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14588" y="2327963"/>
            <a:ext cx="3064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In the </a:t>
            </a:r>
            <a:r>
              <a:rPr lang="fr-FR" sz="2000" dirty="0" err="1">
                <a:latin typeface="Calibri" panose="020F0502020204030204" pitchFamily="34" charset="0"/>
              </a:rPr>
              <a:t>timesheet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detail</a:t>
            </a:r>
            <a:r>
              <a:rPr lang="fr-FR" sz="2000" dirty="0">
                <a:latin typeface="Calibri" panose="020F0502020204030204" pitchFamily="34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</a:rPr>
              <a:t>you</a:t>
            </a:r>
            <a:r>
              <a:rPr lang="fr-FR" sz="2000" dirty="0">
                <a:latin typeface="Calibri" panose="020F0502020204030204" pitchFamily="34" charset="0"/>
              </a:rPr>
              <a:t> can </a:t>
            </a:r>
            <a:r>
              <a:rPr lang="fr-FR" sz="2000" dirty="0" err="1">
                <a:latin typeface="Calibri" panose="020F0502020204030204" pitchFamily="34" charset="0"/>
              </a:rPr>
              <a:t>see</a:t>
            </a:r>
            <a:r>
              <a:rPr lang="fr-FR" sz="2000" dirty="0">
                <a:latin typeface="Calibri" panose="020F0502020204030204" pitchFamily="34" charset="0"/>
              </a:rPr>
              <a:t> the </a:t>
            </a:r>
            <a:r>
              <a:rPr lang="fr-FR" sz="2000" dirty="0" err="1">
                <a:latin typeface="Calibri" panose="020F0502020204030204" pitchFamily="34" charset="0"/>
              </a:rPr>
              <a:t>hours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filled</a:t>
            </a:r>
            <a:r>
              <a:rPr lang="fr-FR" sz="2000" dirty="0">
                <a:latin typeface="Calibri" panose="020F0502020204030204" pitchFamily="34" charset="0"/>
              </a:rPr>
              <a:t>-in by </a:t>
            </a:r>
            <a:r>
              <a:rPr lang="fr-FR" sz="2000" dirty="0" err="1">
                <a:latin typeface="Calibri" panose="020F0502020204030204" pitchFamily="34" charset="0"/>
              </a:rPr>
              <a:t>your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employee</a:t>
            </a:r>
            <a:r>
              <a:rPr lang="fr-FR" sz="2000" dirty="0">
                <a:latin typeface="Calibri" panose="020F0502020204030204" pitchFamily="34" charset="0"/>
              </a:rPr>
              <a:t>, the </a:t>
            </a:r>
            <a:r>
              <a:rPr lang="fr-FR" sz="2000" dirty="0" err="1">
                <a:latin typeface="Calibri" panose="020F0502020204030204" pitchFamily="34" charset="0"/>
              </a:rPr>
              <a:t>comments</a:t>
            </a:r>
            <a:r>
              <a:rPr lang="fr-FR" sz="2000" dirty="0">
                <a:latin typeface="Calibri" panose="020F0502020204030204" pitchFamily="34" charset="0"/>
              </a:rPr>
              <a:t> ans the tracker of </a:t>
            </a:r>
            <a:r>
              <a:rPr lang="fr-FR" sz="2000" dirty="0" err="1">
                <a:latin typeface="Calibri" panose="020F0502020204030204" pitchFamily="34" charset="0"/>
              </a:rPr>
              <a:t>worked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hours</a:t>
            </a:r>
            <a:r>
              <a:rPr lang="fr-FR" sz="20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approval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0FF60DE-1EDA-46BF-8881-04122344A66B}"/>
              </a:ext>
            </a:extLst>
          </p:cNvPr>
          <p:cNvSpPr txBox="1"/>
          <p:nvPr/>
        </p:nvSpPr>
        <p:spPr>
          <a:xfrm>
            <a:off x="165100" y="5730480"/>
            <a:ext cx="306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And </a:t>
            </a:r>
            <a:r>
              <a:rPr lang="fr-FR" sz="2000" dirty="0" err="1">
                <a:latin typeface="Calibri" panose="020F0502020204030204" pitchFamily="34" charset="0"/>
              </a:rPr>
              <a:t>you</a:t>
            </a:r>
            <a:r>
              <a:rPr lang="fr-FR" sz="2000" dirty="0">
                <a:latin typeface="Calibri" panose="020F0502020204030204" pitchFamily="34" charset="0"/>
              </a:rPr>
              <a:t> can </a:t>
            </a:r>
            <a:r>
              <a:rPr lang="fr-FR" sz="2000" dirty="0" err="1">
                <a:latin typeface="Calibri" panose="020F0502020204030204" pitchFamily="34" charset="0"/>
              </a:rPr>
              <a:t>also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approve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it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from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this</a:t>
            </a:r>
            <a:r>
              <a:rPr lang="fr-FR" sz="2000" dirty="0">
                <a:latin typeface="Calibri" panose="020F0502020204030204" pitchFamily="34" charset="0"/>
              </a:rPr>
              <a:t> page.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342E4F-1A7A-4C52-ACA2-8BF1B961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502" y="1682577"/>
            <a:ext cx="9165610" cy="404790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6F71BA1-B320-4FE4-BDD4-88E0FD25C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5581"/>
            <a:ext cx="4139307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165100" y="2179372"/>
            <a:ext cx="2747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Access the "Extra hours" consultation from the "Time and Activities" module.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The transfer of extra hours can only be viewed once the timesheet has been validated. 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Consult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processed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extra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hours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</a:p>
          <a:p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BF59D2-0EA8-4DD2-B56F-665EF501A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30" y="1778467"/>
            <a:ext cx="9219070" cy="45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8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165100" y="2251388"/>
            <a:ext cx="28933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Access "Time and Activity Analysis" from the "Time &amp; Activity" module.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will find here the analysis of the accounts and analytical axes according to the time and activities filled in by the employees.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Time &amp; Activity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analysis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5B177C-FDC1-415A-B025-2AD86EE8D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782" y="1744909"/>
            <a:ext cx="9152218" cy="373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223704" y="2263261"/>
            <a:ext cx="2747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Calibri" panose="020F0502020204030204" pitchFamily="34" charset="0"/>
              </a:rPr>
              <a:t>Overviews</a:t>
            </a:r>
            <a:r>
              <a:rPr lang="fr-FR" sz="2000" dirty="0">
                <a:latin typeface="Calibri" panose="020F0502020204030204" pitchFamily="34" charset="0"/>
              </a:rPr>
              <a:t> can </a:t>
            </a:r>
            <a:r>
              <a:rPr lang="fr-FR" sz="2000" dirty="0" err="1">
                <a:latin typeface="Calibri" panose="020F0502020204030204" pitchFamily="34" charset="0"/>
              </a:rPr>
              <a:t>be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displayed</a:t>
            </a:r>
            <a:r>
              <a:rPr lang="fr-FR" sz="2000" dirty="0">
                <a:latin typeface="Calibri" panose="020F0502020204030204" pitchFamily="34" charset="0"/>
              </a:rPr>
              <a:t> by report </a:t>
            </a:r>
            <a:r>
              <a:rPr lang="fr-FR" sz="2000" dirty="0" err="1">
                <a:latin typeface="Calibri" panose="020F0502020204030204" pitchFamily="34" charset="0"/>
              </a:rPr>
              <a:t>criteria</a:t>
            </a:r>
            <a:r>
              <a:rPr lang="fr-FR" sz="2000" dirty="0">
                <a:latin typeface="Calibri" panose="020F0502020204030204" pitchFamily="34" charset="0"/>
              </a:rPr>
              <a:t> (client, </a:t>
            </a:r>
            <a:r>
              <a:rPr lang="fr-FR" sz="2000" dirty="0" err="1">
                <a:latin typeface="Calibri" panose="020F0502020204030204" pitchFamily="34" charset="0"/>
              </a:rPr>
              <a:t>projects</a:t>
            </a:r>
            <a:r>
              <a:rPr lang="fr-FR" sz="2000" dirty="0">
                <a:latin typeface="Calibri" panose="020F0502020204030204" pitchFamily="34" charset="0"/>
              </a:rPr>
              <a:t>, </a:t>
            </a:r>
            <a:r>
              <a:rPr lang="fr-FR" sz="2000" dirty="0" err="1">
                <a:latin typeface="Calibri" panose="020F0502020204030204" pitchFamily="34" charset="0"/>
              </a:rPr>
              <a:t>tasks</a:t>
            </a:r>
            <a:r>
              <a:rPr lang="fr-FR" sz="2000" dirty="0">
                <a:latin typeface="Calibri" panose="020F0502020204030204" pitchFamily="34" charset="0"/>
              </a:rPr>
              <a:t>),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can also access the analysis details of each analytical account (here the details of Client 1 analytical account).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Time &amp; Activity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analysis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5B0331-E066-49F7-960A-166C4FCE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954" y="1716825"/>
            <a:ext cx="7655643" cy="20699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0780CCC-BEC3-4CC5-A4C5-EA7B18AD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653" y="3572348"/>
            <a:ext cx="7655643" cy="18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800" y="1714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Time and </a:t>
            </a: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activities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DF7129-F254-458F-9E20-968BC2EBCD0B}"/>
              </a:ext>
            </a:extLst>
          </p:cNvPr>
          <p:cNvSpPr txBox="1"/>
          <p:nvPr/>
        </p:nvSpPr>
        <p:spPr>
          <a:xfrm>
            <a:off x="33453" y="1478130"/>
            <a:ext cx="4434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331E3B-90DD-4227-AED4-5DDFAC300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80" y="1364414"/>
            <a:ext cx="3976240" cy="41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56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338826" y="2216925"/>
            <a:ext cx="3134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At the bottom of the page you can also consult the list of activities in detail.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will find every activity of all employees.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Once again, the filters allow you to refine your search.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Time &amp; Activity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analysis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43C5524-A3D9-4083-AB84-8144FE361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041" y="1726401"/>
            <a:ext cx="8800755" cy="34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2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A275A3E-F86E-46A1-BCE4-CE65E22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31" y="-3470"/>
            <a:ext cx="2187165" cy="30747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7049D2-6ED6-42B3-A791-6E5974C83F7E}"/>
              </a:ext>
            </a:extLst>
          </p:cNvPr>
          <p:cNvSpPr txBox="1"/>
          <p:nvPr/>
        </p:nvSpPr>
        <p:spPr>
          <a:xfrm>
            <a:off x="73070" y="1825145"/>
            <a:ext cx="3566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Access to « Reports » </a:t>
            </a:r>
            <a:r>
              <a:rPr lang="fr-FR" sz="2000" dirty="0" err="1">
                <a:latin typeface="Calibri" panose="020F0502020204030204" pitchFamily="34" charset="0"/>
              </a:rPr>
              <a:t>from</a:t>
            </a:r>
            <a:r>
              <a:rPr lang="fr-FR" sz="2000" dirty="0">
                <a:latin typeface="Calibri" panose="020F0502020204030204" pitchFamily="34" charset="0"/>
              </a:rPr>
              <a:t> « Time &amp; </a:t>
            </a:r>
            <a:r>
              <a:rPr lang="fr-FR" sz="2000" dirty="0" err="1">
                <a:latin typeface="Calibri" panose="020F0502020204030204" pitchFamily="34" charset="0"/>
              </a:rPr>
              <a:t>Activities</a:t>
            </a:r>
            <a:r>
              <a:rPr lang="fr-FR" sz="2000" dirty="0">
                <a:latin typeface="Calibri" panose="020F0502020204030204" pitchFamily="34" charset="0"/>
              </a:rPr>
              <a:t> » module.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Here you will find graphs on the evolution and distribution of working time as well as on the breakdown of costs.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also have several reports that can be exported to Excel.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Each report can be refined by a wide selection of filters.</a:t>
            </a:r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B2D573-7DDE-4298-8A9F-C776E90CB4B5}"/>
              </a:ext>
            </a:extLst>
          </p:cNvPr>
          <p:cNvSpPr txBox="1">
            <a:spLocks/>
          </p:cNvSpPr>
          <p:nvPr/>
        </p:nvSpPr>
        <p:spPr>
          <a:xfrm>
            <a:off x="165100" y="303250"/>
            <a:ext cx="9827322" cy="6449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13235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Manager – Consult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processed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extra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hours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</a:p>
          <a:p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7CFD6F-E6B3-4C9D-982A-60A4C5FB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67" y="1719743"/>
            <a:ext cx="8628133" cy="385184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3B8958-FD6E-4AA8-BB98-E268C5667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885" y="4249525"/>
            <a:ext cx="2858167" cy="23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0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412C69-FE99-4137-9797-CD26B3D7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59" y="4119494"/>
            <a:ext cx="3109991" cy="9812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A763AE6-0CF3-452A-9883-542816380BEC}"/>
              </a:ext>
            </a:extLst>
          </p:cNvPr>
          <p:cNvSpPr txBox="1"/>
          <p:nvPr/>
        </p:nvSpPr>
        <p:spPr>
          <a:xfrm>
            <a:off x="7658100" y="3880967"/>
            <a:ext cx="4914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rgbClr val="1A9BFC"/>
                </a:solidFill>
                <a:latin typeface="Calibri" panose="020F0502020204030204" pitchFamily="34" charset="0"/>
              </a:rPr>
              <a:t>www.eurecia.com</a:t>
            </a:r>
          </a:p>
        </p:txBody>
      </p:sp>
    </p:spTree>
    <p:extLst>
      <p:ext uri="{BB962C8B-B14F-4D97-AF65-F5344CB8AC3E}">
        <p14:creationId xmlns:p14="http://schemas.microsoft.com/office/powerpoint/2010/main" val="347478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Consult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TimeSheet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28B9578-0616-4908-80AA-D10A6A5DB649}"/>
              </a:ext>
            </a:extLst>
          </p:cNvPr>
          <p:cNvSpPr txBox="1"/>
          <p:nvPr/>
        </p:nvSpPr>
        <p:spPr>
          <a:xfrm>
            <a:off x="-223082" y="2567011"/>
            <a:ext cx="339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000" dirty="0" err="1">
                <a:latin typeface="Calibri" panose="020F0502020204030204" pitchFamily="34" charset="0"/>
              </a:rPr>
              <a:t>From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>
                <a:latin typeface="Calibri" panose="020F0502020204030204" pitchFamily="34" charset="0"/>
              </a:rPr>
              <a:t>the </a:t>
            </a:r>
            <a:r>
              <a:rPr lang="en-US" sz="2000">
                <a:latin typeface="Calibri" panose="020F0502020204030204" pitchFamily="34" charset="0"/>
              </a:rPr>
              <a:t>homepage</a:t>
            </a:r>
            <a:r>
              <a:rPr lang="fr-FR" sz="2000" dirty="0">
                <a:latin typeface="Calibri" panose="020F0502020204030204" pitchFamily="34" charset="0"/>
              </a:rPr>
              <a:t> of Eurécia, go to « Time and </a:t>
            </a:r>
            <a:r>
              <a:rPr lang="fr-FR" sz="2000" dirty="0" err="1">
                <a:latin typeface="Calibri" panose="020F0502020204030204" pitchFamily="34" charset="0"/>
              </a:rPr>
              <a:t>Activities</a:t>
            </a:r>
            <a:r>
              <a:rPr lang="fr-FR" sz="2000" dirty="0">
                <a:latin typeface="Calibri" panose="020F0502020204030204" pitchFamily="34" charset="0"/>
              </a:rPr>
              <a:t> » module </a:t>
            </a:r>
            <a:r>
              <a:rPr lang="fr-FR" sz="2000" dirty="0" err="1">
                <a:latin typeface="Calibri" panose="020F0502020204030204" pitchFamily="34" charset="0"/>
              </a:rPr>
              <a:t>then</a:t>
            </a:r>
            <a:r>
              <a:rPr lang="fr-FR" sz="2000" dirty="0">
                <a:latin typeface="Calibri" panose="020F0502020204030204" pitchFamily="34" charset="0"/>
              </a:rPr>
              <a:t> to </a:t>
            </a:r>
            <a:r>
              <a:rPr lang="fr-FR" sz="2000" dirty="0" err="1">
                <a:latin typeface="Calibri" panose="020F0502020204030204" pitchFamily="34" charset="0"/>
              </a:rPr>
              <a:t>my</a:t>
            </a:r>
            <a:r>
              <a:rPr lang="fr-FR" sz="2000" dirty="0">
                <a:latin typeface="Calibri" panose="020F0502020204030204" pitchFamily="34" charset="0"/>
              </a:rPr>
              <a:t> « </a:t>
            </a:r>
            <a:r>
              <a:rPr lang="fr-FR" sz="2000" dirty="0" err="1">
                <a:latin typeface="Calibri" panose="020F0502020204030204" pitchFamily="34" charset="0"/>
              </a:rPr>
              <a:t>Timesheet</a:t>
            </a:r>
            <a:r>
              <a:rPr lang="fr-FR" sz="2000" dirty="0">
                <a:latin typeface="Calibri" panose="020F0502020204030204" pitchFamily="34" charset="0"/>
              </a:rPr>
              <a:t> »,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558DA4-36BF-4E18-90EA-3AF04C0E5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060" y="1614359"/>
            <a:ext cx="9191533" cy="45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Consult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12B68C-2CDA-4F46-97FD-2D6566E8B0A2}"/>
              </a:ext>
            </a:extLst>
          </p:cNvPr>
          <p:cNvSpPr txBox="1"/>
          <p:nvPr/>
        </p:nvSpPr>
        <p:spPr>
          <a:xfrm>
            <a:off x="165100" y="2501836"/>
            <a:ext cx="2995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You have </a:t>
            </a:r>
            <a:r>
              <a:rPr lang="en-US" sz="2000" dirty="0" err="1">
                <a:latin typeface="Calibri" panose="020F0502020204030204" pitchFamily="34" charset="0"/>
              </a:rPr>
              <a:t>acces</a:t>
            </a:r>
            <a:r>
              <a:rPr lang="en-US" sz="2000" dirty="0">
                <a:latin typeface="Calibri" panose="020F0502020204030204" pitchFamily="34" charset="0"/>
              </a:rPr>
              <a:t> to all your timesheets automatically generated.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To open a sheet, click on the one you want to open.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5414C2-8462-4918-A453-B69DFE5D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48" y="1508503"/>
            <a:ext cx="9031152" cy="448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Consult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my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07DF51-4974-419B-BA3B-D9ED8035625F}"/>
              </a:ext>
            </a:extLst>
          </p:cNvPr>
          <p:cNvSpPr txBox="1"/>
          <p:nvPr/>
        </p:nvSpPr>
        <p:spPr>
          <a:xfrm>
            <a:off x="108492" y="1379970"/>
            <a:ext cx="33414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 timesheet contains the details by day of the week in question.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The tracking can be in time or in activities.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The timesheet can be synchronized with staff leave and work shift calendars from the right sidebar.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4EE22D-E52C-4B22-A1B2-04B50310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72" y="4880915"/>
            <a:ext cx="1638300" cy="1895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52160F-FE76-4481-8FB3-54FE6920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639" y="1308683"/>
            <a:ext cx="8591362" cy="42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Edit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7711DE-D98A-460C-A7AE-615D6176FDBC}"/>
              </a:ext>
            </a:extLst>
          </p:cNvPr>
          <p:cNvSpPr txBox="1"/>
          <p:nvPr/>
        </p:nvSpPr>
        <p:spPr>
          <a:xfrm>
            <a:off x="117644" y="1230215"/>
            <a:ext cx="33792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1A9BFC"/>
                </a:solidFill>
                <a:latin typeface="Calibri" panose="020F0502020204030204" pitchFamily="34" charset="0"/>
              </a:rPr>
              <a:t>Time </a:t>
            </a:r>
            <a:r>
              <a:rPr lang="fr-FR" sz="2000" b="1" i="1" dirty="0" err="1">
                <a:solidFill>
                  <a:srgbClr val="1A9BFC"/>
                </a:solidFill>
                <a:latin typeface="Calibri" panose="020F0502020204030204" pitchFamily="34" charset="0"/>
              </a:rPr>
              <a:t>tracking</a:t>
            </a:r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If you want to fill-in overtime hours in a day, you have to </a:t>
            </a:r>
            <a:r>
              <a:rPr lang="en-US" sz="2000" dirty="0" err="1">
                <a:latin typeface="Calibri" panose="020F0502020204030204" pitchFamily="34" charset="0"/>
              </a:rPr>
              <a:t>deactive</a:t>
            </a:r>
            <a:r>
              <a:rPr lang="en-US" sz="2000" dirty="0">
                <a:latin typeface="Calibri" panose="020F0502020204030204" pitchFamily="34" charset="0"/>
              </a:rPr>
              <a:t> « Standard ».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can then edit start and end times.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31FDD93-BE96-4D15-B95E-C9F920ADD117}"/>
              </a:ext>
            </a:extLst>
          </p:cNvPr>
          <p:cNvSpPr/>
          <p:nvPr/>
        </p:nvSpPr>
        <p:spPr>
          <a:xfrm>
            <a:off x="7323589" y="2122415"/>
            <a:ext cx="671119" cy="2211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0B7F92-0BE6-4A7F-9898-66DE349FA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0" y="2978091"/>
            <a:ext cx="2478292" cy="13657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841CD5-8358-48FE-A97D-4DF472DF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037" y="1728131"/>
            <a:ext cx="8976353" cy="33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9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Edit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7873C7-B963-4F74-BF43-C956549FA3FA}"/>
              </a:ext>
            </a:extLst>
          </p:cNvPr>
          <p:cNvSpPr txBox="1"/>
          <p:nvPr/>
        </p:nvSpPr>
        <p:spPr>
          <a:xfrm>
            <a:off x="165100" y="1529462"/>
            <a:ext cx="3370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Once you entered your overtime hours, you can Submit for approval the </a:t>
            </a:r>
            <a:r>
              <a:rPr lang="en-US" sz="2000" dirty="0" err="1">
                <a:latin typeface="Calibri" panose="020F0502020204030204" pitchFamily="34" charset="0"/>
              </a:rPr>
              <a:t>timeheet</a:t>
            </a:r>
            <a:r>
              <a:rPr lang="en-US" sz="2000" dirty="0">
                <a:latin typeface="Calibri" panose="020F0502020204030204" pitchFamily="34" charset="0"/>
              </a:rPr>
              <a:t> to your manager.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can find the option « Submit for approval » on the right sidebar.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0E8E48B-8185-40B5-B178-4D8909AC110F}"/>
              </a:ext>
            </a:extLst>
          </p:cNvPr>
          <p:cNvSpPr/>
          <p:nvPr/>
        </p:nvSpPr>
        <p:spPr>
          <a:xfrm>
            <a:off x="7407479" y="2130804"/>
            <a:ext cx="671119" cy="2211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3AB3F9-4B7B-439C-9927-5D19656C17FA}"/>
              </a:ext>
            </a:extLst>
          </p:cNvPr>
          <p:cNvSpPr txBox="1"/>
          <p:nvPr/>
        </p:nvSpPr>
        <p:spPr>
          <a:xfrm>
            <a:off x="165100" y="6093085"/>
            <a:ext cx="633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Warning : </a:t>
            </a:r>
            <a:r>
              <a:rPr lang="en-US" dirty="0">
                <a:latin typeface="Calibri" panose="020F0502020204030204" pitchFamily="34" charset="0"/>
              </a:rPr>
              <a:t>submit the timesheet for approval once you are sure that your timesheet is correct.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981950-B3B7-48ED-B538-84BEF4D37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336" y="1529462"/>
            <a:ext cx="8733664" cy="34548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DE8065-BF13-408B-9291-097788108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92" y="4437165"/>
            <a:ext cx="16573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Edit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009" y="69297"/>
            <a:ext cx="2629499" cy="53733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7873C7-B963-4F74-BF43-C956549FA3FA}"/>
              </a:ext>
            </a:extLst>
          </p:cNvPr>
          <p:cNvSpPr txBox="1"/>
          <p:nvPr/>
        </p:nvSpPr>
        <p:spPr>
          <a:xfrm>
            <a:off x="165100" y="1657919"/>
            <a:ext cx="33705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1A9BFC"/>
                </a:solidFill>
                <a:latin typeface="Calibri" panose="020F0502020204030204" pitchFamily="34" charset="0"/>
              </a:rPr>
              <a:t>Activity </a:t>
            </a:r>
            <a:r>
              <a:rPr lang="fr-FR" sz="2000" b="1" i="1" dirty="0" err="1">
                <a:solidFill>
                  <a:srgbClr val="1A9BFC"/>
                </a:solidFill>
                <a:latin typeface="Calibri" panose="020F0502020204030204" pitchFamily="34" charset="0"/>
              </a:rPr>
              <a:t>tracking</a:t>
            </a:r>
            <a:endParaRPr lang="fr-FR" sz="2000" b="1" i="1" dirty="0">
              <a:solidFill>
                <a:srgbClr val="1A9BFC"/>
              </a:solidFill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If the tracking is done by activities, the "Activity tracking" tab will allow you to enter your hours worked according to the criterion and analytical accounts.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You can also synchronized the weekly tracking with staff leave and calendar activities already filled in the calendar. </a:t>
            </a: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007850F-9E3C-4CC2-A94B-95BBC5439EDD}"/>
              </a:ext>
            </a:extLst>
          </p:cNvPr>
          <p:cNvSpPr/>
          <p:nvPr/>
        </p:nvSpPr>
        <p:spPr>
          <a:xfrm>
            <a:off x="8011486" y="2080470"/>
            <a:ext cx="805343" cy="2211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73FA0F-FD8E-44F0-83E5-5CE46CF3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81" y="1415379"/>
            <a:ext cx="8832519" cy="37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5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15E8D-0B54-4D08-AE71-856C971634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100" y="303250"/>
            <a:ext cx="9827322" cy="644979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Employee</a:t>
            </a:r>
            <a:r>
              <a:rPr lang="fr-FR" b="1" dirty="0">
                <a:solidFill>
                  <a:srgbClr val="1A9BFC"/>
                </a:solidFill>
                <a:latin typeface="Calibri" panose="020F0502020204030204" pitchFamily="34" charset="0"/>
              </a:rPr>
              <a:t> – Edit </a:t>
            </a:r>
            <a:r>
              <a:rPr lang="fr-FR" b="1" dirty="0" err="1">
                <a:solidFill>
                  <a:srgbClr val="1A9BFC"/>
                </a:solidFill>
                <a:latin typeface="Calibri" panose="020F0502020204030204" pitchFamily="34" charset="0"/>
              </a:rPr>
              <a:t>timesheet</a:t>
            </a:r>
            <a:endParaRPr lang="fr-FR" b="1" dirty="0">
              <a:solidFill>
                <a:srgbClr val="1A9BF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F6591F4-2D9E-4213-A61F-374940BE875A}"/>
              </a:ext>
            </a:extLst>
          </p:cNvPr>
          <p:cNvSpPr/>
          <p:nvPr/>
        </p:nvSpPr>
        <p:spPr>
          <a:xfrm>
            <a:off x="10914814" y="2301612"/>
            <a:ext cx="950084" cy="530798"/>
          </a:xfrm>
          <a:prstGeom prst="ellipse">
            <a:avLst/>
          </a:prstGeom>
          <a:noFill/>
          <a:ln w="38100">
            <a:solidFill>
              <a:srgbClr val="1B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0B1E52-B54E-4A83-ACC0-239DA7E84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01" y="145748"/>
            <a:ext cx="2629499" cy="53733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7873C7-B963-4F74-BF43-C956549FA3FA}"/>
              </a:ext>
            </a:extLst>
          </p:cNvPr>
          <p:cNvSpPr txBox="1"/>
          <p:nvPr/>
        </p:nvSpPr>
        <p:spPr>
          <a:xfrm>
            <a:off x="151512" y="2148116"/>
            <a:ext cx="2999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alibri" panose="020F0502020204030204" pitchFamily="34" charset="0"/>
              </a:rPr>
              <a:t>To </a:t>
            </a:r>
            <a:r>
              <a:rPr lang="fr-FR" sz="2000" dirty="0" err="1">
                <a:latin typeface="Calibri" panose="020F0502020204030204" pitchFamily="34" charset="0"/>
              </a:rPr>
              <a:t>fill</a:t>
            </a:r>
            <a:r>
              <a:rPr lang="fr-FR" sz="2000" dirty="0">
                <a:latin typeface="Calibri" panose="020F0502020204030204" pitchFamily="34" charset="0"/>
              </a:rPr>
              <a:t> in new </a:t>
            </a:r>
            <a:r>
              <a:rPr lang="fr-FR" sz="2000" dirty="0" err="1">
                <a:latin typeface="Calibri" panose="020F0502020204030204" pitchFamily="34" charset="0"/>
              </a:rPr>
              <a:t>activities</a:t>
            </a:r>
            <a:r>
              <a:rPr lang="fr-FR" sz="2000" dirty="0">
                <a:latin typeface="Calibri" panose="020F0502020204030204" pitchFamily="34" charset="0"/>
              </a:rPr>
              <a:t> click on the </a:t>
            </a:r>
            <a:r>
              <a:rPr lang="fr-FR" sz="2000" dirty="0" err="1">
                <a:latin typeface="Calibri" panose="020F0502020204030204" pitchFamily="34" charset="0"/>
              </a:rPr>
              <a:t>three</a:t>
            </a:r>
            <a:r>
              <a:rPr lang="fr-FR" sz="2000" dirty="0">
                <a:latin typeface="Calibri" panose="020F0502020204030204" pitchFamily="34" charset="0"/>
              </a:rPr>
              <a:t> points «    » on the </a:t>
            </a:r>
            <a:r>
              <a:rPr lang="fr-FR" sz="2000" dirty="0" err="1">
                <a:latin typeface="Calibri" panose="020F0502020204030204" pitchFamily="34" charset="0"/>
              </a:rPr>
              <a:t>day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you</a:t>
            </a:r>
            <a:r>
              <a:rPr lang="fr-FR" sz="2000" dirty="0"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want</a:t>
            </a:r>
            <a:r>
              <a:rPr lang="fr-FR" sz="2000" dirty="0">
                <a:latin typeface="Calibri" panose="020F0502020204030204" pitchFamily="34" charset="0"/>
              </a:rPr>
              <a:t> to </a:t>
            </a:r>
            <a:r>
              <a:rPr lang="fr-FR" sz="2000" dirty="0" err="1">
                <a:latin typeface="Calibri" panose="020F0502020204030204" pitchFamily="34" charset="0"/>
              </a:rPr>
              <a:t>edit</a:t>
            </a:r>
            <a:r>
              <a:rPr lang="fr-FR" sz="2000" dirty="0">
                <a:latin typeface="Calibri" panose="020F0502020204030204" pitchFamily="34" charset="0"/>
              </a:rPr>
              <a:t>.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r>
              <a:rPr lang="fr-FR" sz="2000" dirty="0" err="1">
                <a:latin typeface="Calibri" panose="020F0502020204030204" pitchFamily="34" charset="0"/>
              </a:rPr>
              <a:t>Then</a:t>
            </a:r>
            <a:r>
              <a:rPr lang="fr-FR" sz="2000" dirty="0">
                <a:latin typeface="Calibri" panose="020F0502020204030204" pitchFamily="34" charset="0"/>
              </a:rPr>
              <a:t> click on « New ».  </a:t>
            </a:r>
          </a:p>
          <a:p>
            <a:endParaRPr lang="fr-FR" sz="2000" dirty="0">
              <a:latin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7B900B-0851-4E9C-AF95-369D6E455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53389" r="81675" b="43676"/>
          <a:stretch/>
        </p:blipFill>
        <p:spPr>
          <a:xfrm>
            <a:off x="2437217" y="2452661"/>
            <a:ext cx="221326" cy="379749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A742757-CC9D-4E3B-ACCF-58E9A3926886}"/>
              </a:ext>
            </a:extLst>
          </p:cNvPr>
          <p:cNvSpPr/>
          <p:nvPr/>
        </p:nvSpPr>
        <p:spPr>
          <a:xfrm>
            <a:off x="7852095" y="2080470"/>
            <a:ext cx="805343" cy="2211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BD885E-7A81-46CA-B9DA-9033EF103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318" y="1622103"/>
            <a:ext cx="9037682" cy="34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1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672</Words>
  <Application>Microsoft Office PowerPoint</Application>
  <PresentationFormat>Grand écran</PresentationFormat>
  <Paragraphs>111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Intelo Alt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Jorys TINENA</dc:creator>
  <cp:lastModifiedBy>Elodie MARTI</cp:lastModifiedBy>
  <cp:revision>14</cp:revision>
  <dcterms:created xsi:type="dcterms:W3CDTF">2018-08-22T09:12:02Z</dcterms:created>
  <dcterms:modified xsi:type="dcterms:W3CDTF">2019-01-10T10:47:31Z</dcterms:modified>
</cp:coreProperties>
</file>