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3" r:id="rId2"/>
    <p:sldId id="331" r:id="rId3"/>
    <p:sldId id="368" r:id="rId4"/>
    <p:sldId id="369" r:id="rId5"/>
    <p:sldId id="326" r:id="rId6"/>
    <p:sldId id="327" r:id="rId7"/>
    <p:sldId id="328" r:id="rId8"/>
    <p:sldId id="329" r:id="rId9"/>
    <p:sldId id="330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C59"/>
    <a:srgbClr val="1A9BFC"/>
    <a:srgbClr val="1BE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2278-95EB-41D6-8236-DC69B4B4CD99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FC80-D75B-45AF-8B68-A8DF9C285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33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52C12-E39D-447F-902D-1CB56595B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972DD1-F749-4333-B5DF-F8B09A499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A63233-4A35-4F74-8CFC-CC712DE4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07FEF3-009C-4BD9-B164-48B5A6B8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70807-7B2D-48FA-A422-23E32050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5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C91AD-9D62-48BA-9025-6C1A44B1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C23A25-7692-4995-AD7B-4FC13059A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3BB2C-0CC3-41BF-9B25-16252027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BCF8CA-E6DD-42BB-91BA-46D7051C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F3EE33-8859-4EAE-A596-AB037CD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79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F9935B-CA98-403D-B4A1-5AAB87356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99AE25-6F3E-48B5-AF16-E7D8B65C9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9BA28-64E6-4A94-AE96-D15AD9BE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BDE7A9-DBAC-4CF3-9454-B38FC77A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DD247-5607-475A-B0B6-C493607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0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095500"/>
            <a:ext cx="11455400" cy="4241800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Ecrivez ici votre </a:t>
            </a:r>
            <a:r>
              <a:rPr lang="fr-FR" dirty="0" err="1"/>
              <a:t>blabla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71450"/>
            <a:ext cx="11455400" cy="644979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13235B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16429"/>
            <a:ext cx="11455400" cy="28642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4A9D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27D25E-C99D-4821-AA47-22EEAB671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240" y="6171159"/>
            <a:ext cx="54195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6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contenu détaillée 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71450"/>
            <a:ext cx="11455400" cy="644979"/>
          </a:xfrm>
          <a:prstGeom prst="rect">
            <a:avLst/>
          </a:prstGeom>
        </p:spPr>
        <p:txBody>
          <a:bodyPr/>
          <a:lstStyle>
            <a:lvl1pPr>
              <a:defRPr lang="fr-FR" sz="4000" b="1" kern="1200" baseline="0" dirty="0" smtClean="0">
                <a:solidFill>
                  <a:srgbClr val="1A9BFC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16429"/>
            <a:ext cx="11455400" cy="35922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4A9D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Sous-titres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6776357" y="2171699"/>
            <a:ext cx="4840742" cy="33639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2449440"/>
            <a:ext cx="5527675" cy="109576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</a:t>
            </a:r>
          </a:p>
          <a:p>
            <a:pPr lvl="0"/>
            <a:r>
              <a:rPr lang="fr-FR" dirty="0"/>
              <a:t>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056301"/>
            <a:ext cx="5527675" cy="4984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431800" y="5208372"/>
            <a:ext cx="5527675" cy="6232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The quick </a:t>
            </a:r>
            <a:r>
              <a:rPr lang="fr-FR" dirty="0" err="1"/>
              <a:t>brown</a:t>
            </a:r>
            <a:r>
              <a:rPr lang="fr-FR" dirty="0"/>
              <a:t> fox jumps over the </a:t>
            </a:r>
            <a:r>
              <a:rPr lang="fr-FR" dirty="0" err="1"/>
              <a:t>lazy</a:t>
            </a:r>
            <a:r>
              <a:rPr lang="fr-FR" dirty="0"/>
              <a:t> dog. </a:t>
            </a:r>
          </a:p>
          <a:p>
            <a:pPr lvl="0"/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3" hasCustomPrompt="1"/>
          </p:nvPr>
        </p:nvSpPr>
        <p:spPr>
          <a:xfrm>
            <a:off x="431802" y="2049917"/>
            <a:ext cx="5527675" cy="38258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4A9D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de votre idée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24" hasCustomPrompt="1"/>
          </p:nvPr>
        </p:nvSpPr>
        <p:spPr>
          <a:xfrm>
            <a:off x="431801" y="3673714"/>
            <a:ext cx="5527675" cy="38258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4A9D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de votre idée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25" hasCustomPrompt="1"/>
          </p:nvPr>
        </p:nvSpPr>
        <p:spPr>
          <a:xfrm>
            <a:off x="431801" y="4811801"/>
            <a:ext cx="5527675" cy="38258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4A9D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de votre idée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6EC12E-C386-476B-9E36-BEFF2D961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240" y="6171159"/>
            <a:ext cx="54195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3C8CF3-9296-41B2-A598-7EDA93041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60" y="264077"/>
            <a:ext cx="2197280" cy="21972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1CFF00-B499-4E9C-9463-B4E7F94B9543}"/>
              </a:ext>
            </a:extLst>
          </p:cNvPr>
          <p:cNvSpPr txBox="1"/>
          <p:nvPr userDrawn="1"/>
        </p:nvSpPr>
        <p:spPr>
          <a:xfrm>
            <a:off x="7689564" y="4404841"/>
            <a:ext cx="366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92CE3B4-6972-4DF4-94AA-E8341E7EECC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09010" y="2075979"/>
            <a:ext cx="4226945" cy="232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2400" dirty="0">
                <a:solidFill>
                  <a:srgbClr val="1A9BFC"/>
                </a:solidFill>
                <a:latin typeface="Intelo Alt SemiBold" panose="00000700000000000000" pitchFamily="50" charset="0"/>
                <a:cs typeface="+mn-cs"/>
              </a:defRPr>
            </a:lvl1pPr>
          </a:lstStyle>
          <a:p>
            <a:pPr lvl="0" algn="ctr"/>
            <a:r>
              <a:rPr lang="fr-FR" dirty="0"/>
              <a:t>Prénom Nom - prenom.nom@eurecia.com - 05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11C9677-FF74-41DE-A2BE-5958BCB07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517"/>
            <a:ext cx="6234022" cy="51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B065-5AE4-48FB-81DC-9299EB53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B25A9-40E4-4291-B3B7-3BB91796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F5CB64-3D6A-4CA7-ABF7-829620A0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A73-EC2C-4235-8E33-D37CBABB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C93484-5063-4F09-A814-7E4DEFE6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00942-FA89-4489-9D55-F0F2F6E1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284987-00CE-43AA-B815-1CB3AD5D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31D144-89CA-4A5E-94F2-CB913269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2CD0F3-BD0B-4834-9E91-FE1AEFC5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F1615-4F9B-4D21-903E-E4DE179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56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71127-45B7-4B32-832D-AA5942BD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2723E-1374-4440-B086-DDE6D0C4E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763519-9DF0-4EC8-963D-F673D2552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46966-C1A7-46AE-954B-D5E7C24B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5C915-B122-4F1F-9E00-061E081E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72B4DB-F022-4808-94DA-67084500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1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F6B0E-0AA4-41DC-9D9F-5BF2C83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8D22C-2A3D-40F3-9272-2A035D12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9F9BBD-E01E-488C-A199-D2F841A0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FA6275-85C9-4C07-94B5-977CBADF3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7D2397-45AF-410F-99BF-CA50EE563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EBECDB-9ADF-44D4-907F-92F6ABD4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9E6429-E3E9-4DC7-979E-1037676A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6E65E9-5047-4F97-A06A-5223EF7F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08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422B3-A38E-4914-A4BD-8E408C84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96A7AF-370B-413F-B199-29B09E50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74F8FE-8BE8-4521-BE55-062C68F3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9834F2-DC32-493A-A6F6-77B838D1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4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9E0BA5-3122-40D3-AA15-62D506AD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2E84F2-C0B7-4CE3-B5C6-0DAAA6A8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877A65-BED9-4A5A-BE85-79167688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068AA-4E83-4F9F-962E-C3AA4BE7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50C87D-D20F-4A7C-A71A-35124C747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D6EB0C-F267-4CFF-ADC6-81A2A8576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6B9A08-8153-4B03-B4D2-9D6C5DA5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95C86-B6F2-40B2-B3F4-00093D5B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B52928-AC49-4AD4-8DFD-E7567BAF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0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26B30-C74F-489D-B809-9D9634B9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214FF6-9C5F-4111-99DF-D8A13B0C7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C4BFE8-51BA-4F81-9859-E08B307FA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A0FBA6-C7A7-4B1B-B8C0-47A43CF9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57BD3C-4F72-469D-BE49-57B1D1F7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8A58E0-1EFB-4FDD-A36A-FFD67F3C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6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6D6A8B-622B-48B6-AFCD-6CE1946C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858A18-6758-47F8-B831-63EEE58A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A5169-44C3-4010-8701-E21864F85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E063-4523-491F-9E2D-5E23853475FE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73B053-9ACD-4040-B2FB-B49011C0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1D232-ADC7-46C2-82B3-62EA32DA4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D530-42A7-428F-90BA-41B9997F5C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5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s arrondis en diagonale 12">
            <a:extLst>
              <a:ext uri="{FF2B5EF4-FFF2-40B4-BE49-F238E27FC236}">
                <a16:creationId xmlns:a16="http://schemas.microsoft.com/office/drawing/2014/main" id="{9144CB76-BCC4-4A95-AE4A-66CA51C839D4}"/>
              </a:ext>
            </a:extLst>
          </p:cNvPr>
          <p:cNvSpPr/>
          <p:nvPr/>
        </p:nvSpPr>
        <p:spPr>
          <a:xfrm>
            <a:off x="-81280" y="711201"/>
            <a:ext cx="7412967" cy="5364480"/>
          </a:xfrm>
          <a:prstGeom prst="round2Diag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BC9CE-F040-4879-A1BE-9A098091E085}"/>
              </a:ext>
            </a:extLst>
          </p:cNvPr>
          <p:cNvSpPr/>
          <p:nvPr/>
        </p:nvSpPr>
        <p:spPr>
          <a:xfrm>
            <a:off x="77737" y="1676400"/>
            <a:ext cx="7253950" cy="4399281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087F0-2E99-4CAB-94A8-3AC8CDB3B868}"/>
              </a:ext>
            </a:extLst>
          </p:cNvPr>
          <p:cNvSpPr/>
          <p:nvPr/>
        </p:nvSpPr>
        <p:spPr>
          <a:xfrm>
            <a:off x="5513470" y="2062480"/>
            <a:ext cx="5118234" cy="3629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D779BE-EC06-43B8-B2F4-DAB2E714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571" y="215033"/>
            <a:ext cx="2700370" cy="27086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9C0DC7-B0D6-47E1-A368-7C94A954B788}"/>
              </a:ext>
            </a:extLst>
          </p:cNvPr>
          <p:cNvSpPr txBox="1"/>
          <p:nvPr/>
        </p:nvSpPr>
        <p:spPr>
          <a:xfrm>
            <a:off x="4568171" y="3331160"/>
            <a:ext cx="70088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1B9BFC"/>
                </a:solidFill>
                <a:latin typeface="Calibri" panose="020F0502020204030204" pitchFamily="34" charset="0"/>
              </a:rPr>
              <a:t>User Guide</a:t>
            </a:r>
          </a:p>
          <a:p>
            <a:pPr algn="ctr"/>
            <a:r>
              <a:rPr lang="en-GB" sz="2400" dirty="0">
                <a:solidFill>
                  <a:srgbClr val="1B9BFC"/>
                </a:solidFill>
                <a:latin typeface="Calibri" panose="020F0502020204030204" pitchFamily="34" charset="0"/>
              </a:rPr>
              <a:t>Employee</a:t>
            </a:r>
            <a:r>
              <a:rPr lang="fr-FR" sz="2400" dirty="0">
                <a:solidFill>
                  <a:srgbClr val="1B9BFC"/>
                </a:solidFill>
                <a:latin typeface="Calibri" panose="020F0502020204030204" pitchFamily="34" charset="0"/>
              </a:rPr>
              <a:t> &amp; Manager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3060C7-CD99-4A45-88C0-24135F267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169">
            <a:off x="5591419" y="1657453"/>
            <a:ext cx="1519479" cy="4575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ACF4278-799F-43AC-9D74-54E296CCDDCD}"/>
              </a:ext>
            </a:extLst>
          </p:cNvPr>
          <p:cNvSpPr txBox="1"/>
          <p:nvPr/>
        </p:nvSpPr>
        <p:spPr>
          <a:xfrm>
            <a:off x="9174436" y="637201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B0D1E9-CCF3-4CF8-85DC-85C103C02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2" y="491052"/>
            <a:ext cx="5133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412C69-FE99-4137-9797-CD26B3D7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59" y="4119494"/>
            <a:ext cx="3109991" cy="9812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763AE6-0CF3-452A-9883-542816380BEC}"/>
              </a:ext>
            </a:extLst>
          </p:cNvPr>
          <p:cNvSpPr txBox="1"/>
          <p:nvPr/>
        </p:nvSpPr>
        <p:spPr>
          <a:xfrm>
            <a:off x="7658100" y="3880967"/>
            <a:ext cx="491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1A9BFC"/>
                </a:solidFill>
                <a:latin typeface="Calibri" panose="020F0502020204030204" pitchFamily="34" charset="0"/>
              </a:rPr>
              <a:t>www.eurecia.com</a:t>
            </a:r>
          </a:p>
        </p:txBody>
      </p:sp>
    </p:spTree>
    <p:extLst>
      <p:ext uri="{BB962C8B-B14F-4D97-AF65-F5344CB8AC3E}">
        <p14:creationId xmlns:p14="http://schemas.microsoft.com/office/powerpoint/2010/main" val="347478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714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Expense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reports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DF7129-F254-458F-9E20-968BC2EBCD0B}"/>
              </a:ext>
            </a:extLst>
          </p:cNvPr>
          <p:cNvSpPr txBox="1"/>
          <p:nvPr/>
        </p:nvSpPr>
        <p:spPr>
          <a:xfrm>
            <a:off x="33453" y="1478130"/>
            <a:ext cx="4434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F8F7EEF-2A5D-4FCB-A096-1931B622E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502" y="287248"/>
            <a:ext cx="6472174" cy="64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latin typeface="Calibri" panose="020F0502020204030204" pitchFamily="34" charset="0"/>
              </a:rPr>
              <a:t>Approval</a:t>
            </a:r>
            <a:r>
              <a:rPr lang="fr-FR" dirty="0">
                <a:latin typeface="Calibri" panose="020F0502020204030204" pitchFamily="34" charset="0"/>
              </a:rPr>
              <a:t> workflow of an </a:t>
            </a:r>
            <a:r>
              <a:rPr lang="fr-FR" dirty="0" err="1">
                <a:latin typeface="Calibri" panose="020F0502020204030204" pitchFamily="34" charset="0"/>
              </a:rPr>
              <a:t>expense</a:t>
            </a:r>
            <a:r>
              <a:rPr lang="fr-FR" dirty="0">
                <a:latin typeface="Calibri" panose="020F0502020204030204" pitchFamily="34" charset="0"/>
              </a:rPr>
              <a:t> report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A041254-1649-4228-BDFE-30224CBE2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1" y="1021948"/>
            <a:ext cx="798729" cy="163218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A92D0E8-322A-4CA3-842F-61E2113DA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8" y="3095759"/>
            <a:ext cx="759839" cy="10681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49CE15-D53D-4CAF-980D-A1719DBA9A4E}"/>
              </a:ext>
            </a:extLst>
          </p:cNvPr>
          <p:cNvSpPr/>
          <p:nvPr/>
        </p:nvSpPr>
        <p:spPr>
          <a:xfrm>
            <a:off x="7201845" y="5529279"/>
            <a:ext cx="4561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N.B. : </a:t>
            </a:r>
            <a:r>
              <a:rPr lang="en-US" i="1" dirty="0">
                <a:latin typeface="Calibri" panose="020F0502020204030204" pitchFamily="34" charset="0"/>
              </a:rPr>
              <a:t>each action of the collaborator is notified by an automatic email to the manager, and the employee is also notified after each action of the manager.</a:t>
            </a:r>
            <a:endParaRPr lang="fr-FR" i="1" dirty="0">
              <a:latin typeface="Calibri" panose="020F0502020204030204" pitchFamily="34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BC9A4C4-59E9-47F4-9E0D-DF08B0C5C11C}"/>
              </a:ext>
            </a:extLst>
          </p:cNvPr>
          <p:cNvSpPr/>
          <p:nvPr/>
        </p:nvSpPr>
        <p:spPr>
          <a:xfrm>
            <a:off x="91881" y="913202"/>
            <a:ext cx="629409" cy="1632185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latin typeface="Calibri" panose="020F0502020204030204" pitchFamily="34" charset="0"/>
              </a:rPr>
              <a:t>Employee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C16CE06-FF88-4FE9-8247-B4409CF1E348}"/>
              </a:ext>
            </a:extLst>
          </p:cNvPr>
          <p:cNvSpPr/>
          <p:nvPr/>
        </p:nvSpPr>
        <p:spPr>
          <a:xfrm>
            <a:off x="117095" y="2682403"/>
            <a:ext cx="625645" cy="1931465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Manager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627866A-60FE-4A24-8AB6-3434703C3FF0}"/>
              </a:ext>
            </a:extLst>
          </p:cNvPr>
          <p:cNvSpPr/>
          <p:nvPr/>
        </p:nvSpPr>
        <p:spPr>
          <a:xfrm>
            <a:off x="117095" y="4750884"/>
            <a:ext cx="625645" cy="1931465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latin typeface="Calibri" panose="020F0502020204030204" pitchFamily="34" charset="0"/>
              </a:rPr>
              <a:t>Accountant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44FAFFAD-F7EA-47C3-9DCE-605671731D2A}"/>
              </a:ext>
            </a:extLst>
          </p:cNvPr>
          <p:cNvSpPr/>
          <p:nvPr/>
        </p:nvSpPr>
        <p:spPr>
          <a:xfrm>
            <a:off x="5889273" y="990952"/>
            <a:ext cx="2210996" cy="781760"/>
          </a:xfrm>
          <a:prstGeom prst="roundRect">
            <a:avLst/>
          </a:prstGeom>
          <a:solidFill>
            <a:srgbClr val="1B9BFC"/>
          </a:solidFill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</a:rPr>
              <a:t>New </a:t>
            </a:r>
            <a:r>
              <a:rPr lang="fr-FR" dirty="0" err="1">
                <a:latin typeface="Calibri" panose="020F0502020204030204" pitchFamily="34" charset="0"/>
              </a:rPr>
              <a:t>expense</a:t>
            </a:r>
            <a:r>
              <a:rPr lang="fr-FR" dirty="0">
                <a:latin typeface="Calibri" panose="020F0502020204030204" pitchFamily="34" charset="0"/>
              </a:rPr>
              <a:t> report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B75D6C28-AD23-47A8-9A40-8BEE8E5B9830}"/>
              </a:ext>
            </a:extLst>
          </p:cNvPr>
          <p:cNvSpPr/>
          <p:nvPr/>
        </p:nvSpPr>
        <p:spPr>
          <a:xfrm>
            <a:off x="8619233" y="3770116"/>
            <a:ext cx="2136460" cy="781779"/>
          </a:xfrm>
          <a:prstGeom prst="roundRect">
            <a:avLst/>
          </a:prstGeom>
          <a:solidFill>
            <a:srgbClr val="F93C66"/>
          </a:solidFill>
          <a:ln w="38100">
            <a:solidFill>
              <a:srgbClr val="F9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alibri" panose="020F0502020204030204" pitchFamily="34" charset="0"/>
              </a:rPr>
              <a:t>Rejected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16031EDF-46FD-4B43-BCCD-A3241F73A015}"/>
              </a:ext>
            </a:extLst>
          </p:cNvPr>
          <p:cNvSpPr/>
          <p:nvPr/>
        </p:nvSpPr>
        <p:spPr>
          <a:xfrm>
            <a:off x="5866754" y="2787925"/>
            <a:ext cx="2210996" cy="1196272"/>
          </a:xfrm>
          <a:prstGeom prst="roundRect">
            <a:avLst/>
          </a:prstGeom>
          <a:pattFill prst="pct90">
            <a:fgClr>
              <a:srgbClr val="1B9BFC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alibri" panose="020F0502020204030204" pitchFamily="34" charset="0"/>
              </a:rPr>
              <a:t>Additional</a:t>
            </a:r>
            <a:r>
              <a:rPr lang="fr-FR" dirty="0">
                <a:latin typeface="Calibri" panose="020F0502020204030204" pitchFamily="34" charset="0"/>
              </a:rPr>
              <a:t> information </a:t>
            </a:r>
            <a:r>
              <a:rPr lang="fr-FR" dirty="0" err="1">
                <a:latin typeface="Calibri" panose="020F0502020204030204" pitchFamily="34" charset="0"/>
              </a:rPr>
              <a:t>request</a:t>
            </a:r>
            <a:endParaRPr lang="fr-FR" dirty="0">
              <a:latin typeface="Calibri" panose="020F0502020204030204" pitchFamily="34" charset="0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C02005F-6DF4-4114-90EB-93E17E5B27A7}"/>
              </a:ext>
            </a:extLst>
          </p:cNvPr>
          <p:cNvCxnSpPr>
            <a:cxnSpLocks/>
          </p:cNvCxnSpPr>
          <p:nvPr/>
        </p:nvCxnSpPr>
        <p:spPr>
          <a:xfrm>
            <a:off x="6972071" y="1844049"/>
            <a:ext cx="0" cy="850425"/>
          </a:xfrm>
          <a:prstGeom prst="straightConnector1">
            <a:avLst/>
          </a:prstGeom>
          <a:ln w="412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F6D4A3C2-495F-4D34-B945-949DAA10D366}"/>
              </a:ext>
            </a:extLst>
          </p:cNvPr>
          <p:cNvSpPr/>
          <p:nvPr/>
        </p:nvSpPr>
        <p:spPr>
          <a:xfrm>
            <a:off x="1757487" y="4961491"/>
            <a:ext cx="2410656" cy="7817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</a:rPr>
              <a:t>Checking + </a:t>
            </a:r>
            <a:r>
              <a:rPr lang="fr-FR" dirty="0" err="1">
                <a:latin typeface="Calibri" panose="020F0502020204030204" pitchFamily="34" charset="0"/>
              </a:rPr>
              <a:t>Approval</a:t>
            </a:r>
            <a:r>
              <a:rPr lang="fr-FR" dirty="0">
                <a:latin typeface="Calibri" panose="020F0502020204030204" pitchFamily="34" charset="0"/>
              </a:rPr>
              <a:t> + To </a:t>
            </a:r>
            <a:r>
              <a:rPr lang="fr-FR" dirty="0" err="1">
                <a:latin typeface="Calibri" panose="020F0502020204030204" pitchFamily="34" charset="0"/>
              </a:rPr>
              <a:t>be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reimbursed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B16B5E1E-7D28-4696-A35A-744F853BCDF8}"/>
              </a:ext>
            </a:extLst>
          </p:cNvPr>
          <p:cNvSpPr/>
          <p:nvPr/>
        </p:nvSpPr>
        <p:spPr>
          <a:xfrm>
            <a:off x="1757488" y="6129444"/>
            <a:ext cx="2410655" cy="64123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alibri" panose="020F0502020204030204" pitchFamily="34" charset="0"/>
              </a:rPr>
              <a:t>Reimbursed</a:t>
            </a:r>
            <a:endParaRPr lang="fr-FR" b="1" dirty="0">
              <a:latin typeface="Calibri" panose="020F0502020204030204" pitchFamily="34" charset="0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4481876-0694-485D-AB30-BADE9D3F845A}"/>
              </a:ext>
            </a:extLst>
          </p:cNvPr>
          <p:cNvCxnSpPr>
            <a:cxnSpLocks/>
          </p:cNvCxnSpPr>
          <p:nvPr/>
        </p:nvCxnSpPr>
        <p:spPr>
          <a:xfrm>
            <a:off x="8116443" y="1848924"/>
            <a:ext cx="1121821" cy="179921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7EDC34C-D184-4CB5-B243-E441AC1BDE64}"/>
              </a:ext>
            </a:extLst>
          </p:cNvPr>
          <p:cNvCxnSpPr>
            <a:cxnSpLocks/>
          </p:cNvCxnSpPr>
          <p:nvPr/>
        </p:nvCxnSpPr>
        <p:spPr>
          <a:xfrm flipH="1">
            <a:off x="4652297" y="1865467"/>
            <a:ext cx="1236976" cy="181295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C3130C43-2046-4C30-879B-153BB307F447}"/>
              </a:ext>
            </a:extLst>
          </p:cNvPr>
          <p:cNvCxnSpPr>
            <a:cxnSpLocks/>
          </p:cNvCxnSpPr>
          <p:nvPr/>
        </p:nvCxnSpPr>
        <p:spPr>
          <a:xfrm flipH="1">
            <a:off x="2962814" y="5781317"/>
            <a:ext cx="1" cy="32613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0F930B-B085-4DB6-AACA-CC507C9800D8}"/>
              </a:ext>
            </a:extLst>
          </p:cNvPr>
          <p:cNvSpPr/>
          <p:nvPr/>
        </p:nvSpPr>
        <p:spPr>
          <a:xfrm>
            <a:off x="4344091" y="4961491"/>
            <a:ext cx="2251191" cy="781760"/>
          </a:xfrm>
          <a:prstGeom prst="roundRect">
            <a:avLst/>
          </a:prstGeom>
          <a:pattFill prst="pct90">
            <a:fgClr>
              <a:srgbClr val="1B9BFC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Checking + </a:t>
            </a:r>
            <a:r>
              <a:rPr lang="fr-FR" sz="1600" dirty="0" err="1">
                <a:latin typeface="Calibri" panose="020F0502020204030204" pitchFamily="34" charset="0"/>
              </a:rPr>
              <a:t>Additional</a:t>
            </a:r>
            <a:r>
              <a:rPr lang="fr-FR" sz="1600" dirty="0">
                <a:latin typeface="Calibri" panose="020F0502020204030204" pitchFamily="34" charset="0"/>
              </a:rPr>
              <a:t> information </a:t>
            </a:r>
            <a:r>
              <a:rPr lang="fr-FR" sz="1600" dirty="0" err="1">
                <a:latin typeface="Calibri" panose="020F0502020204030204" pitchFamily="34" charset="0"/>
              </a:rPr>
              <a:t>request</a:t>
            </a:r>
            <a:endParaRPr lang="fr-FR" sz="1600" dirty="0">
              <a:latin typeface="Calibri" panose="020F0502020204030204" pitchFamily="34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34CFB1D-0884-4DA1-931C-4BF143A11521}"/>
              </a:ext>
            </a:extLst>
          </p:cNvPr>
          <p:cNvCxnSpPr>
            <a:cxnSpLocks/>
          </p:cNvCxnSpPr>
          <p:nvPr/>
        </p:nvCxnSpPr>
        <p:spPr>
          <a:xfrm flipH="1">
            <a:off x="3622351" y="4635779"/>
            <a:ext cx="180975" cy="2876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9FBAFC-54CE-42D9-8A5C-EB4E46317C40}"/>
              </a:ext>
            </a:extLst>
          </p:cNvPr>
          <p:cNvCxnSpPr>
            <a:cxnSpLocks/>
          </p:cNvCxnSpPr>
          <p:nvPr/>
        </p:nvCxnSpPr>
        <p:spPr>
          <a:xfrm>
            <a:off x="4575922" y="4622332"/>
            <a:ext cx="180975" cy="2876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3A42630E-BA0F-477F-B53A-D18846E4D6E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31653" y="2546828"/>
            <a:ext cx="3960000" cy="1692000"/>
          </a:xfrm>
          <a:prstGeom prst="bentConnector4">
            <a:avLst>
              <a:gd name="adj1" fmla="val 108"/>
              <a:gd name="adj2" fmla="val 296596"/>
            </a:avLst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9227FF1-A3DC-4EA2-98CF-9404B13B59D2}"/>
              </a:ext>
            </a:extLst>
          </p:cNvPr>
          <p:cNvCxnSpPr>
            <a:cxnSpLocks/>
          </p:cNvCxnSpPr>
          <p:nvPr/>
        </p:nvCxnSpPr>
        <p:spPr>
          <a:xfrm>
            <a:off x="6972071" y="3986025"/>
            <a:ext cx="0" cy="252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70AEBD2-9BE4-4F58-BBE5-3AE7DE8AFBBF}"/>
              </a:ext>
            </a:extLst>
          </p:cNvPr>
          <p:cNvCxnSpPr/>
          <p:nvPr/>
        </p:nvCxnSpPr>
        <p:spPr>
          <a:xfrm flipH="1">
            <a:off x="5631628" y="4216304"/>
            <a:ext cx="134582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A44FEA4-F7E2-48F9-96C0-9FA6DF9F9633}"/>
              </a:ext>
            </a:extLst>
          </p:cNvPr>
          <p:cNvCxnSpPr/>
          <p:nvPr/>
        </p:nvCxnSpPr>
        <p:spPr>
          <a:xfrm>
            <a:off x="6977448" y="4216304"/>
            <a:ext cx="1418896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89E6F8BC-2D27-4F4E-B279-9FFA791702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1" y="5235677"/>
            <a:ext cx="814978" cy="826388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E7B8C3C-18B6-4194-945B-DE12675666A1}"/>
              </a:ext>
            </a:extLst>
          </p:cNvPr>
          <p:cNvSpPr/>
          <p:nvPr/>
        </p:nvSpPr>
        <p:spPr>
          <a:xfrm>
            <a:off x="3123208" y="3749278"/>
            <a:ext cx="2251191" cy="7817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alibri" panose="020F0502020204030204" pitchFamily="34" charset="0"/>
              </a:rPr>
              <a:t>Approved</a:t>
            </a:r>
            <a:endParaRPr lang="fr-F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9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D572036-957B-4572-B08A-9E068DE5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59" y="171450"/>
            <a:ext cx="2629499" cy="537332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Employee - Creating an Expense Report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4B179A-1208-44DD-9E38-EACAF9B2CB02}"/>
              </a:ext>
            </a:extLst>
          </p:cNvPr>
          <p:cNvSpPr txBox="1"/>
          <p:nvPr/>
        </p:nvSpPr>
        <p:spPr>
          <a:xfrm>
            <a:off x="-243913" y="1461824"/>
            <a:ext cx="42466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Calibri" panose="020F0502020204030204" pitchFamily="34" charset="0"/>
              </a:rPr>
              <a:t>In the "Expense Reports" module, select "My expense reports" to access your expense report list.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Select the “       New Expense Report" button to create a new note.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Expense Reports are sorted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Report information (KM, tax exclusive, VAT, total tax-inclusive, net reimbursement amount)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Document number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E8250C-3FF5-4B73-A985-9CF7D999E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56" y="2720384"/>
            <a:ext cx="347879" cy="3478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A40B64-3026-4A40-B82A-4CF9698D9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86765"/>
            <a:ext cx="7945655" cy="407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E8A4C72-C4E4-483B-BC00-D885055E2A20}"/>
              </a:ext>
            </a:extLst>
          </p:cNvPr>
          <p:cNvSpPr/>
          <p:nvPr/>
        </p:nvSpPr>
        <p:spPr>
          <a:xfrm>
            <a:off x="10931445" y="2330834"/>
            <a:ext cx="661677" cy="571682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2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D572036-957B-4572-B08A-9E068DE5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59" y="171450"/>
            <a:ext cx="2629499" cy="537332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Employee - Creating an Expense Report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4B179A-1208-44DD-9E38-EACAF9B2CB02}"/>
              </a:ext>
            </a:extLst>
          </p:cNvPr>
          <p:cNvSpPr txBox="1"/>
          <p:nvPr/>
        </p:nvSpPr>
        <p:spPr>
          <a:xfrm>
            <a:off x="-155162" y="1879225"/>
            <a:ext cx="27965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latin typeface="Calibri" panose="020F0502020204030204" pitchFamily="34" charset="0"/>
              </a:rPr>
              <a:t>By default, </a:t>
            </a:r>
            <a:r>
              <a:rPr lang="en-GB" sz="2000">
                <a:latin typeface="Calibri" panose="020F0502020204030204" pitchFamily="34" charset="0"/>
              </a:rPr>
              <a:t>Eurécia initiates </a:t>
            </a:r>
            <a:r>
              <a:rPr lang="en-GB" sz="2000" dirty="0">
                <a:latin typeface="Calibri" panose="020F0502020204030204" pitchFamily="34" charset="0"/>
              </a:rPr>
              <a:t>the expense report for the current month. </a:t>
            </a:r>
          </a:p>
          <a:p>
            <a:pPr lvl="1"/>
            <a:endParaRPr lang="en-GB" sz="2000" dirty="0">
              <a:latin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If you wish to change the month of the expense report, you can do so by clicking on the month in the title or on the properties icon. </a:t>
            </a:r>
          </a:p>
          <a:p>
            <a:pPr lvl="1"/>
            <a:endParaRPr lang="fr-FR" sz="2000" dirty="0">
              <a:latin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5934FD2-2E78-40DA-8BDB-B49A358438B2}"/>
              </a:ext>
            </a:extLst>
          </p:cNvPr>
          <p:cNvGrpSpPr/>
          <p:nvPr/>
        </p:nvGrpSpPr>
        <p:grpSpPr>
          <a:xfrm>
            <a:off x="2825161" y="1715016"/>
            <a:ext cx="9093615" cy="4432416"/>
            <a:chOff x="2868069" y="1810442"/>
            <a:chExt cx="9093615" cy="443241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BC1429E-B7AB-469E-B876-F68DA92A0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-463" r="181" b="15321"/>
            <a:stretch/>
          </p:blipFill>
          <p:spPr>
            <a:xfrm>
              <a:off x="2868069" y="1810442"/>
              <a:ext cx="9093615" cy="4432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E8A4C72-C4E4-483B-BC00-D885055E2A20}"/>
                </a:ext>
              </a:extLst>
            </p:cNvPr>
            <p:cNvSpPr/>
            <p:nvPr/>
          </p:nvSpPr>
          <p:spPr>
            <a:xfrm>
              <a:off x="7084037" y="2286001"/>
              <a:ext cx="661677" cy="430914"/>
            </a:xfrm>
            <a:prstGeom prst="ellipse">
              <a:avLst/>
            </a:prstGeom>
            <a:noFill/>
            <a:ln w="38100">
              <a:solidFill>
                <a:srgbClr val="1B9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5FF657A-0854-4439-984D-4BB4E85F54CF}"/>
                </a:ext>
              </a:extLst>
            </p:cNvPr>
            <p:cNvSpPr/>
            <p:nvPr/>
          </p:nvSpPr>
          <p:spPr>
            <a:xfrm>
              <a:off x="10960541" y="2436210"/>
              <a:ext cx="336456" cy="280705"/>
            </a:xfrm>
            <a:prstGeom prst="ellipse">
              <a:avLst/>
            </a:prstGeom>
            <a:noFill/>
            <a:ln w="38100">
              <a:solidFill>
                <a:srgbClr val="1B9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993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D572036-957B-4572-B08A-9E068DE5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9BF5DCA-0925-4E1D-B9C2-B316998510E9}"/>
              </a:ext>
            </a:extLst>
          </p:cNvPr>
          <p:cNvSpPr txBox="1"/>
          <p:nvPr/>
        </p:nvSpPr>
        <p:spPr>
          <a:xfrm>
            <a:off x="165642" y="1061111"/>
            <a:ext cx="39205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Interface for creating a new expense report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Fill in for each expense :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expense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expense type</a:t>
            </a:r>
            <a:endParaRPr lang="fr-FR" sz="2000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7B3DFC-62D6-450C-9262-D6DD5DDCA33D}"/>
              </a:ext>
            </a:extLst>
          </p:cNvPr>
          <p:cNvSpPr txBox="1"/>
          <p:nvPr/>
        </p:nvSpPr>
        <p:spPr>
          <a:xfrm>
            <a:off x="196075" y="5756779"/>
            <a:ext cx="376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expense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Proof of payment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1FA4901-08A9-4D1B-B1D2-11E9257C192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Employee - Creating a Expense Report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44F265-4D02-4617-9F41-35E3308C9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42" y="1728048"/>
            <a:ext cx="7926286" cy="416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7E3366-A374-450A-B08C-A8A0729E2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3" y="3347519"/>
            <a:ext cx="3442599" cy="231820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8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9BF5DCA-0925-4E1D-B9C2-B316998510E9}"/>
              </a:ext>
            </a:extLst>
          </p:cNvPr>
          <p:cNvSpPr txBox="1"/>
          <p:nvPr/>
        </p:nvSpPr>
        <p:spPr>
          <a:xfrm>
            <a:off x="296882" y="1273126"/>
            <a:ext cx="612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Once all of your expenses lines are completed, you can submit for approval the expense report: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1BDE63-1724-4C3B-8C80-13FC22E7C079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Employee - Creating a Expense Report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A12591-C532-4987-92D5-5A78B20B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5" y="2270329"/>
            <a:ext cx="8113328" cy="12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A54631A-CA87-4D5D-BD96-9F7746E9D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83" y="2632851"/>
            <a:ext cx="3524742" cy="382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09CE6E7-BF80-4838-84D2-5EFA3640A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223704" y="1705604"/>
            <a:ext cx="3902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From the "Expense Reports" module, select "Manager view" to access the list of expense reports sorted by :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Report information (KM, before tax, VAT, total tax-inclusive, net reimbursement amount)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Document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FED571-53DE-404C-AACB-9858E7138ED8}"/>
              </a:ext>
            </a:extLst>
          </p:cNvPr>
          <p:cNvSpPr txBox="1"/>
          <p:nvPr/>
        </p:nvSpPr>
        <p:spPr>
          <a:xfrm>
            <a:off x="223704" y="5718711"/>
            <a:ext cx="7270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 filter allows you to keep only the </a:t>
            </a:r>
            <a:r>
              <a:rPr lang="en-US" sz="2000" dirty="0" err="1">
                <a:latin typeface="Calibri" panose="020F0502020204030204" pitchFamily="34" charset="0"/>
              </a:rPr>
              <a:t>exepense</a:t>
            </a:r>
            <a:r>
              <a:rPr lang="en-US" sz="2000" dirty="0">
                <a:latin typeface="Calibri" panose="020F0502020204030204" pitchFamily="34" charset="0"/>
              </a:rPr>
              <a:t> reports of a department, a branch or a specific employee. Or to display only the expense reports to be validated, reimbursed, rejected, etc.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Expense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reports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approval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021390-7C92-4A44-A8CC-B186BC4AE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54" y="1838063"/>
            <a:ext cx="7551528" cy="389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03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39" y="625180"/>
            <a:ext cx="2187165" cy="307471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714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Expense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reports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approval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42728" y="1481685"/>
            <a:ext cx="433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 expense report can be approved or refused in one click.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680975-8AAA-4CC3-B645-CA0EC5A5495F}"/>
              </a:ext>
            </a:extLst>
          </p:cNvPr>
          <p:cNvSpPr txBox="1"/>
          <p:nvPr/>
        </p:nvSpPr>
        <p:spPr>
          <a:xfrm>
            <a:off x="42728" y="2432819"/>
            <a:ext cx="40067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You can access the detail of the expense report by clicking on it in the list.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From the details page, you can also approve the expense report to start the reimbursement procedure.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Or you can reject or ask more information to the employee by selecting "Other actions".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100F7B-7999-41C3-A292-0FE554F23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26" y="1438479"/>
            <a:ext cx="2457793" cy="123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0E1454-FFFB-4822-9CBB-13C182384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90" y="2920986"/>
            <a:ext cx="7591266" cy="323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908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408</Words>
  <Application>Microsoft Office PowerPoint</Application>
  <PresentationFormat>Grand écran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Intelo Alt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Jorys TINENA</dc:creator>
  <cp:lastModifiedBy>Violaine GIROUDON</cp:lastModifiedBy>
  <cp:revision>49</cp:revision>
  <dcterms:created xsi:type="dcterms:W3CDTF">2018-04-27T07:11:38Z</dcterms:created>
  <dcterms:modified xsi:type="dcterms:W3CDTF">2019-07-01T10:01:38Z</dcterms:modified>
</cp:coreProperties>
</file>