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341" r:id="rId5"/>
    <p:sldId id="288" r:id="rId6"/>
    <p:sldId id="356" r:id="rId7"/>
    <p:sldId id="335" r:id="rId8"/>
    <p:sldId id="344" r:id="rId9"/>
    <p:sldId id="357" r:id="rId10"/>
    <p:sldId id="345" r:id="rId11"/>
    <p:sldId id="363" r:id="rId12"/>
    <p:sldId id="391" r:id="rId13"/>
    <p:sldId id="346" r:id="rId14"/>
    <p:sldId id="358" r:id="rId15"/>
    <p:sldId id="367" r:id="rId16"/>
    <p:sldId id="392" r:id="rId17"/>
    <p:sldId id="347" r:id="rId18"/>
    <p:sldId id="365" r:id="rId19"/>
    <p:sldId id="395" r:id="rId20"/>
    <p:sldId id="366" r:id="rId21"/>
    <p:sldId id="393" r:id="rId22"/>
    <p:sldId id="370" r:id="rId23"/>
    <p:sldId id="381" r:id="rId24"/>
    <p:sldId id="382" r:id="rId25"/>
    <p:sldId id="383" r:id="rId26"/>
    <p:sldId id="384" r:id="rId27"/>
    <p:sldId id="390" r:id="rId28"/>
    <p:sldId id="385" r:id="rId29"/>
    <p:sldId id="371" r:id="rId30"/>
    <p:sldId id="386" r:id="rId31"/>
    <p:sldId id="387" r:id="rId32"/>
    <p:sldId id="372" r:id="rId33"/>
    <p:sldId id="388" r:id="rId34"/>
    <p:sldId id="389" r:id="rId35"/>
    <p:sldId id="369" r:id="rId36"/>
    <p:sldId id="396" r:id="rId37"/>
    <p:sldId id="336" r:id="rId38"/>
    <p:sldId id="397" r:id="rId39"/>
    <p:sldId id="354" r:id="rId40"/>
    <p:sldId id="362" r:id="rId41"/>
    <p:sldId id="398" r:id="rId42"/>
    <p:sldId id="342"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A71C41-6445-4833-813C-1C9613DE3586}" v="49" dt="2026-06-01T14:50:05.98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MARTIN [Eurécia]" userId="dc15299a-8790-4fdf-8dbd-cfc6e5c5b4cd" providerId="ADAL" clId="{8F785BAD-BBB3-4593-94E4-1AC326EC6700}"/>
    <pc:docChg chg="custSel modSld">
      <pc:chgData name="Audrey MARTIN [Eurécia]" userId="dc15299a-8790-4fdf-8dbd-cfc6e5c5b4cd" providerId="ADAL" clId="{8F785BAD-BBB3-4593-94E4-1AC326EC6700}" dt="2026-06-01T14:53:02.001" v="277" actId="1076"/>
      <pc:docMkLst>
        <pc:docMk/>
      </pc:docMkLst>
      <pc:sldChg chg="modSp mod">
        <pc:chgData name="Audrey MARTIN [Eurécia]" userId="dc15299a-8790-4fdf-8dbd-cfc6e5c5b4cd" providerId="ADAL" clId="{8F785BAD-BBB3-4593-94E4-1AC326EC6700}" dt="2026-06-01T14:48:48.239" v="54" actId="5793"/>
        <pc:sldMkLst>
          <pc:docMk/>
          <pc:sldMk cId="1561398166" sldId="288"/>
        </pc:sldMkLst>
        <pc:spChg chg="mod">
          <ac:chgData name="Audrey MARTIN [Eurécia]" userId="dc15299a-8790-4fdf-8dbd-cfc6e5c5b4cd" providerId="ADAL" clId="{8F785BAD-BBB3-4593-94E4-1AC326EC6700}" dt="2026-06-01T14:48:48.239" v="54" actId="5793"/>
          <ac:spMkLst>
            <pc:docMk/>
            <pc:sldMk cId="1561398166" sldId="288"/>
            <ac:spMk id="42" creationId="{A809FF54-8E21-E76D-9608-77AF773D0852}"/>
          </ac:spMkLst>
        </pc:spChg>
      </pc:sldChg>
      <pc:sldChg chg="modSp mod">
        <pc:chgData name="Audrey MARTIN [Eurécia]" userId="dc15299a-8790-4fdf-8dbd-cfc6e5c5b4cd" providerId="ADAL" clId="{8F785BAD-BBB3-4593-94E4-1AC326EC6700}" dt="2026-06-01T14:46:42.751" v="3" actId="20577"/>
        <pc:sldMkLst>
          <pc:docMk/>
          <pc:sldMk cId="2016794526" sldId="341"/>
        </pc:sldMkLst>
        <pc:spChg chg="mod">
          <ac:chgData name="Audrey MARTIN [Eurécia]" userId="dc15299a-8790-4fdf-8dbd-cfc6e5c5b4cd" providerId="ADAL" clId="{8F785BAD-BBB3-4593-94E4-1AC326EC6700}" dt="2026-06-01T14:46:42.751" v="3" actId="20577"/>
          <ac:spMkLst>
            <pc:docMk/>
            <pc:sldMk cId="2016794526" sldId="341"/>
            <ac:spMk id="5" creationId="{3195E9D3-9AFA-61CC-A3DF-163CA96FAB19}"/>
          </ac:spMkLst>
        </pc:spChg>
      </pc:sldChg>
      <pc:sldChg chg="addSp modSp mod">
        <pc:chgData name="Audrey MARTIN [Eurécia]" userId="dc15299a-8790-4fdf-8dbd-cfc6e5c5b4cd" providerId="ADAL" clId="{8F785BAD-BBB3-4593-94E4-1AC326EC6700}" dt="2026-06-01T14:53:02.001" v="277" actId="1076"/>
        <pc:sldMkLst>
          <pc:docMk/>
          <pc:sldMk cId="344430282" sldId="385"/>
        </pc:sldMkLst>
        <pc:spChg chg="add mod">
          <ac:chgData name="Audrey MARTIN [Eurécia]" userId="dc15299a-8790-4fdf-8dbd-cfc6e5c5b4cd" providerId="ADAL" clId="{8F785BAD-BBB3-4593-94E4-1AC326EC6700}" dt="2026-06-01T14:53:02.001" v="277" actId="1076"/>
          <ac:spMkLst>
            <pc:docMk/>
            <pc:sldMk cId="344430282" sldId="385"/>
            <ac:spMk id="2" creationId="{C9C6BB1E-3F8F-5F88-D541-D80BF89FF12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01/06/2026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01/06/2026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15</a:t>
            </a:fld>
            <a:endParaRPr lang="fr-FR"/>
          </a:p>
        </p:txBody>
      </p:sp>
    </p:spTree>
    <p:extLst>
      <p:ext uri="{BB962C8B-B14F-4D97-AF65-F5344CB8AC3E}">
        <p14:creationId xmlns:p14="http://schemas.microsoft.com/office/powerpoint/2010/main" val="1453205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0C782-B479-856B-2BA5-297ABEB4E62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3D90DA-9110-A2DE-5BB7-2663EA4807B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8D6060-CFE5-0821-C613-DA19A3EFCD2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73B2DC4-02CE-0E88-9D36-372C48815701}"/>
              </a:ext>
            </a:extLst>
          </p:cNvPr>
          <p:cNvSpPr>
            <a:spLocks noGrp="1"/>
          </p:cNvSpPr>
          <p:nvPr>
            <p:ph type="sldNum" sz="quarter" idx="5"/>
          </p:nvPr>
        </p:nvSpPr>
        <p:spPr/>
        <p:txBody>
          <a:bodyPr/>
          <a:lstStyle/>
          <a:p>
            <a:fld id="{A05EC2F2-F8FB-460F-A35C-637309E078FA}" type="slidenum">
              <a:rPr lang="fr-FR" smtClean="0"/>
              <a:t>16</a:t>
            </a:fld>
            <a:endParaRPr lang="fr-FR"/>
          </a:p>
        </p:txBody>
      </p:sp>
    </p:spTree>
    <p:extLst>
      <p:ext uri="{BB962C8B-B14F-4D97-AF65-F5344CB8AC3E}">
        <p14:creationId xmlns:p14="http://schemas.microsoft.com/office/powerpoint/2010/main" val="16963329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01/06/2026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01/06/2026</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svg"/><Relationship Id="rId4" Type="http://schemas.openxmlformats.org/officeDocument/2006/relationships/image" Target="../media/image1.sv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svg"/><Relationship Id="rId4" Type="http://schemas.openxmlformats.org/officeDocument/2006/relationships/image" Target="../media/image1.svg"/></Relationships>
</file>

<file path=ppt/slides/_rels/slide2.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17.png"/><Relationship Id="rId5" Type="http://schemas.openxmlformats.org/officeDocument/2006/relationships/image" Target="../media/image2.svg"/><Relationship Id="rId4" Type="http://schemas.openxmlformats.org/officeDocument/2006/relationships/image" Target="../media/image1.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sv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1140530" y="1653557"/>
            <a:ext cx="9901416"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br>
              <a:rPr lang="fr-FR" sz="6600" dirty="0">
                <a:latin typeface="PP Woodland"/>
              </a:rPr>
            </a:br>
            <a:r>
              <a:rPr lang="fr-FR" sz="6600" dirty="0">
                <a:latin typeface="PP Woodland"/>
              </a:rPr>
              <a:t>     </a:t>
            </a:r>
            <a:r>
              <a:rPr lang="fr-FR" sz="6600" dirty="0">
                <a:solidFill>
                  <a:schemeClr val="bg1"/>
                </a:solidFill>
                <a:latin typeface="PP Woodland"/>
              </a:rPr>
              <a:t>Gestion</a:t>
            </a:r>
            <a:r>
              <a:rPr lang="fr-FR" sz="6600" dirty="0">
                <a:latin typeface="PP Woodland"/>
              </a:rPr>
              <a:t> </a:t>
            </a:r>
            <a:br>
              <a:rPr lang="fr-FR" sz="6600" dirty="0">
                <a:latin typeface="PP Woodland"/>
              </a:rPr>
            </a:br>
            <a:r>
              <a:rPr lang="fr-FR" sz="6600" dirty="0">
                <a:solidFill>
                  <a:schemeClr val="bg1"/>
                </a:solidFill>
                <a:latin typeface="PP Woodland"/>
              </a:rPr>
              <a:t>Formation</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a:normAutofit fontScale="47500" lnSpcReduction="20000"/>
          </a:bodyPr>
          <a:lstStyle/>
          <a:p>
            <a:r>
              <a:rPr lang="fr-FR" dirty="0"/>
              <a:t>Dernière mise à jour</a:t>
            </a:r>
          </a:p>
          <a:p>
            <a:r>
              <a:rPr lang="fr-FR" dirty="0"/>
              <a:t>Juin 2026</a:t>
            </a:r>
          </a:p>
        </p:txBody>
      </p:sp>
      <p:pic>
        <p:nvPicPr>
          <p:cNvPr id="2" name="Image 1" descr="Une image contenant Graphique, cercle, symbole, clipart&#10;&#10;Description générée automatiquement">
            <a:extLst>
              <a:ext uri="{FF2B5EF4-FFF2-40B4-BE49-F238E27FC236}">
                <a16:creationId xmlns:a16="http://schemas.microsoft.com/office/drawing/2014/main" id="{8C8FD1CE-35B8-E56B-9BEC-51ACB6E225F9}"/>
              </a:ext>
            </a:extLst>
          </p:cNvPr>
          <p:cNvPicPr>
            <a:picLocks noChangeAspect="1"/>
          </p:cNvPicPr>
          <p:nvPr/>
        </p:nvPicPr>
        <p:blipFill>
          <a:blip r:embed="rId3"/>
          <a:stretch>
            <a:fillRect/>
          </a:stretch>
        </p:blipFill>
        <p:spPr>
          <a:xfrm>
            <a:off x="1506474" y="4469817"/>
            <a:ext cx="581964" cy="618337"/>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33845"/>
            <a:ext cx="11449050" cy="5012675"/>
          </a:xfrm>
        </p:spPr>
        <p:txBody>
          <a:bodyPr>
            <a:normAutofit/>
          </a:bodyPr>
          <a:lstStyle/>
          <a:p>
            <a:pPr marL="0" indent="0" algn="just">
              <a:buNone/>
            </a:pPr>
            <a:r>
              <a:rPr lang="fr-FR" dirty="0">
                <a:latin typeface="Figtree Light"/>
              </a:rPr>
              <a:t>Attention, le bouton « </a:t>
            </a:r>
            <a:r>
              <a:rPr lang="fr-FR" b="1" dirty="0">
                <a:latin typeface="Figtree Light"/>
              </a:rPr>
              <a:t>Supprimer le catalogue de formations </a:t>
            </a:r>
            <a:r>
              <a:rPr lang="fr-FR" dirty="0">
                <a:latin typeface="Figtree Light"/>
              </a:rPr>
              <a:t>» va supprimer toutes les formations présentes dans le catalogue sans impacter les demandes associées. </a:t>
            </a:r>
            <a:endParaRPr lang="fr-FR" dirty="0"/>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r>
              <a:rPr lang="fr-FR" dirty="0">
                <a:latin typeface="Figtree Light"/>
              </a:rPr>
              <a:t>Si vous souhaitez effectuer un nettoyage au cas par cas, n’hésitez pas à cliquer sur la formation à supprimer et cliquer sur : </a:t>
            </a:r>
            <a:r>
              <a:rPr lang="fr-FR" b="1" dirty="0">
                <a:latin typeface="Figtree Light"/>
              </a:rPr>
              <a:t>« Supprimer la formation » :</a:t>
            </a:r>
            <a:endParaRPr lang="fr-FR" sz="1400" b="1" dirty="0">
              <a:solidFill>
                <a:srgbClr val="F93D67"/>
              </a:solidFill>
              <a:latin typeface="Figtree Light" pitchFamily="2" charset="0"/>
              <a:cs typeface="Calibri" panose="020F0502020204030204" pitchFamily="34"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Supprimer une formation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 &gt; CATALOGUE DE FORMATIONS</a:t>
            </a:r>
          </a:p>
        </p:txBody>
      </p:sp>
      <p:pic>
        <p:nvPicPr>
          <p:cNvPr id="8" name="Image 7">
            <a:extLst>
              <a:ext uri="{FF2B5EF4-FFF2-40B4-BE49-F238E27FC236}">
                <a16:creationId xmlns:a16="http://schemas.microsoft.com/office/drawing/2014/main" id="{D21C3271-DEAB-47D2-0DF1-1874C5F48882}"/>
              </a:ext>
            </a:extLst>
          </p:cNvPr>
          <p:cNvPicPr>
            <a:picLocks noChangeAspect="1"/>
          </p:cNvPicPr>
          <p:nvPr/>
        </p:nvPicPr>
        <p:blipFill>
          <a:blip r:embed="rId2"/>
          <a:stretch>
            <a:fillRect/>
          </a:stretch>
        </p:blipFill>
        <p:spPr>
          <a:xfrm>
            <a:off x="5897584" y="2019670"/>
            <a:ext cx="3511592" cy="2196866"/>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187FB6ED-F3FE-E83E-F8B9-EED858354ADF}"/>
              </a:ext>
            </a:extLst>
          </p:cNvPr>
          <p:cNvPicPr>
            <a:picLocks noChangeAspect="1"/>
          </p:cNvPicPr>
          <p:nvPr/>
        </p:nvPicPr>
        <p:blipFill>
          <a:blip r:embed="rId3"/>
          <a:srcRect l="4993" t="80003" r="4802" b="9449"/>
          <a:stretch/>
        </p:blipFill>
        <p:spPr>
          <a:xfrm>
            <a:off x="1511300" y="3072384"/>
            <a:ext cx="2852928" cy="274319"/>
          </a:xfrm>
          <a:prstGeom prst="rect">
            <a:avLst/>
          </a:prstGeom>
        </p:spPr>
      </p:pic>
      <p:sp>
        <p:nvSpPr>
          <p:cNvPr id="12" name="Flèche : droite 11">
            <a:extLst>
              <a:ext uri="{FF2B5EF4-FFF2-40B4-BE49-F238E27FC236}">
                <a16:creationId xmlns:a16="http://schemas.microsoft.com/office/drawing/2014/main" id="{16E0351B-DA69-9E83-CDE7-7E19D80262F6}"/>
              </a:ext>
            </a:extLst>
          </p:cNvPr>
          <p:cNvSpPr/>
          <p:nvPr/>
        </p:nvSpPr>
        <p:spPr>
          <a:xfrm>
            <a:off x="4585716" y="3118103"/>
            <a:ext cx="978408" cy="182880"/>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721CDEFB-B644-B261-43B3-F15E7F73F67A}"/>
              </a:ext>
            </a:extLst>
          </p:cNvPr>
          <p:cNvPicPr>
            <a:picLocks noChangeAspect="1"/>
          </p:cNvPicPr>
          <p:nvPr/>
        </p:nvPicPr>
        <p:blipFill>
          <a:blip r:embed="rId4"/>
          <a:stretch>
            <a:fillRect/>
          </a:stretch>
        </p:blipFill>
        <p:spPr>
          <a:xfrm>
            <a:off x="3621024" y="4767123"/>
            <a:ext cx="6151245" cy="18629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4080F373-C6AA-E2AF-A3A5-CB84745C62F4}"/>
              </a:ext>
            </a:extLst>
          </p:cNvPr>
          <p:cNvSpPr/>
          <p:nvPr/>
        </p:nvSpPr>
        <p:spPr>
          <a:xfrm>
            <a:off x="8942832" y="4882896"/>
            <a:ext cx="822960" cy="320040"/>
          </a:xfrm>
          <a:prstGeom prst="rect">
            <a:avLst/>
          </a:prstGeom>
          <a:noFill/>
          <a:ln w="19050">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3696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dirty="0">
                <a:solidFill>
                  <a:schemeClr val="bg1"/>
                </a:solidFill>
                <a:latin typeface="Figtree"/>
              </a:rPr>
              <a:t>Recueillir le besoin de vos collaborateurs</a:t>
            </a:r>
          </a:p>
        </p:txBody>
      </p:sp>
    </p:spTree>
    <p:extLst>
      <p:ext uri="{BB962C8B-B14F-4D97-AF65-F5344CB8AC3E}">
        <p14:creationId xmlns:p14="http://schemas.microsoft.com/office/powerpoint/2010/main" val="1992584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29F94-CE7D-D85E-D1FC-C8A44A61C70C}"/>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C8B827DE-F0ED-6A6F-F32C-39539B4823AC}"/>
              </a:ext>
            </a:extLst>
          </p:cNvPr>
          <p:cNvPicPr>
            <a:picLocks noChangeAspect="1"/>
          </p:cNvPicPr>
          <p:nvPr/>
        </p:nvPicPr>
        <p:blipFill>
          <a:blip r:embed="rId2"/>
          <a:stretch>
            <a:fillRect/>
          </a:stretch>
        </p:blipFill>
        <p:spPr>
          <a:xfrm>
            <a:off x="287215" y="1393824"/>
            <a:ext cx="3858604" cy="2574501"/>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7148EF1A-A956-9B90-5216-BF28306CB195}"/>
              </a:ext>
            </a:extLst>
          </p:cNvPr>
          <p:cNvPicPr>
            <a:picLocks noChangeAspect="1"/>
          </p:cNvPicPr>
          <p:nvPr/>
        </p:nvPicPr>
        <p:blipFill>
          <a:blip r:embed="rId3"/>
          <a:stretch>
            <a:fillRect/>
          </a:stretch>
        </p:blipFill>
        <p:spPr>
          <a:xfrm>
            <a:off x="6208775" y="4670206"/>
            <a:ext cx="4818931" cy="1518190"/>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81FDCAAA-FDB1-E8E9-BF86-8EFC63D15237}"/>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DE35563F-A7AE-5CE4-9ED7-B35DE9404781}"/>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ajouter un besoin pour un collaborateur </a:t>
            </a:r>
            <a:r>
              <a:rPr lang="fr-FR" b="1" dirty="0">
                <a:latin typeface="Figtree"/>
              </a:rPr>
              <a:t>à partir du catalogue</a:t>
            </a:r>
          </a:p>
        </p:txBody>
      </p:sp>
      <p:sp>
        <p:nvSpPr>
          <p:cNvPr id="12" name="Rectangle 11">
            <a:extLst>
              <a:ext uri="{FF2B5EF4-FFF2-40B4-BE49-F238E27FC236}">
                <a16:creationId xmlns:a16="http://schemas.microsoft.com/office/drawing/2014/main" id="{171D1072-ADDD-1A68-8650-C44DFCBED08C}"/>
              </a:ext>
            </a:extLst>
          </p:cNvPr>
          <p:cNvSpPr/>
          <p:nvPr/>
        </p:nvSpPr>
        <p:spPr>
          <a:xfrm>
            <a:off x="2770633" y="2705041"/>
            <a:ext cx="1279896"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ableau 1">
            <a:extLst>
              <a:ext uri="{FF2B5EF4-FFF2-40B4-BE49-F238E27FC236}">
                <a16:creationId xmlns:a16="http://schemas.microsoft.com/office/drawing/2014/main" id="{F29EE982-7092-4752-E458-874BDEDEE5DF}"/>
              </a:ext>
            </a:extLst>
          </p:cNvPr>
          <p:cNvSpPr txBox="1">
            <a:spLocks/>
          </p:cNvSpPr>
          <p:nvPr/>
        </p:nvSpPr>
        <p:spPr>
          <a:xfrm>
            <a:off x="539646" y="4597929"/>
            <a:ext cx="4818931" cy="205875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latin typeface="Figtree Light" pitchFamily="2" charset="0"/>
              </a:rPr>
              <a:t>En tant </a:t>
            </a:r>
            <a:r>
              <a:rPr lang="fr-FR" sz="1400" b="1" dirty="0">
                <a:latin typeface="Figtree Light" pitchFamily="2" charset="0"/>
              </a:rPr>
              <a:t>qu’Administrateur</a:t>
            </a:r>
            <a:r>
              <a:rPr lang="fr-FR" sz="1400" dirty="0">
                <a:latin typeface="Figtree Light" pitchFamily="2" charset="0"/>
              </a:rPr>
              <a:t>, vous pouvez ajouter un besoin en formation pour un autre collaborateur à partir de la formation concernée.</a:t>
            </a:r>
            <a:r>
              <a:rPr lang="fr-FR" sz="1400" dirty="0">
                <a:solidFill>
                  <a:schemeClr val="tx1">
                    <a:lumMod val="50000"/>
                  </a:schemeClr>
                </a:solidFill>
                <a:latin typeface="Figtree Light" pitchFamily="2" charset="0"/>
              </a:rPr>
              <a:t> </a:t>
            </a:r>
            <a:endParaRPr lang="fr-FR" sz="1400" b="1" i="1" dirty="0">
              <a:solidFill>
                <a:schemeClr val="tx1">
                  <a:lumMod val="50000"/>
                </a:schemeClr>
              </a:solidFill>
              <a:latin typeface="Figtree Light" pitchFamily="2" charset="0"/>
            </a:endParaRPr>
          </a:p>
          <a:p>
            <a:pPr marL="0" indent="0" algn="just">
              <a:buNone/>
            </a:pPr>
            <a:r>
              <a:rPr lang="fr-FR" sz="1400" i="1" dirty="0">
                <a:solidFill>
                  <a:schemeClr val="tx1">
                    <a:lumMod val="50000"/>
                  </a:schemeClr>
                </a:solidFill>
                <a:latin typeface="Figtree Light"/>
              </a:rPr>
              <a:t>Si vous ne trouvez pas votre formation dans le catalogue, vous pouvez cliquer sur « </a:t>
            </a:r>
            <a:r>
              <a:rPr lang="fr-FR" sz="1400" b="1" i="1" dirty="0">
                <a:solidFill>
                  <a:schemeClr val="tx1">
                    <a:lumMod val="50000"/>
                  </a:schemeClr>
                </a:solidFill>
                <a:latin typeface="Figtree Light"/>
              </a:rPr>
              <a:t>Faire une demande hors catalogue</a:t>
            </a:r>
            <a:r>
              <a:rPr lang="fr-FR" sz="1400" i="1" dirty="0">
                <a:solidFill>
                  <a:schemeClr val="tx1">
                    <a:lumMod val="50000"/>
                  </a:schemeClr>
                </a:solidFill>
                <a:latin typeface="Figtree Light"/>
              </a:rPr>
              <a:t> ». </a:t>
            </a:r>
            <a:endParaRPr lang="fr-FR" sz="1400" dirty="0">
              <a:solidFill>
                <a:schemeClr val="tx1">
                  <a:lumMod val="50000"/>
                </a:schemeClr>
              </a:solidFill>
              <a:latin typeface="Figtree Light"/>
            </a:endParaRPr>
          </a:p>
          <a:p>
            <a:pPr marL="0" indent="0" algn="just">
              <a:buFontTx/>
              <a:buNone/>
            </a:pPr>
            <a:endParaRPr lang="fr-FR" sz="1400" dirty="0">
              <a:latin typeface="Figtree Light" pitchFamily="2" charset="0"/>
            </a:endParaRPr>
          </a:p>
        </p:txBody>
      </p:sp>
      <p:pic>
        <p:nvPicPr>
          <p:cNvPr id="8" name="Image 7">
            <a:extLst>
              <a:ext uri="{FF2B5EF4-FFF2-40B4-BE49-F238E27FC236}">
                <a16:creationId xmlns:a16="http://schemas.microsoft.com/office/drawing/2014/main" id="{4A33D70A-3ADE-B89E-0457-C81F489A3D9A}"/>
              </a:ext>
            </a:extLst>
          </p:cNvPr>
          <p:cNvPicPr>
            <a:picLocks noChangeAspect="1"/>
          </p:cNvPicPr>
          <p:nvPr/>
        </p:nvPicPr>
        <p:blipFill>
          <a:blip r:embed="rId6"/>
          <a:stretch>
            <a:fillRect/>
          </a:stretch>
        </p:blipFill>
        <p:spPr>
          <a:xfrm>
            <a:off x="4445414" y="1393824"/>
            <a:ext cx="6988987" cy="29341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1EFEEB10-448D-9A7E-562D-E600F77AEE66}"/>
              </a:ext>
            </a:extLst>
          </p:cNvPr>
          <p:cNvSpPr/>
          <p:nvPr/>
        </p:nvSpPr>
        <p:spPr>
          <a:xfrm>
            <a:off x="8903208" y="3095084"/>
            <a:ext cx="1840991" cy="115687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lèche : courbe vers la gauche 1">
            <a:extLst>
              <a:ext uri="{FF2B5EF4-FFF2-40B4-BE49-F238E27FC236}">
                <a16:creationId xmlns:a16="http://schemas.microsoft.com/office/drawing/2014/main" id="{F4EAE6FD-AB88-B643-02CD-3B30B9BF1BD3}"/>
              </a:ext>
            </a:extLst>
          </p:cNvPr>
          <p:cNvSpPr/>
          <p:nvPr/>
        </p:nvSpPr>
        <p:spPr>
          <a:xfrm rot="920128">
            <a:off x="10436365" y="3563451"/>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10" name="Rectangle 9">
            <a:extLst>
              <a:ext uri="{FF2B5EF4-FFF2-40B4-BE49-F238E27FC236}">
                <a16:creationId xmlns:a16="http://schemas.microsoft.com/office/drawing/2014/main" id="{2F6EFFAE-85BA-739B-E564-865A446D0FB1}"/>
              </a:ext>
            </a:extLst>
          </p:cNvPr>
          <p:cNvSpPr/>
          <p:nvPr/>
        </p:nvSpPr>
        <p:spPr>
          <a:xfrm>
            <a:off x="7714488" y="5627305"/>
            <a:ext cx="1804415" cy="401973"/>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7356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677FC-77ED-8965-CC56-4582990ECEB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964F343-16DA-7E16-438D-1B8F43160A78}"/>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85DBE9A5-62F9-780C-53DB-8B6CFA279640}"/>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ajouter un besoin pour un collaborateur </a:t>
            </a:r>
            <a:r>
              <a:rPr lang="fr-FR" b="1" dirty="0">
                <a:latin typeface="Figtree"/>
              </a:rPr>
              <a:t>à partir du catalogue</a:t>
            </a:r>
          </a:p>
        </p:txBody>
      </p:sp>
      <p:sp>
        <p:nvSpPr>
          <p:cNvPr id="6" name="Espace réservé du tableau 1">
            <a:extLst>
              <a:ext uri="{FF2B5EF4-FFF2-40B4-BE49-F238E27FC236}">
                <a16:creationId xmlns:a16="http://schemas.microsoft.com/office/drawing/2014/main" id="{EF2D0835-7296-3E38-7CF1-ABF85E130ACC}"/>
              </a:ext>
            </a:extLst>
          </p:cNvPr>
          <p:cNvSpPr txBox="1">
            <a:spLocks/>
          </p:cNvSpPr>
          <p:nvPr/>
        </p:nvSpPr>
        <p:spPr>
          <a:xfrm>
            <a:off x="7095806" y="2834598"/>
            <a:ext cx="4629279" cy="205875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solidFill>
                  <a:schemeClr val="tx1">
                    <a:lumMod val="50000"/>
                  </a:schemeClr>
                </a:solidFill>
                <a:latin typeface="Figtree Light"/>
              </a:rPr>
              <a:t>Remplissez le formulaire et cliquez sur « </a:t>
            </a:r>
            <a:r>
              <a:rPr lang="fr-FR" sz="1400" b="1" dirty="0">
                <a:solidFill>
                  <a:schemeClr val="tx1">
                    <a:lumMod val="50000"/>
                  </a:schemeClr>
                </a:solidFill>
                <a:latin typeface="Figtree Light"/>
              </a:rPr>
              <a:t>Ajouter le besoin </a:t>
            </a:r>
            <a:r>
              <a:rPr lang="fr-FR" sz="1400" dirty="0">
                <a:solidFill>
                  <a:schemeClr val="tx1">
                    <a:lumMod val="50000"/>
                  </a:schemeClr>
                </a:solidFill>
                <a:latin typeface="Figtree Light"/>
              </a:rPr>
              <a:t>». </a:t>
            </a:r>
          </a:p>
          <a:p>
            <a:pPr marL="0" indent="0" algn="just">
              <a:buNone/>
            </a:pPr>
            <a:endParaRPr lang="fr-FR" sz="1400" dirty="0">
              <a:solidFill>
                <a:schemeClr val="tx1">
                  <a:lumMod val="50000"/>
                </a:schemeClr>
              </a:solidFill>
              <a:latin typeface="Figtree Light"/>
            </a:endParaRPr>
          </a:p>
          <a:p>
            <a:pPr marL="0" indent="0" algn="just">
              <a:buNone/>
            </a:pPr>
            <a:r>
              <a:rPr lang="fr-FR" sz="1400" b="1" i="1" dirty="0">
                <a:solidFill>
                  <a:schemeClr val="accent1"/>
                </a:solidFill>
                <a:latin typeface="Figtree Light" pitchFamily="2" charset="0"/>
              </a:rPr>
              <a:t>Bon à savoir : </a:t>
            </a:r>
            <a:r>
              <a:rPr lang="fr-FR" sz="1400" i="1" dirty="0">
                <a:solidFill>
                  <a:schemeClr val="accent1"/>
                </a:solidFill>
                <a:latin typeface="Figtree Light" pitchFamily="2" charset="0"/>
              </a:rPr>
              <a:t>Vous pouvez choisir de rendre la demande visible ou non auprès du collaborateur concerné. </a:t>
            </a:r>
            <a:endParaRPr lang="fr-FR" sz="1400" dirty="0">
              <a:latin typeface="Figtree Light" pitchFamily="2" charset="0"/>
            </a:endParaRPr>
          </a:p>
          <a:p>
            <a:pPr marL="0" indent="0" algn="just">
              <a:buFontTx/>
              <a:buNone/>
            </a:pPr>
            <a:endParaRPr lang="fr-FR" sz="1400" dirty="0">
              <a:latin typeface="Figtree Light" pitchFamily="2" charset="0"/>
            </a:endParaRPr>
          </a:p>
        </p:txBody>
      </p:sp>
      <p:pic>
        <p:nvPicPr>
          <p:cNvPr id="9" name="Image 8">
            <a:extLst>
              <a:ext uri="{FF2B5EF4-FFF2-40B4-BE49-F238E27FC236}">
                <a16:creationId xmlns:a16="http://schemas.microsoft.com/office/drawing/2014/main" id="{943A4BE6-82E2-B82E-3826-D9F1DB73175C}"/>
              </a:ext>
            </a:extLst>
          </p:cNvPr>
          <p:cNvPicPr>
            <a:picLocks noChangeAspect="1"/>
          </p:cNvPicPr>
          <p:nvPr/>
        </p:nvPicPr>
        <p:blipFill>
          <a:blip r:embed="rId4"/>
          <a:stretch>
            <a:fillRect/>
          </a:stretch>
        </p:blipFill>
        <p:spPr>
          <a:xfrm>
            <a:off x="737548" y="1393824"/>
            <a:ext cx="5790066" cy="4277392"/>
          </a:xfrm>
          <a:prstGeom prst="rect">
            <a:avLst/>
          </a:prstGeom>
          <a:ln>
            <a:noFill/>
          </a:ln>
          <a:effectLst>
            <a:outerShdw blurRad="292100" dist="139700" dir="2700000" algn="tl" rotWithShape="0">
              <a:srgbClr val="333333">
                <a:alpha val="65000"/>
              </a:srgbClr>
            </a:outerShdw>
          </a:effectLst>
        </p:spPr>
      </p:pic>
      <p:sp>
        <p:nvSpPr>
          <p:cNvPr id="13" name="Espace réservé du tableau 1">
            <a:extLst>
              <a:ext uri="{FF2B5EF4-FFF2-40B4-BE49-F238E27FC236}">
                <a16:creationId xmlns:a16="http://schemas.microsoft.com/office/drawing/2014/main" id="{12BE2F1C-7341-84D1-F8F0-1E35FC2EAA4B}"/>
              </a:ext>
            </a:extLst>
          </p:cNvPr>
          <p:cNvSpPr txBox="1">
            <a:spLocks/>
          </p:cNvSpPr>
          <p:nvPr/>
        </p:nvSpPr>
        <p:spPr>
          <a:xfrm>
            <a:off x="2331870" y="5918200"/>
            <a:ext cx="7177890" cy="1088984"/>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Figtree Light" pitchFamily="2" charset="0"/>
              </a:rPr>
              <a:t>N’hésitez pas à retrouver l’intégralité des demandes de formations dans le menu : « </a:t>
            </a:r>
            <a:r>
              <a:rPr lang="fr-FR" sz="1400" b="1" dirty="0">
                <a:latin typeface="Figtree Light" pitchFamily="2" charset="0"/>
              </a:rPr>
              <a:t>Gestion Formation &gt; Formations de l’entreprise </a:t>
            </a:r>
            <a:r>
              <a:rPr lang="fr-FR" sz="1400" dirty="0">
                <a:latin typeface="Figtree Light" pitchFamily="2" charset="0"/>
              </a:rPr>
              <a:t>». </a:t>
            </a:r>
            <a:endParaRPr lang="fr-FR" sz="1400" dirty="0">
              <a:solidFill>
                <a:schemeClr val="tx1">
                  <a:lumMod val="50000"/>
                </a:schemeClr>
              </a:solidFill>
              <a:latin typeface="Figtree Light"/>
            </a:endParaRPr>
          </a:p>
          <a:p>
            <a:pPr marL="0" indent="0" algn="ctr">
              <a:buFontTx/>
              <a:buNone/>
            </a:pPr>
            <a:endParaRPr lang="fr-FR" sz="1400" dirty="0">
              <a:latin typeface="Figtree Light" pitchFamily="2" charset="0"/>
            </a:endParaRPr>
          </a:p>
        </p:txBody>
      </p:sp>
    </p:spTree>
    <p:extLst>
      <p:ext uri="{BB962C8B-B14F-4D97-AF65-F5344CB8AC3E}">
        <p14:creationId xmlns:p14="http://schemas.microsoft.com/office/powerpoint/2010/main" val="1411174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7A022B5-CB6F-49F8-14A4-79D3BC47588E}"/>
              </a:ext>
            </a:extLst>
          </p:cNvPr>
          <p:cNvPicPr>
            <a:picLocks noChangeAspect="1"/>
          </p:cNvPicPr>
          <p:nvPr/>
        </p:nvPicPr>
        <p:blipFill>
          <a:blip r:embed="rId2"/>
          <a:stretch>
            <a:fillRect/>
          </a:stretch>
        </p:blipFill>
        <p:spPr>
          <a:xfrm>
            <a:off x="158443" y="1438648"/>
            <a:ext cx="3810772" cy="2279995"/>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D217509F-93CC-8357-678D-A908E823033F}"/>
              </a:ext>
            </a:extLst>
          </p:cNvPr>
          <p:cNvPicPr>
            <a:picLocks noChangeAspect="1"/>
          </p:cNvPicPr>
          <p:nvPr/>
        </p:nvPicPr>
        <p:blipFill>
          <a:blip r:embed="rId3"/>
          <a:stretch>
            <a:fillRect/>
          </a:stretch>
        </p:blipFill>
        <p:spPr>
          <a:xfrm>
            <a:off x="3612028" y="1686681"/>
            <a:ext cx="8222785" cy="2565547"/>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fontScale="92500"/>
          </a:bodyPr>
          <a:lstStyle/>
          <a:p>
            <a:r>
              <a:rPr lang="fr-FR" dirty="0">
                <a:latin typeface="Figtree"/>
              </a:rPr>
              <a:t>ajouter un besoin pour un collaborateur </a:t>
            </a:r>
            <a:r>
              <a:rPr lang="fr-FR" b="1" dirty="0">
                <a:latin typeface="Figtree"/>
              </a:rPr>
              <a:t>à partir du suivi des demandes</a:t>
            </a:r>
          </a:p>
        </p:txBody>
      </p:sp>
      <p:sp>
        <p:nvSpPr>
          <p:cNvPr id="13" name="Rectangle 12">
            <a:extLst>
              <a:ext uri="{FF2B5EF4-FFF2-40B4-BE49-F238E27FC236}">
                <a16:creationId xmlns:a16="http://schemas.microsoft.com/office/drawing/2014/main" id="{849518ED-2DEF-246A-2075-232B928F4274}"/>
              </a:ext>
            </a:extLst>
          </p:cNvPr>
          <p:cNvSpPr/>
          <p:nvPr/>
        </p:nvSpPr>
        <p:spPr>
          <a:xfrm>
            <a:off x="10081313" y="3284910"/>
            <a:ext cx="1165807" cy="208098"/>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B538417-BF31-6257-CCF7-EFC3D86FB8AA}"/>
              </a:ext>
            </a:extLst>
          </p:cNvPr>
          <p:cNvSpPr/>
          <p:nvPr/>
        </p:nvSpPr>
        <p:spPr>
          <a:xfrm>
            <a:off x="2319752" y="2221902"/>
            <a:ext cx="1292276" cy="338417"/>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89FD7EFC-A181-45E7-FF0D-B3448F35A3CE}"/>
              </a:ext>
            </a:extLst>
          </p:cNvPr>
          <p:cNvPicPr>
            <a:picLocks noChangeAspect="1"/>
          </p:cNvPicPr>
          <p:nvPr/>
        </p:nvPicPr>
        <p:blipFill>
          <a:blip r:embed="rId4"/>
          <a:stretch>
            <a:fillRect/>
          </a:stretch>
        </p:blipFill>
        <p:spPr>
          <a:xfrm>
            <a:off x="5259682" y="3797548"/>
            <a:ext cx="5769331" cy="2685541"/>
          </a:xfrm>
          <a:prstGeom prst="rect">
            <a:avLst/>
          </a:prstGeom>
          <a:ln w="19050">
            <a:solidFill>
              <a:schemeClr val="accent3"/>
            </a:solidFill>
          </a:ln>
          <a:effectLst>
            <a:outerShdw blurRad="292100" dist="139700" dir="2700000" algn="tl" rotWithShape="0">
              <a:srgbClr val="333333">
                <a:alpha val="65000"/>
              </a:srgbClr>
            </a:outerShdw>
          </a:effectLst>
        </p:spPr>
      </p:pic>
      <p:sp>
        <p:nvSpPr>
          <p:cNvPr id="2" name="Flèche : courbe vers la gauche 1">
            <a:extLst>
              <a:ext uri="{FF2B5EF4-FFF2-40B4-BE49-F238E27FC236}">
                <a16:creationId xmlns:a16="http://schemas.microsoft.com/office/drawing/2014/main" id="{54440546-4834-3CE9-CC18-89F1EE4EE5AC}"/>
              </a:ext>
            </a:extLst>
          </p:cNvPr>
          <p:cNvSpPr/>
          <p:nvPr/>
        </p:nvSpPr>
        <p:spPr>
          <a:xfrm rot="1666939">
            <a:off x="11001143" y="3839723"/>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6" name="Espace réservé du tableau 1">
            <a:extLst>
              <a:ext uri="{FF2B5EF4-FFF2-40B4-BE49-F238E27FC236}">
                <a16:creationId xmlns:a16="http://schemas.microsoft.com/office/drawing/2014/main" id="{CA7EE326-488F-73B7-6F0B-3BD695437A3F}"/>
              </a:ext>
            </a:extLst>
          </p:cNvPr>
          <p:cNvSpPr txBox="1">
            <a:spLocks/>
          </p:cNvSpPr>
          <p:nvPr/>
        </p:nvSpPr>
        <p:spPr>
          <a:xfrm>
            <a:off x="384802" y="4500261"/>
            <a:ext cx="4069080" cy="205875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latin typeface="Figtree Light" pitchFamily="2" charset="0"/>
              </a:rPr>
              <a:t>En tant </a:t>
            </a:r>
            <a:r>
              <a:rPr lang="fr-FR" sz="1400" b="1" dirty="0">
                <a:latin typeface="Figtree Light" pitchFamily="2" charset="0"/>
              </a:rPr>
              <a:t>qu’Administrateur</a:t>
            </a:r>
            <a:r>
              <a:rPr lang="fr-FR" sz="1400" dirty="0">
                <a:latin typeface="Figtree Light" pitchFamily="2" charset="0"/>
              </a:rPr>
              <a:t>, vous pouvez ajouter un besoin en formation pour un autre collaborateur à partir du menu « </a:t>
            </a:r>
            <a:r>
              <a:rPr lang="fr-FR" sz="1400" b="1" dirty="0">
                <a:latin typeface="Figtree Light" pitchFamily="2" charset="0"/>
              </a:rPr>
              <a:t>Formations de l’entreprise </a:t>
            </a:r>
            <a:r>
              <a:rPr lang="fr-FR" sz="1400" dirty="0">
                <a:latin typeface="Figtree Light" pitchFamily="2" charset="0"/>
              </a:rPr>
              <a:t>».</a:t>
            </a:r>
            <a:r>
              <a:rPr lang="fr-FR" sz="1400" dirty="0">
                <a:solidFill>
                  <a:schemeClr val="tx1">
                    <a:lumMod val="50000"/>
                  </a:schemeClr>
                </a:solidFill>
                <a:latin typeface="Figtree Light" pitchFamily="2" charset="0"/>
              </a:rPr>
              <a:t> </a:t>
            </a:r>
            <a:endParaRPr lang="fr-FR" sz="1400" b="1" i="1" dirty="0">
              <a:solidFill>
                <a:schemeClr val="tx1">
                  <a:lumMod val="50000"/>
                </a:schemeClr>
              </a:solidFill>
              <a:latin typeface="Figtree Light" pitchFamily="2" charset="0"/>
            </a:endParaRPr>
          </a:p>
          <a:p>
            <a:pPr marL="0" indent="0" algn="just">
              <a:buNone/>
            </a:pPr>
            <a:r>
              <a:rPr lang="fr-FR" sz="1400" i="1" dirty="0">
                <a:solidFill>
                  <a:schemeClr val="tx1">
                    <a:lumMod val="50000"/>
                  </a:schemeClr>
                </a:solidFill>
                <a:latin typeface="Figtree Light"/>
              </a:rPr>
              <a:t>Si vous ne trouvez pas votre formation dans le catalogue, vous pouvez cliquer sur « </a:t>
            </a:r>
            <a:r>
              <a:rPr lang="fr-FR" sz="1400" b="1" i="1" dirty="0">
                <a:solidFill>
                  <a:schemeClr val="tx1">
                    <a:lumMod val="50000"/>
                  </a:schemeClr>
                </a:solidFill>
                <a:latin typeface="Figtree Light"/>
              </a:rPr>
              <a:t>Faire une demande hors catalogue</a:t>
            </a:r>
            <a:r>
              <a:rPr lang="fr-FR" sz="1400" i="1" dirty="0">
                <a:solidFill>
                  <a:schemeClr val="tx1">
                    <a:lumMod val="50000"/>
                  </a:schemeClr>
                </a:solidFill>
                <a:latin typeface="Figtree Light"/>
              </a:rPr>
              <a:t> ». </a:t>
            </a:r>
            <a:endParaRPr lang="fr-FR" sz="1400" dirty="0">
              <a:solidFill>
                <a:schemeClr val="tx1">
                  <a:lumMod val="50000"/>
                </a:schemeClr>
              </a:solidFill>
              <a:latin typeface="Figtree Light"/>
            </a:endParaRPr>
          </a:p>
          <a:p>
            <a:pPr marL="0" indent="0" algn="just">
              <a:buFontTx/>
              <a:buNone/>
            </a:pPr>
            <a:endParaRPr lang="fr-FR" sz="1400" dirty="0">
              <a:latin typeface="Figtree Light" pitchFamily="2" charset="0"/>
            </a:endParaRPr>
          </a:p>
        </p:txBody>
      </p:sp>
    </p:spTree>
    <p:extLst>
      <p:ext uri="{BB962C8B-B14F-4D97-AF65-F5344CB8AC3E}">
        <p14:creationId xmlns:p14="http://schemas.microsoft.com/office/powerpoint/2010/main" val="2173465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259C-2A0A-CDC7-8DB2-664B0738330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8E296E1-B094-D25F-8FD0-6DA566D39485}"/>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8B606CB5-971E-16F1-83B7-5E81934DE58D}"/>
              </a:ext>
            </a:extLst>
          </p:cNvPr>
          <p:cNvSpPr>
            <a:spLocks noGrp="1"/>
          </p:cNvSpPr>
          <p:nvPr>
            <p:ph type="body" sz="quarter" idx="19"/>
          </p:nvPr>
        </p:nvSpPr>
        <p:spPr/>
        <p:txBody>
          <a:bodyPr/>
          <a:lstStyle/>
          <a:p>
            <a:r>
              <a:rPr lang="fr-FR" dirty="0"/>
              <a:t>Circuit de validation </a:t>
            </a:r>
          </a:p>
        </p:txBody>
      </p:sp>
      <p:sp>
        <p:nvSpPr>
          <p:cNvPr id="2" name="Espace réservé du tableau 1">
            <a:extLst>
              <a:ext uri="{FF2B5EF4-FFF2-40B4-BE49-F238E27FC236}">
                <a16:creationId xmlns:a16="http://schemas.microsoft.com/office/drawing/2014/main" id="{69BA9CF0-0E71-56B7-23F5-B1C982354EE7}"/>
              </a:ext>
            </a:extLst>
          </p:cNvPr>
          <p:cNvSpPr>
            <a:spLocks noGrp="1"/>
          </p:cNvSpPr>
          <p:nvPr>
            <p:ph type="tbl" sz="quarter" idx="10"/>
          </p:nvPr>
        </p:nvSpPr>
        <p:spPr>
          <a:xfrm>
            <a:off x="371475" y="1433845"/>
            <a:ext cx="11449050" cy="2572109"/>
          </a:xfrm>
        </p:spPr>
        <p:txBody>
          <a:bodyPr>
            <a:normAutofit/>
          </a:bodyPr>
          <a:lstStyle/>
          <a:p>
            <a:pPr marL="0" indent="0" algn="just">
              <a:buNone/>
            </a:pPr>
            <a:r>
              <a:rPr lang="fr-FR" dirty="0">
                <a:latin typeface="Figtree Light"/>
              </a:rPr>
              <a:t>Une fois la </a:t>
            </a:r>
            <a:r>
              <a:rPr lang="fr-FR" b="1" dirty="0">
                <a:latin typeface="Figtree Light"/>
              </a:rPr>
              <a:t>demande de formation réalisée</a:t>
            </a:r>
            <a:r>
              <a:rPr lang="fr-FR" dirty="0">
                <a:latin typeface="Figtree Light"/>
              </a:rPr>
              <a:t>, elle doit être </a:t>
            </a:r>
            <a:r>
              <a:rPr lang="fr-FR" b="1" dirty="0">
                <a:latin typeface="Figtree Light"/>
              </a:rPr>
              <a:t>traitée (validée ou refusée)</a:t>
            </a:r>
            <a:r>
              <a:rPr lang="fr-FR" dirty="0">
                <a:latin typeface="Figtree Light"/>
              </a:rPr>
              <a:t> ! Le </a:t>
            </a:r>
            <a:r>
              <a:rPr lang="fr-FR" b="1" dirty="0">
                <a:latin typeface="Figtree Light"/>
              </a:rPr>
              <a:t>circuit de validation </a:t>
            </a:r>
            <a:r>
              <a:rPr lang="fr-FR" dirty="0">
                <a:latin typeface="Figtree Light"/>
              </a:rPr>
              <a:t>permet donc de définir qui valide les demandes de formation et dans quel ordre</a:t>
            </a:r>
            <a:r>
              <a:rPr lang="fr-FR" b="1" dirty="0">
                <a:latin typeface="Figtree Light"/>
              </a:rPr>
              <a:t>. </a:t>
            </a:r>
            <a:r>
              <a:rPr lang="fr-FR" dirty="0">
                <a:latin typeface="Figtree Light"/>
              </a:rPr>
              <a:t>Il est totalement </a:t>
            </a:r>
            <a:r>
              <a:rPr lang="fr-FR" b="1" dirty="0">
                <a:latin typeface="Figtree Light"/>
              </a:rPr>
              <a:t>personnalisable</a:t>
            </a:r>
            <a:r>
              <a:rPr lang="fr-FR" dirty="0">
                <a:latin typeface="Figtree Light"/>
              </a:rPr>
              <a:t>.</a:t>
            </a:r>
          </a:p>
          <a:p>
            <a:pPr marL="0" indent="0" algn="just">
              <a:buNone/>
            </a:pPr>
            <a:r>
              <a:rPr lang="fr-FR" dirty="0">
                <a:latin typeface="Figtree Light"/>
              </a:rPr>
              <a:t>Si vous êtes dans le circuit de validation, retrouvez toutes les demandes de formation que vous devez traiter dans le menu « </a:t>
            </a:r>
            <a:r>
              <a:rPr lang="fr-FR" b="1" dirty="0">
                <a:latin typeface="Figtree Light"/>
              </a:rPr>
              <a:t>Gestion formation &gt; Formations de l’entreprise &gt; Demandes à valider</a:t>
            </a:r>
            <a:r>
              <a:rPr lang="fr-FR" dirty="0">
                <a:latin typeface="Figtree Light"/>
              </a:rPr>
              <a:t> ». </a:t>
            </a: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pic>
        <p:nvPicPr>
          <p:cNvPr id="5" name="Image 4">
            <a:extLst>
              <a:ext uri="{FF2B5EF4-FFF2-40B4-BE49-F238E27FC236}">
                <a16:creationId xmlns:a16="http://schemas.microsoft.com/office/drawing/2014/main" id="{ED6008FB-C7D2-2298-2C36-BCA979509993}"/>
              </a:ext>
            </a:extLst>
          </p:cNvPr>
          <p:cNvPicPr>
            <a:picLocks noChangeAspect="1"/>
          </p:cNvPicPr>
          <p:nvPr/>
        </p:nvPicPr>
        <p:blipFill>
          <a:blip r:embed="rId3"/>
          <a:stretch>
            <a:fillRect/>
          </a:stretch>
        </p:blipFill>
        <p:spPr>
          <a:xfrm>
            <a:off x="630936" y="2960136"/>
            <a:ext cx="6824472" cy="295806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019B16B3-936C-DBE3-FE51-299B10EFA160}"/>
              </a:ext>
            </a:extLst>
          </p:cNvPr>
          <p:cNvSpPr/>
          <p:nvPr/>
        </p:nvSpPr>
        <p:spPr>
          <a:xfrm>
            <a:off x="1645920" y="3281058"/>
            <a:ext cx="868680" cy="16459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C5939223-99BB-186E-F819-84EBE46289D6}"/>
              </a:ext>
            </a:extLst>
          </p:cNvPr>
          <p:cNvPicPr>
            <a:picLocks noChangeAspect="1"/>
          </p:cNvPicPr>
          <p:nvPr/>
        </p:nvPicPr>
        <p:blipFill>
          <a:blip r:embed="rId4"/>
          <a:stretch>
            <a:fillRect/>
          </a:stretch>
        </p:blipFill>
        <p:spPr>
          <a:xfrm>
            <a:off x="7568767" y="4373969"/>
            <a:ext cx="4010585" cy="1038370"/>
          </a:xfrm>
          <a:prstGeom prst="rect">
            <a:avLst/>
          </a:prstGeom>
          <a:ln>
            <a:noFill/>
          </a:ln>
          <a:effectLst>
            <a:outerShdw blurRad="292100" dist="139700" dir="2700000" algn="tl" rotWithShape="0">
              <a:srgbClr val="333333">
                <a:alpha val="65000"/>
              </a:srgbClr>
            </a:outerShdw>
          </a:effectLst>
        </p:spPr>
      </p:pic>
      <p:sp>
        <p:nvSpPr>
          <p:cNvPr id="11" name="Espace réservé du tableau 1">
            <a:extLst>
              <a:ext uri="{FF2B5EF4-FFF2-40B4-BE49-F238E27FC236}">
                <a16:creationId xmlns:a16="http://schemas.microsoft.com/office/drawing/2014/main" id="{FA5A96A3-FEC9-59CA-053E-CD8129756BAB}"/>
              </a:ext>
            </a:extLst>
          </p:cNvPr>
          <p:cNvSpPr txBox="1">
            <a:spLocks/>
          </p:cNvSpPr>
          <p:nvPr/>
        </p:nvSpPr>
        <p:spPr>
          <a:xfrm>
            <a:off x="7568767" y="5481639"/>
            <a:ext cx="4069080" cy="76944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Figtree Light" pitchFamily="2" charset="0"/>
              </a:rPr>
              <a:t>Cliquer ensuite sur la demande afin de refuser ou valider la demande de formation. </a:t>
            </a:r>
            <a:endParaRPr lang="fr-FR" sz="1400" dirty="0">
              <a:solidFill>
                <a:schemeClr val="tx1">
                  <a:lumMod val="50000"/>
                </a:schemeClr>
              </a:solidFill>
              <a:latin typeface="Figtree Light"/>
            </a:endParaRPr>
          </a:p>
          <a:p>
            <a:pPr marL="0" indent="0" algn="ctr">
              <a:buFontTx/>
              <a:buNone/>
            </a:pPr>
            <a:endParaRPr lang="fr-FR" sz="1400" dirty="0">
              <a:latin typeface="Figtree Light" pitchFamily="2" charset="0"/>
            </a:endParaRPr>
          </a:p>
        </p:txBody>
      </p:sp>
      <p:sp>
        <p:nvSpPr>
          <p:cNvPr id="12" name="Flèche : droite 11">
            <a:extLst>
              <a:ext uri="{FF2B5EF4-FFF2-40B4-BE49-F238E27FC236}">
                <a16:creationId xmlns:a16="http://schemas.microsoft.com/office/drawing/2014/main" id="{46A14625-D38A-5A73-9A27-F3EB3F6DCD85}"/>
              </a:ext>
            </a:extLst>
          </p:cNvPr>
          <p:cNvSpPr/>
          <p:nvPr/>
        </p:nvSpPr>
        <p:spPr>
          <a:xfrm>
            <a:off x="6858000" y="4827993"/>
            <a:ext cx="749808" cy="152967"/>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space réservé du tableau 1">
            <a:extLst>
              <a:ext uri="{FF2B5EF4-FFF2-40B4-BE49-F238E27FC236}">
                <a16:creationId xmlns:a16="http://schemas.microsoft.com/office/drawing/2014/main" id="{AE3F43A3-7203-A1ED-4E18-4989CE4F97BC}"/>
              </a:ext>
            </a:extLst>
          </p:cNvPr>
          <p:cNvSpPr txBox="1">
            <a:spLocks/>
          </p:cNvSpPr>
          <p:nvPr/>
        </p:nvSpPr>
        <p:spPr>
          <a:xfrm>
            <a:off x="866215" y="6088553"/>
            <a:ext cx="6589193" cy="76944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b="1" dirty="0">
                <a:solidFill>
                  <a:schemeClr val="accent1"/>
                </a:solidFill>
                <a:latin typeface="Figtree Light" pitchFamily="2" charset="0"/>
              </a:rPr>
              <a:t>Bon à savoir </a:t>
            </a:r>
            <a:r>
              <a:rPr lang="fr-FR" sz="1400" dirty="0">
                <a:solidFill>
                  <a:schemeClr val="accent1"/>
                </a:solidFill>
                <a:latin typeface="Figtree Light" pitchFamily="2" charset="0"/>
              </a:rPr>
              <a:t>: Si vous avez l’offre PRO, vous pouvez envoyer la demande de formation vers un plan de formation et la suivre à partir de l’onglet « Suivi des formations ». </a:t>
            </a:r>
            <a:endParaRPr lang="fr-FR" sz="1400" dirty="0">
              <a:solidFill>
                <a:schemeClr val="accent1"/>
              </a:solidFill>
              <a:latin typeface="Figtree Light"/>
            </a:endParaRPr>
          </a:p>
          <a:p>
            <a:pPr marL="0" indent="0" algn="ctr">
              <a:buFontTx/>
              <a:buNone/>
            </a:pPr>
            <a:endParaRPr lang="fr-FR" sz="1400" dirty="0">
              <a:latin typeface="Figtree Light" pitchFamily="2" charset="0"/>
            </a:endParaRPr>
          </a:p>
        </p:txBody>
      </p:sp>
    </p:spTree>
    <p:extLst>
      <p:ext uri="{BB962C8B-B14F-4D97-AF65-F5344CB8AC3E}">
        <p14:creationId xmlns:p14="http://schemas.microsoft.com/office/powerpoint/2010/main" val="1136312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14237-2C68-45C1-9251-EDB438D7B5CF}"/>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55C1A0A-E802-2FA4-788A-971A3297AA9B}"/>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A936DA80-4480-3E9C-EF98-2F80897AB4C8}"/>
              </a:ext>
            </a:extLst>
          </p:cNvPr>
          <p:cNvSpPr>
            <a:spLocks noGrp="1"/>
          </p:cNvSpPr>
          <p:nvPr>
            <p:ph type="body" sz="quarter" idx="19"/>
          </p:nvPr>
        </p:nvSpPr>
        <p:spPr/>
        <p:txBody>
          <a:bodyPr/>
          <a:lstStyle/>
          <a:p>
            <a:r>
              <a:rPr lang="fr-FR" dirty="0"/>
              <a:t>Circuit de validation </a:t>
            </a:r>
          </a:p>
        </p:txBody>
      </p:sp>
      <p:sp>
        <p:nvSpPr>
          <p:cNvPr id="2" name="Espace réservé du tableau 1">
            <a:extLst>
              <a:ext uri="{FF2B5EF4-FFF2-40B4-BE49-F238E27FC236}">
                <a16:creationId xmlns:a16="http://schemas.microsoft.com/office/drawing/2014/main" id="{B7D7F3E1-B75D-212E-2130-8312271D9481}"/>
              </a:ext>
            </a:extLst>
          </p:cNvPr>
          <p:cNvSpPr>
            <a:spLocks noGrp="1"/>
          </p:cNvSpPr>
          <p:nvPr>
            <p:ph type="tbl" sz="quarter" idx="10"/>
          </p:nvPr>
        </p:nvSpPr>
        <p:spPr>
          <a:xfrm>
            <a:off x="371475" y="1433845"/>
            <a:ext cx="11449050" cy="2572109"/>
          </a:xfrm>
        </p:spPr>
        <p:txBody>
          <a:bodyPr>
            <a:normAutofit/>
          </a:bodyPr>
          <a:lstStyle/>
          <a:p>
            <a:pPr marL="0" indent="0" algn="just">
              <a:buNone/>
            </a:pPr>
            <a:r>
              <a:rPr lang="fr-FR" b="1" dirty="0">
                <a:latin typeface="Figtree Light"/>
              </a:rPr>
              <a:t>En tant qu’administrateur, pouvez-vous outrepasser les règles du circuit de validation ? </a:t>
            </a:r>
            <a:r>
              <a:rPr lang="fr-FR" dirty="0">
                <a:latin typeface="Figtree Light"/>
              </a:rPr>
              <a:t>Oui </a:t>
            </a:r>
            <a:r>
              <a:rPr lang="fr-FR" dirty="0">
                <a:latin typeface="Figtree Light"/>
                <a:sym typeface="Wingdings" panose="05000000000000000000" pitchFamily="2" charset="2"/>
              </a:rPr>
              <a:t></a:t>
            </a:r>
            <a:endParaRPr lang="fr-FR" dirty="0">
              <a:latin typeface="Figtree Light"/>
            </a:endParaRPr>
          </a:p>
          <a:p>
            <a:pPr marL="0" indent="0" algn="just">
              <a:buNone/>
            </a:pPr>
            <a:endParaRPr lang="fr-FR" dirty="0">
              <a:latin typeface="Figtree Light"/>
            </a:endParaRPr>
          </a:p>
          <a:p>
            <a:pPr marL="0" indent="0" algn="just">
              <a:buNone/>
            </a:pPr>
            <a:endParaRPr lang="fr-FR" dirty="0"/>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sp>
        <p:nvSpPr>
          <p:cNvPr id="15" name="ZoneTexte 14">
            <a:extLst>
              <a:ext uri="{FF2B5EF4-FFF2-40B4-BE49-F238E27FC236}">
                <a16:creationId xmlns:a16="http://schemas.microsoft.com/office/drawing/2014/main" id="{3CAAF4B1-49E6-B100-6E4D-6C96E925E5BB}"/>
              </a:ext>
            </a:extLst>
          </p:cNvPr>
          <p:cNvSpPr txBox="1"/>
          <p:nvPr/>
        </p:nvSpPr>
        <p:spPr>
          <a:xfrm>
            <a:off x="1231320" y="4099928"/>
            <a:ext cx="3773730" cy="738664"/>
          </a:xfrm>
          <a:prstGeom prst="rect">
            <a:avLst/>
          </a:prstGeom>
          <a:noFill/>
        </p:spPr>
        <p:txBody>
          <a:bodyPr wrap="square" rtlCol="0">
            <a:spAutoFit/>
          </a:bodyPr>
          <a:lstStyle/>
          <a:p>
            <a:pPr algn="ctr"/>
            <a:r>
              <a:rPr lang="fr-FR" sz="1400" dirty="0">
                <a:latin typeface="Figtree Light" pitchFamily="2" charset="0"/>
              </a:rPr>
              <a:t>Si vous êtes dans le circuit de validation : Vous pouvez outrepasser </a:t>
            </a:r>
          </a:p>
          <a:p>
            <a:pPr algn="ctr"/>
            <a:r>
              <a:rPr lang="fr-FR" sz="1400" dirty="0">
                <a:latin typeface="Figtree Light" pitchFamily="2" charset="0"/>
              </a:rPr>
              <a:t>les différents niveaux. </a:t>
            </a:r>
          </a:p>
        </p:txBody>
      </p:sp>
      <p:sp>
        <p:nvSpPr>
          <p:cNvPr id="16" name="ZoneTexte 15">
            <a:extLst>
              <a:ext uri="{FF2B5EF4-FFF2-40B4-BE49-F238E27FC236}">
                <a16:creationId xmlns:a16="http://schemas.microsoft.com/office/drawing/2014/main" id="{07CFC649-A63B-4646-34E9-9093E6B087EC}"/>
              </a:ext>
            </a:extLst>
          </p:cNvPr>
          <p:cNvSpPr txBox="1"/>
          <p:nvPr/>
        </p:nvSpPr>
        <p:spPr>
          <a:xfrm>
            <a:off x="3320316" y="6313662"/>
            <a:ext cx="4580100" cy="523220"/>
          </a:xfrm>
          <a:prstGeom prst="rect">
            <a:avLst/>
          </a:prstGeom>
          <a:noFill/>
        </p:spPr>
        <p:txBody>
          <a:bodyPr wrap="none" rtlCol="0">
            <a:spAutoFit/>
          </a:bodyPr>
          <a:lstStyle/>
          <a:p>
            <a:pPr algn="ctr"/>
            <a:r>
              <a:rPr lang="fr-FR" sz="1400" dirty="0">
                <a:latin typeface="Figtree Light" pitchFamily="2" charset="0"/>
              </a:rPr>
              <a:t>Vous pouvez également valider une demande </a:t>
            </a:r>
          </a:p>
          <a:p>
            <a:pPr algn="ctr"/>
            <a:r>
              <a:rPr lang="fr-FR" sz="1400" dirty="0">
                <a:latin typeface="Figtree Light" pitchFamily="2" charset="0"/>
              </a:rPr>
              <a:t>refusée par les précédents responsables de validation. </a:t>
            </a:r>
          </a:p>
        </p:txBody>
      </p:sp>
      <p:pic>
        <p:nvPicPr>
          <p:cNvPr id="9" name="Image 8">
            <a:extLst>
              <a:ext uri="{FF2B5EF4-FFF2-40B4-BE49-F238E27FC236}">
                <a16:creationId xmlns:a16="http://schemas.microsoft.com/office/drawing/2014/main" id="{01482906-A662-05FA-F76C-AB5CA341D24A}"/>
              </a:ext>
            </a:extLst>
          </p:cNvPr>
          <p:cNvPicPr>
            <a:picLocks noChangeAspect="1"/>
          </p:cNvPicPr>
          <p:nvPr/>
        </p:nvPicPr>
        <p:blipFill>
          <a:blip r:embed="rId3"/>
          <a:stretch>
            <a:fillRect/>
          </a:stretch>
        </p:blipFill>
        <p:spPr>
          <a:xfrm>
            <a:off x="3398025" y="4877780"/>
            <a:ext cx="4420095" cy="1384718"/>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F75DFD4B-0B88-23A3-C3AE-4D18DBE0614D}"/>
              </a:ext>
            </a:extLst>
          </p:cNvPr>
          <p:cNvPicPr>
            <a:picLocks noChangeAspect="1"/>
          </p:cNvPicPr>
          <p:nvPr/>
        </p:nvPicPr>
        <p:blipFill>
          <a:blip r:embed="rId4"/>
          <a:stretch>
            <a:fillRect/>
          </a:stretch>
        </p:blipFill>
        <p:spPr>
          <a:xfrm>
            <a:off x="6169151" y="2136744"/>
            <a:ext cx="4721352" cy="1385766"/>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80D3B217-EF01-99AE-036E-2B9D492A1020}"/>
              </a:ext>
            </a:extLst>
          </p:cNvPr>
          <p:cNvSpPr txBox="1"/>
          <p:nvPr/>
        </p:nvSpPr>
        <p:spPr>
          <a:xfrm>
            <a:off x="6017023" y="3627003"/>
            <a:ext cx="5025609" cy="738664"/>
          </a:xfrm>
          <a:prstGeom prst="rect">
            <a:avLst/>
          </a:prstGeom>
          <a:noFill/>
        </p:spPr>
        <p:txBody>
          <a:bodyPr wrap="square" rtlCol="0">
            <a:spAutoFit/>
          </a:bodyPr>
          <a:lstStyle/>
          <a:p>
            <a:pPr algn="ctr"/>
            <a:r>
              <a:rPr lang="fr-FR" sz="1400" dirty="0">
                <a:latin typeface="Figtree Light" pitchFamily="2" charset="0"/>
              </a:rPr>
              <a:t>Si vous n’êtes pas dans le circuit de validation : Vous pouvez également intervenir sans attendre la décision des responsables de validation. </a:t>
            </a:r>
          </a:p>
        </p:txBody>
      </p:sp>
      <p:pic>
        <p:nvPicPr>
          <p:cNvPr id="13" name="Image 12">
            <a:extLst>
              <a:ext uri="{FF2B5EF4-FFF2-40B4-BE49-F238E27FC236}">
                <a16:creationId xmlns:a16="http://schemas.microsoft.com/office/drawing/2014/main" id="{E18FCCF9-1FF7-5DBC-A76B-EE925006ACAF}"/>
              </a:ext>
            </a:extLst>
          </p:cNvPr>
          <p:cNvPicPr>
            <a:picLocks noChangeAspect="1"/>
          </p:cNvPicPr>
          <p:nvPr/>
        </p:nvPicPr>
        <p:blipFill>
          <a:blip r:embed="rId5"/>
          <a:stretch>
            <a:fillRect/>
          </a:stretch>
        </p:blipFill>
        <p:spPr>
          <a:xfrm>
            <a:off x="1051221" y="1885662"/>
            <a:ext cx="4133928" cy="2163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493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4CA6-3FC0-73C8-8E50-73F5B385AD4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B0D3A67-C5EE-395C-D8EC-8BB66984A64B}"/>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2C2E4E43-1809-1C3D-0C4C-31F487F1C669}"/>
              </a:ext>
            </a:extLst>
          </p:cNvPr>
          <p:cNvSpPr>
            <a:spLocks noGrp="1"/>
          </p:cNvSpPr>
          <p:nvPr>
            <p:ph type="body" sz="quarter" idx="19"/>
          </p:nvPr>
        </p:nvSpPr>
        <p:spPr/>
        <p:txBody>
          <a:bodyPr/>
          <a:lstStyle/>
          <a:p>
            <a:r>
              <a:rPr lang="fr-FR" dirty="0"/>
              <a:t>Exporter les demandes de formations</a:t>
            </a:r>
          </a:p>
        </p:txBody>
      </p:sp>
      <p:pic>
        <p:nvPicPr>
          <p:cNvPr id="10" name="Image 9">
            <a:extLst>
              <a:ext uri="{FF2B5EF4-FFF2-40B4-BE49-F238E27FC236}">
                <a16:creationId xmlns:a16="http://schemas.microsoft.com/office/drawing/2014/main" id="{EF194348-7A48-2D27-E79A-9DC9D7F9E6CA}"/>
              </a:ext>
            </a:extLst>
          </p:cNvPr>
          <p:cNvPicPr>
            <a:picLocks noChangeAspect="1"/>
          </p:cNvPicPr>
          <p:nvPr/>
        </p:nvPicPr>
        <p:blipFill>
          <a:blip r:embed="rId2"/>
          <a:stretch>
            <a:fillRect/>
          </a:stretch>
        </p:blipFill>
        <p:spPr>
          <a:xfrm>
            <a:off x="1912230" y="1462969"/>
            <a:ext cx="8367540" cy="266097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E33FE9DE-3DE0-064B-1130-356A393A83CE}"/>
              </a:ext>
            </a:extLst>
          </p:cNvPr>
          <p:cNvSpPr/>
          <p:nvPr/>
        </p:nvSpPr>
        <p:spPr>
          <a:xfrm>
            <a:off x="9134857" y="1935830"/>
            <a:ext cx="457199"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5C2E4D7B-CEC9-E015-F5E3-A6CAA788C77C}"/>
              </a:ext>
            </a:extLst>
          </p:cNvPr>
          <p:cNvPicPr>
            <a:picLocks noChangeAspect="1"/>
          </p:cNvPicPr>
          <p:nvPr/>
        </p:nvPicPr>
        <p:blipFill>
          <a:blip r:embed="rId3"/>
          <a:stretch>
            <a:fillRect/>
          </a:stretch>
        </p:blipFill>
        <p:spPr>
          <a:xfrm>
            <a:off x="740664" y="4596806"/>
            <a:ext cx="10884408" cy="589702"/>
          </a:xfrm>
          <a:prstGeom prst="rect">
            <a:avLst/>
          </a:prstGeom>
          <a:ln>
            <a:noFill/>
          </a:ln>
          <a:effectLst>
            <a:outerShdw blurRad="292100" dist="139700" dir="2700000" algn="tl" rotWithShape="0">
              <a:srgbClr val="333333">
                <a:alpha val="65000"/>
              </a:srgbClr>
            </a:outerShdw>
          </a:effectLst>
        </p:spPr>
      </p:pic>
      <p:sp>
        <p:nvSpPr>
          <p:cNvPr id="16" name="Flèche : courbe vers la gauche 15">
            <a:extLst>
              <a:ext uri="{FF2B5EF4-FFF2-40B4-BE49-F238E27FC236}">
                <a16:creationId xmlns:a16="http://schemas.microsoft.com/office/drawing/2014/main" id="{1316EE0A-3FFB-CF41-4E6B-CBC429658D06}"/>
              </a:ext>
            </a:extLst>
          </p:cNvPr>
          <p:cNvSpPr/>
          <p:nvPr/>
        </p:nvSpPr>
        <p:spPr>
          <a:xfrm>
            <a:off x="9971935" y="3245078"/>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665903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E5C64-1A3D-D753-7B9F-4A81C4CB46F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AABCDD4-03AB-30E8-3570-4F9806129A9A}"/>
              </a:ext>
            </a:extLst>
          </p:cNvPr>
          <p:cNvSpPr>
            <a:spLocks noGrp="1"/>
          </p:cNvSpPr>
          <p:nvPr>
            <p:ph type="title"/>
          </p:nvPr>
        </p:nvSpPr>
        <p:spPr/>
        <p:txBody>
          <a:bodyPr/>
          <a:lstStyle/>
          <a:p>
            <a:r>
              <a:rPr lang="fr-FR" sz="6600" dirty="0">
                <a:solidFill>
                  <a:schemeClr val="bg1"/>
                </a:solidFill>
                <a:latin typeface="Figtree"/>
              </a:rPr>
              <a:t>Créer le plan de formation</a:t>
            </a:r>
            <a:endParaRPr lang="fr-FR" dirty="0"/>
          </a:p>
        </p:txBody>
      </p:sp>
    </p:spTree>
    <p:extLst>
      <p:ext uri="{BB962C8B-B14F-4D97-AF65-F5344CB8AC3E}">
        <p14:creationId xmlns:p14="http://schemas.microsoft.com/office/powerpoint/2010/main" val="3509727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B9DCDC4-591C-3A55-7720-AF36653DF510}"/>
              </a:ext>
            </a:extLst>
          </p:cNvPr>
          <p:cNvPicPr>
            <a:picLocks noChangeAspect="1"/>
          </p:cNvPicPr>
          <p:nvPr/>
        </p:nvPicPr>
        <p:blipFill>
          <a:blip r:embed="rId2"/>
          <a:stretch>
            <a:fillRect/>
          </a:stretch>
        </p:blipFill>
        <p:spPr>
          <a:xfrm>
            <a:off x="474447" y="1310436"/>
            <a:ext cx="3865193" cy="2272997"/>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logiciel, Icône d’ordinateur&#10;&#10;Le contenu généré par l’IA peut être incorrect.">
            <a:extLst>
              <a:ext uri="{FF2B5EF4-FFF2-40B4-BE49-F238E27FC236}">
                <a16:creationId xmlns:a16="http://schemas.microsoft.com/office/drawing/2014/main" id="{930528D5-2C9F-006B-CA1A-594C62BD1841}"/>
              </a:ext>
            </a:extLst>
          </p:cNvPr>
          <p:cNvPicPr>
            <a:picLocks noChangeAspect="1"/>
          </p:cNvPicPr>
          <p:nvPr/>
        </p:nvPicPr>
        <p:blipFill>
          <a:blip r:embed="rId3"/>
          <a:stretch>
            <a:fillRect/>
          </a:stretch>
        </p:blipFill>
        <p:spPr>
          <a:xfrm>
            <a:off x="5014838" y="1373680"/>
            <a:ext cx="6702715" cy="3486819"/>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 plan de formation</a:t>
            </a:r>
          </a:p>
        </p:txBody>
      </p:sp>
      <p:sp>
        <p:nvSpPr>
          <p:cNvPr id="12" name="Rectangle 11">
            <a:extLst>
              <a:ext uri="{FF2B5EF4-FFF2-40B4-BE49-F238E27FC236}">
                <a16:creationId xmlns:a16="http://schemas.microsoft.com/office/drawing/2014/main" id="{CB538417-BF31-6257-CCF7-EFC3D86FB8AA}"/>
              </a:ext>
            </a:extLst>
          </p:cNvPr>
          <p:cNvSpPr/>
          <p:nvPr/>
        </p:nvSpPr>
        <p:spPr>
          <a:xfrm>
            <a:off x="2679189" y="2764712"/>
            <a:ext cx="1656253" cy="35869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3" name="Rectangle 12">
            <a:extLst>
              <a:ext uri="{FF2B5EF4-FFF2-40B4-BE49-F238E27FC236}">
                <a16:creationId xmlns:a16="http://schemas.microsoft.com/office/drawing/2014/main" id="{947EA4F6-6079-35E4-5410-BD0718912FC9}"/>
              </a:ext>
            </a:extLst>
          </p:cNvPr>
          <p:cNvSpPr/>
          <p:nvPr/>
        </p:nvSpPr>
        <p:spPr>
          <a:xfrm>
            <a:off x="11101893" y="2304876"/>
            <a:ext cx="539459" cy="310902"/>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5" name="Espace réservé du tableau 1">
            <a:extLst>
              <a:ext uri="{FF2B5EF4-FFF2-40B4-BE49-F238E27FC236}">
                <a16:creationId xmlns:a16="http://schemas.microsoft.com/office/drawing/2014/main" id="{CA7EE326-488F-73B7-6F0B-3BD695437A3F}"/>
              </a:ext>
            </a:extLst>
          </p:cNvPr>
          <p:cNvSpPr txBox="1">
            <a:spLocks/>
          </p:cNvSpPr>
          <p:nvPr/>
        </p:nvSpPr>
        <p:spPr>
          <a:xfrm>
            <a:off x="82327" y="4034060"/>
            <a:ext cx="3141307" cy="2686779"/>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00" dirty="0">
                <a:latin typeface="Figtree Light" pitchFamily="2" charset="0"/>
              </a:rPr>
              <a:t>Etablir le plan de formation aide à </a:t>
            </a:r>
            <a:r>
              <a:rPr lang="fr-FR" sz="1300" b="1" dirty="0">
                <a:latin typeface="Figtree Light" pitchFamily="2" charset="0"/>
              </a:rPr>
              <a:t>préparer l’année à venir</a:t>
            </a:r>
            <a:r>
              <a:rPr lang="fr-FR" sz="1300" dirty="0">
                <a:latin typeface="Figtree Light" pitchFamily="2" charset="0"/>
              </a:rPr>
              <a:t>. Il constitue la base permettant de regrouper une ou plusieurs actions de formation ainsi que des sessions. </a:t>
            </a:r>
          </a:p>
          <a:p>
            <a:pPr marL="0" indent="0" algn="ctr">
              <a:buNone/>
            </a:pPr>
            <a:endParaRPr lang="fr-FR" sz="1300" dirty="0">
              <a:solidFill>
                <a:schemeClr val="tx1">
                  <a:lumMod val="50000"/>
                </a:schemeClr>
              </a:solidFill>
              <a:latin typeface="Figtree Light" pitchFamily="2" charset="0"/>
            </a:endParaRPr>
          </a:p>
          <a:p>
            <a:pPr marL="0" indent="0" algn="ctr">
              <a:buNone/>
            </a:pPr>
            <a:r>
              <a:rPr lang="fr-FR" sz="1300" dirty="0">
                <a:solidFill>
                  <a:schemeClr val="tx1">
                    <a:lumMod val="50000"/>
                  </a:schemeClr>
                </a:solidFill>
                <a:latin typeface="Figtree Light" pitchFamily="2" charset="0"/>
              </a:rPr>
              <a:t>Saisissez le nom de votre choix et indiquez la période du plan de formation.</a:t>
            </a:r>
          </a:p>
          <a:p>
            <a:pPr marL="0" indent="0" algn="ctr">
              <a:buFontTx/>
              <a:buNone/>
            </a:pPr>
            <a:endParaRPr lang="fr-FR" sz="1400" dirty="0">
              <a:latin typeface="Figtree Light" pitchFamily="2" charset="0"/>
            </a:endParaRPr>
          </a:p>
        </p:txBody>
      </p:sp>
      <p:pic>
        <p:nvPicPr>
          <p:cNvPr id="16" name="Image 15" descr="Une image contenant texte, Police, ligne, capture d’écran&#10;&#10;Le contenu généré par l’IA peut être incorrect.">
            <a:extLst>
              <a:ext uri="{FF2B5EF4-FFF2-40B4-BE49-F238E27FC236}">
                <a16:creationId xmlns:a16="http://schemas.microsoft.com/office/drawing/2014/main" id="{03CD82CE-F8FB-7150-723C-918E63DB2772}"/>
              </a:ext>
            </a:extLst>
          </p:cNvPr>
          <p:cNvPicPr>
            <a:picLocks noChangeAspect="1"/>
          </p:cNvPicPr>
          <p:nvPr/>
        </p:nvPicPr>
        <p:blipFill>
          <a:blip r:embed="rId6"/>
          <a:stretch>
            <a:fillRect/>
          </a:stretch>
        </p:blipFill>
        <p:spPr>
          <a:xfrm>
            <a:off x="3344605" y="3824202"/>
            <a:ext cx="8186928" cy="2385257"/>
          </a:xfrm>
          <a:prstGeom prst="rect">
            <a:avLst/>
          </a:prstGeom>
          <a:ln>
            <a:noFill/>
          </a:ln>
          <a:effectLst>
            <a:outerShdw blurRad="292100" dist="139700" dir="2700000" algn="tl" rotWithShape="0">
              <a:srgbClr val="333333">
                <a:alpha val="65000"/>
              </a:srgbClr>
            </a:outerShdw>
          </a:effectLst>
        </p:spPr>
      </p:pic>
      <p:sp>
        <p:nvSpPr>
          <p:cNvPr id="14" name="Flèche : courbe vers la gauche 13">
            <a:extLst>
              <a:ext uri="{FF2B5EF4-FFF2-40B4-BE49-F238E27FC236}">
                <a16:creationId xmlns:a16="http://schemas.microsoft.com/office/drawing/2014/main" id="{54440546-4834-3CE9-CC18-89F1EE4EE5AC}"/>
              </a:ext>
            </a:extLst>
          </p:cNvPr>
          <p:cNvSpPr/>
          <p:nvPr/>
        </p:nvSpPr>
        <p:spPr>
          <a:xfrm rot="1552227">
            <a:off x="11335210" y="2879168"/>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Tree>
    <p:extLst>
      <p:ext uri="{BB962C8B-B14F-4D97-AF65-F5344CB8AC3E}">
        <p14:creationId xmlns:p14="http://schemas.microsoft.com/office/powerpoint/2010/main" val="3946209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Les fonctionnalités de votre module</a:t>
            </a:r>
            <a:endParaRPr lang="fr-F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6172518" cy="2067700"/>
          </a:xfrm>
        </p:spPr>
        <p:txBody>
          <a:bodyPr vert="horz" lIns="91440" tIns="45720" rIns="91440" bIns="45720" rtlCol="0" anchor="t">
            <a:normAutofit fontScale="85000" lnSpcReduction="20000"/>
          </a:bodyPr>
          <a:lstStyle/>
          <a:p>
            <a:pPr>
              <a:lnSpc>
                <a:spcPct val="100000"/>
              </a:lnSpc>
            </a:pPr>
            <a:r>
              <a:rPr lang="fr-FR" sz="1400" dirty="0">
                <a:solidFill>
                  <a:schemeClr val="bg2"/>
                </a:solidFill>
                <a:latin typeface="Figtree"/>
              </a:rPr>
              <a:t>Option LIGHT</a:t>
            </a:r>
          </a:p>
          <a:p>
            <a:pPr lvl="1">
              <a:lnSpc>
                <a:spcPct val="100000"/>
              </a:lnSpc>
            </a:pPr>
            <a:r>
              <a:rPr lang="fr-FR" sz="1400" dirty="0">
                <a:solidFill>
                  <a:schemeClr val="bg2"/>
                </a:solidFill>
                <a:latin typeface="Figtree"/>
              </a:rPr>
              <a:t>Enrichir le catalogue de formation</a:t>
            </a:r>
          </a:p>
          <a:p>
            <a:pPr lvl="1">
              <a:lnSpc>
                <a:spcPct val="100000"/>
              </a:lnSpc>
            </a:pPr>
            <a:r>
              <a:rPr lang="fr-FR" sz="1400" dirty="0">
                <a:solidFill>
                  <a:schemeClr val="bg1"/>
                </a:solidFill>
                <a:latin typeface="Figtree"/>
              </a:rPr>
              <a:t>Recueillir les besoins de formation de vos collaborateurs</a:t>
            </a:r>
          </a:p>
          <a:p>
            <a:pPr lvl="1">
              <a:lnSpc>
                <a:spcPct val="100000"/>
              </a:lnSpc>
            </a:pPr>
            <a:r>
              <a:rPr lang="fr-FR" sz="1400" dirty="0">
                <a:solidFill>
                  <a:schemeClr val="bg1"/>
                </a:solidFill>
                <a:latin typeface="Figtree"/>
              </a:rPr>
              <a:t>Suivre les formations</a:t>
            </a:r>
          </a:p>
          <a:p>
            <a:pPr>
              <a:lnSpc>
                <a:spcPct val="100000"/>
              </a:lnSpc>
            </a:pPr>
            <a:r>
              <a:rPr lang="fr-FR" sz="1400" dirty="0">
                <a:solidFill>
                  <a:schemeClr val="bg2"/>
                </a:solidFill>
                <a:latin typeface="Figtree"/>
              </a:rPr>
              <a:t>Option PRO</a:t>
            </a:r>
          </a:p>
          <a:p>
            <a:pPr lvl="1">
              <a:lnSpc>
                <a:spcPct val="100000"/>
              </a:lnSpc>
            </a:pPr>
            <a:r>
              <a:rPr lang="fr-FR" sz="1400" dirty="0">
                <a:solidFill>
                  <a:schemeClr val="bg2"/>
                </a:solidFill>
                <a:latin typeface="Figtree"/>
              </a:rPr>
              <a:t>Créer le plan de formation</a:t>
            </a:r>
          </a:p>
          <a:p>
            <a:pPr lvl="1">
              <a:lnSpc>
                <a:spcPct val="100000"/>
              </a:lnSpc>
            </a:pPr>
            <a:r>
              <a:rPr lang="fr-FR" sz="1400" dirty="0">
                <a:solidFill>
                  <a:schemeClr val="bg2"/>
                </a:solidFill>
                <a:latin typeface="Figtree"/>
              </a:rPr>
              <a:t>Ajouter des actions de formation au plan</a:t>
            </a:r>
          </a:p>
          <a:p>
            <a:pPr lvl="1">
              <a:lnSpc>
                <a:spcPct val="100000"/>
              </a:lnSpc>
            </a:pPr>
            <a:r>
              <a:rPr lang="fr-FR" sz="1400" dirty="0">
                <a:solidFill>
                  <a:schemeClr val="bg2"/>
                </a:solidFill>
                <a:latin typeface="Figtree"/>
              </a:rPr>
              <a:t>Ajouter des sessions aux actions de formation</a:t>
            </a:r>
          </a:p>
          <a:p>
            <a:pPr lvl="1">
              <a:lnSpc>
                <a:spcPct val="100000"/>
              </a:lnSpc>
            </a:pPr>
            <a:r>
              <a:rPr lang="fr-FR" sz="1400" dirty="0">
                <a:solidFill>
                  <a:schemeClr val="bg2"/>
                </a:solidFill>
                <a:latin typeface="Figtree"/>
              </a:rPr>
              <a:t>Suivre le budget</a:t>
            </a:r>
          </a:p>
          <a:p>
            <a:pPr marL="0" indent="0">
              <a:lnSpc>
                <a:spcPct val="100000"/>
              </a:lnSpc>
              <a:buNone/>
            </a:pPr>
            <a:endParaRPr lang="fr-FR" sz="1400" dirty="0">
              <a:solidFill>
                <a:schemeClr val="bg1"/>
              </a:solidFill>
              <a:latin typeface="Figtree"/>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799342"/>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3" action="ppaction://hlinksldjump"/>
              </a:rPr>
              <a:t>L’espace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5127579"/>
            <a:ext cx="5283200" cy="129698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200" dirty="0">
                <a:solidFill>
                  <a:schemeClr val="bg2"/>
                </a:solidFill>
                <a:latin typeface="Figtree"/>
              </a:rPr>
              <a:t>Attribuer les droits d’accès Talents</a:t>
            </a:r>
          </a:p>
          <a:p>
            <a:pPr>
              <a:lnSpc>
                <a:spcPct val="100000"/>
              </a:lnSpc>
            </a:pPr>
            <a:r>
              <a:rPr lang="fr-FR" sz="1200" dirty="0">
                <a:solidFill>
                  <a:schemeClr val="bg2"/>
                </a:solidFill>
                <a:latin typeface="Figtree"/>
              </a:rPr>
              <a:t>Paramétrer le circuit de validation des demandes de formation </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6"/>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1C005-7A8D-D9B4-37E7-F9D2BCF18AD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1189933-3B7A-CE6A-E3E0-125198502642}"/>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535544A0-6DE0-C93E-7C71-7BE96C6325F7}"/>
              </a:ext>
            </a:extLst>
          </p:cNvPr>
          <p:cNvSpPr>
            <a:spLocks noGrp="1"/>
          </p:cNvSpPr>
          <p:nvPr>
            <p:ph type="body" sz="quarter" idx="19"/>
          </p:nvPr>
        </p:nvSpPr>
        <p:spPr/>
        <p:txBody>
          <a:bodyPr/>
          <a:lstStyle/>
          <a:p>
            <a:r>
              <a:rPr lang="fr-FR" dirty="0"/>
              <a:t>Saisir son budget prévisionnel</a:t>
            </a:r>
          </a:p>
        </p:txBody>
      </p:sp>
      <p:sp>
        <p:nvSpPr>
          <p:cNvPr id="15" name="Espace réservé du tableau 1">
            <a:extLst>
              <a:ext uri="{FF2B5EF4-FFF2-40B4-BE49-F238E27FC236}">
                <a16:creationId xmlns:a16="http://schemas.microsoft.com/office/drawing/2014/main" id="{BFE3B321-B5A2-C167-68ED-35300492E712}"/>
              </a:ext>
            </a:extLst>
          </p:cNvPr>
          <p:cNvSpPr txBox="1">
            <a:spLocks/>
          </p:cNvSpPr>
          <p:nvPr/>
        </p:nvSpPr>
        <p:spPr>
          <a:xfrm>
            <a:off x="493807" y="3429000"/>
            <a:ext cx="3141307" cy="3291839"/>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Le </a:t>
            </a:r>
            <a:r>
              <a:rPr lang="fr-FR" sz="1300" b="1" dirty="0">
                <a:latin typeface="Figtree Light" pitchFamily="2" charset="0"/>
              </a:rPr>
              <a:t>budget alloué </a:t>
            </a:r>
            <a:r>
              <a:rPr lang="fr-FR" sz="1300" dirty="0">
                <a:latin typeface="Figtree Light" pitchFamily="2" charset="0"/>
              </a:rPr>
              <a:t>correspond au montant total consacré au plan. S'il n'est pas encore connu, il pourra être renseigné plus tard. </a:t>
            </a:r>
          </a:p>
          <a:p>
            <a:pPr marL="0" indent="0" algn="ctr">
              <a:buNone/>
            </a:pPr>
            <a:r>
              <a:rPr lang="fr-FR" sz="1300" dirty="0">
                <a:latin typeface="Figtree Light" pitchFamily="2" charset="0"/>
              </a:rPr>
              <a:t>Les</a:t>
            </a:r>
            <a:r>
              <a:rPr lang="fr-FR" sz="1300" b="1" dirty="0">
                <a:latin typeface="Figtree Light" pitchFamily="2" charset="0"/>
              </a:rPr>
              <a:t> types de coûts et de financements </a:t>
            </a:r>
            <a:r>
              <a:rPr lang="fr-FR" sz="1300" dirty="0">
                <a:latin typeface="Figtree Light" pitchFamily="2" charset="0"/>
              </a:rPr>
              <a:t>peuvent être définis dès maintenant — ils seront ensuite proposés automatiquement lors de la création des actions et des sessions.</a:t>
            </a:r>
          </a:p>
        </p:txBody>
      </p:sp>
      <p:pic>
        <p:nvPicPr>
          <p:cNvPr id="9" name="Image 8" descr="Une image contenant texte, capture d’écran, logiciel, nombre&#10;&#10;Le contenu généré par l’IA peut être incorrect.">
            <a:extLst>
              <a:ext uri="{FF2B5EF4-FFF2-40B4-BE49-F238E27FC236}">
                <a16:creationId xmlns:a16="http://schemas.microsoft.com/office/drawing/2014/main" id="{6265D278-4B1A-6367-FA2E-3B7FD0E9E0AC}"/>
              </a:ext>
            </a:extLst>
          </p:cNvPr>
          <p:cNvPicPr>
            <a:picLocks noChangeAspect="1"/>
          </p:cNvPicPr>
          <p:nvPr/>
        </p:nvPicPr>
        <p:blipFill>
          <a:blip r:embed="rId4"/>
          <a:stretch>
            <a:fillRect/>
          </a:stretch>
        </p:blipFill>
        <p:spPr>
          <a:xfrm>
            <a:off x="4096400" y="2287609"/>
            <a:ext cx="8013273" cy="4433230"/>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Police, nombre, ligne&#10;&#10;Le contenu généré par l’IA peut être incorrect.">
            <a:extLst>
              <a:ext uri="{FF2B5EF4-FFF2-40B4-BE49-F238E27FC236}">
                <a16:creationId xmlns:a16="http://schemas.microsoft.com/office/drawing/2014/main" id="{AB170ECC-F98B-54DD-414E-67046D397EA3}"/>
              </a:ext>
            </a:extLst>
          </p:cNvPr>
          <p:cNvPicPr>
            <a:picLocks noChangeAspect="1"/>
          </p:cNvPicPr>
          <p:nvPr/>
        </p:nvPicPr>
        <p:blipFill>
          <a:blip r:embed="rId5"/>
          <a:stretch>
            <a:fillRect/>
          </a:stretch>
        </p:blipFill>
        <p:spPr>
          <a:xfrm>
            <a:off x="219456" y="1393824"/>
            <a:ext cx="5876544" cy="1619683"/>
          </a:xfrm>
          <a:prstGeom prst="rect">
            <a:avLst/>
          </a:prstGeom>
          <a:ln>
            <a:noFill/>
          </a:ln>
          <a:effectLst>
            <a:outerShdw blurRad="292100" dist="139700" dir="2700000" algn="tl" rotWithShape="0">
              <a:srgbClr val="333333">
                <a:alpha val="65000"/>
              </a:srgbClr>
            </a:outerShdw>
          </a:effectLst>
        </p:spPr>
      </p:pic>
      <p:sp>
        <p:nvSpPr>
          <p:cNvPr id="10" name="Flèche : courbe vers la gauche 9">
            <a:extLst>
              <a:ext uri="{FF2B5EF4-FFF2-40B4-BE49-F238E27FC236}">
                <a16:creationId xmlns:a16="http://schemas.microsoft.com/office/drawing/2014/main" id="{CB16EB4D-83AB-1F5E-2187-B8B143C8879F}"/>
              </a:ext>
            </a:extLst>
          </p:cNvPr>
          <p:cNvSpPr/>
          <p:nvPr/>
        </p:nvSpPr>
        <p:spPr>
          <a:xfrm rot="20381322">
            <a:off x="6135472" y="2034552"/>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Tree>
    <p:extLst>
      <p:ext uri="{BB962C8B-B14F-4D97-AF65-F5344CB8AC3E}">
        <p14:creationId xmlns:p14="http://schemas.microsoft.com/office/powerpoint/2010/main" val="2322918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36CC-6175-EB04-DB91-EB91E883ED2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C27D175-FA1D-FEEB-5F1F-F615A7800741}"/>
              </a:ext>
            </a:extLst>
          </p:cNvPr>
          <p:cNvSpPr>
            <a:spLocks noGrp="1"/>
          </p:cNvSpPr>
          <p:nvPr>
            <p:ph type="title"/>
          </p:nvPr>
        </p:nvSpPr>
        <p:spPr/>
        <p:txBody>
          <a:bodyPr/>
          <a:lstStyle/>
          <a:p>
            <a:r>
              <a:rPr lang="fr-FR" sz="6600" dirty="0">
                <a:solidFill>
                  <a:schemeClr val="bg1"/>
                </a:solidFill>
                <a:latin typeface="Figtree"/>
              </a:rPr>
              <a:t>Ajouter des actions de formation</a:t>
            </a:r>
            <a:br>
              <a:rPr lang="fr-FR" sz="6600" dirty="0">
                <a:solidFill>
                  <a:schemeClr val="bg1"/>
                </a:solidFill>
                <a:latin typeface="Figtree"/>
              </a:rPr>
            </a:br>
            <a:endParaRPr lang="fr-FR" dirty="0"/>
          </a:p>
        </p:txBody>
      </p:sp>
    </p:spTree>
    <p:extLst>
      <p:ext uri="{BB962C8B-B14F-4D97-AF65-F5344CB8AC3E}">
        <p14:creationId xmlns:p14="http://schemas.microsoft.com/office/powerpoint/2010/main" val="1669601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414F2-2ABE-6219-37AF-AC81A762201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3EDE76C-8369-90AA-CBCC-C87372F4F657}"/>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6F876320-9AAF-2975-40AC-A63EB82F18FF}"/>
              </a:ext>
            </a:extLst>
          </p:cNvPr>
          <p:cNvSpPr>
            <a:spLocks noGrp="1"/>
          </p:cNvSpPr>
          <p:nvPr>
            <p:ph type="body" sz="quarter" idx="19"/>
          </p:nvPr>
        </p:nvSpPr>
        <p:spPr/>
        <p:txBody>
          <a:bodyPr/>
          <a:lstStyle/>
          <a:p>
            <a:r>
              <a:rPr lang="fr-FR" dirty="0"/>
              <a:t>Ajouter des actions de formation</a:t>
            </a:r>
          </a:p>
        </p:txBody>
      </p:sp>
      <p:sp>
        <p:nvSpPr>
          <p:cNvPr id="15" name="Espace réservé du tableau 1">
            <a:extLst>
              <a:ext uri="{FF2B5EF4-FFF2-40B4-BE49-F238E27FC236}">
                <a16:creationId xmlns:a16="http://schemas.microsoft.com/office/drawing/2014/main" id="{36228A67-755B-4E8E-E420-64AD3016EBDE}"/>
              </a:ext>
            </a:extLst>
          </p:cNvPr>
          <p:cNvSpPr txBox="1">
            <a:spLocks/>
          </p:cNvSpPr>
          <p:nvPr/>
        </p:nvSpPr>
        <p:spPr>
          <a:xfrm>
            <a:off x="2130583" y="955072"/>
            <a:ext cx="8330153" cy="1139762"/>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Une </a:t>
            </a:r>
            <a:r>
              <a:rPr lang="fr-FR" sz="1300" b="1" dirty="0">
                <a:latin typeface="Figtree Light" pitchFamily="2" charset="0"/>
              </a:rPr>
              <a:t>action</a:t>
            </a:r>
            <a:r>
              <a:rPr lang="fr-FR" sz="1300" dirty="0">
                <a:latin typeface="Figtree Light" pitchFamily="2" charset="0"/>
              </a:rPr>
              <a:t> de formation correspond à un programme global visant un </a:t>
            </a:r>
            <a:r>
              <a:rPr lang="fr-FR" sz="1300" b="1" dirty="0">
                <a:latin typeface="Figtree Light" pitchFamily="2" charset="0"/>
              </a:rPr>
              <a:t>objectif pédagogique </a:t>
            </a:r>
            <a:r>
              <a:rPr lang="fr-FR" sz="1300" dirty="0">
                <a:latin typeface="Figtree Light" pitchFamily="2" charset="0"/>
              </a:rPr>
              <a:t>précis.</a:t>
            </a:r>
          </a:p>
          <a:p>
            <a:pPr marL="0" indent="0" algn="ctr">
              <a:buNone/>
            </a:pPr>
            <a:r>
              <a:rPr lang="fr-FR" sz="1300" dirty="0">
                <a:latin typeface="Figtree Light" pitchFamily="2" charset="0"/>
              </a:rPr>
              <a:t>Elle peut être déclinée en </a:t>
            </a:r>
            <a:r>
              <a:rPr lang="fr-FR" sz="1300" b="1" dirty="0">
                <a:latin typeface="Figtree Light" pitchFamily="2" charset="0"/>
              </a:rPr>
              <a:t>plusieurs sessions </a:t>
            </a:r>
            <a:r>
              <a:rPr lang="fr-FR" sz="1300" dirty="0">
                <a:latin typeface="Figtree Light" pitchFamily="2" charset="0"/>
              </a:rPr>
              <a:t>à des dates différentes, pour différents groupes.</a:t>
            </a:r>
          </a:p>
        </p:txBody>
      </p:sp>
      <p:pic>
        <p:nvPicPr>
          <p:cNvPr id="1026" name="Picture 2">
            <a:extLst>
              <a:ext uri="{FF2B5EF4-FFF2-40B4-BE49-F238E27FC236}">
                <a16:creationId xmlns:a16="http://schemas.microsoft.com/office/drawing/2014/main" id="{8622808A-118A-54A1-D8EC-20150E832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97" y="2127583"/>
            <a:ext cx="7702927" cy="2880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9502176-3509-D318-7257-F3A11A40D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067" y="3572162"/>
            <a:ext cx="5923714" cy="3068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Flèche : courbe vers la gauche 4">
            <a:extLst>
              <a:ext uri="{FF2B5EF4-FFF2-40B4-BE49-F238E27FC236}">
                <a16:creationId xmlns:a16="http://schemas.microsoft.com/office/drawing/2014/main" id="{9176EB91-D830-1ACF-098B-FA1FE6888E4B}"/>
              </a:ext>
            </a:extLst>
          </p:cNvPr>
          <p:cNvSpPr/>
          <p:nvPr/>
        </p:nvSpPr>
        <p:spPr>
          <a:xfrm rot="20381322">
            <a:off x="7461059" y="3174667"/>
            <a:ext cx="455469" cy="1042449"/>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
        <p:nvSpPr>
          <p:cNvPr id="7" name="Espace réservé du tableau 1">
            <a:extLst>
              <a:ext uri="{FF2B5EF4-FFF2-40B4-BE49-F238E27FC236}">
                <a16:creationId xmlns:a16="http://schemas.microsoft.com/office/drawing/2014/main" id="{E57FE235-B19F-6654-24BC-D38CD9D32E2A}"/>
              </a:ext>
            </a:extLst>
          </p:cNvPr>
          <p:cNvSpPr txBox="1">
            <a:spLocks/>
          </p:cNvSpPr>
          <p:nvPr/>
        </p:nvSpPr>
        <p:spPr>
          <a:xfrm>
            <a:off x="677694" y="5197537"/>
            <a:ext cx="5321777" cy="1139762"/>
          </a:xfrm>
          <a:prstGeom prst="rect">
            <a:avLst/>
          </a:prstGeom>
        </p:spPr>
        <p:txBody>
          <a:bodyPr vert="horz" lIns="91440" tIns="45720" rIns="91440" bIns="45720" rtlCol="0">
            <a:normAutofit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Dans le menu </a:t>
            </a:r>
            <a:r>
              <a:rPr lang="fr-FR" sz="1300" b="1" dirty="0">
                <a:latin typeface="Figtree Light" pitchFamily="2" charset="0"/>
              </a:rPr>
              <a:t>Plan de formation</a:t>
            </a:r>
            <a:r>
              <a:rPr lang="fr-FR" sz="1300" dirty="0">
                <a:latin typeface="Figtree Light" pitchFamily="2" charset="0"/>
              </a:rPr>
              <a:t>, entrez dans le plan souhaité et cliquez sur « </a:t>
            </a:r>
            <a:r>
              <a:rPr lang="fr-FR" sz="1300" b="1" dirty="0">
                <a:latin typeface="Figtree Light" pitchFamily="2" charset="0"/>
              </a:rPr>
              <a:t>Ajouter</a:t>
            </a:r>
            <a:r>
              <a:rPr lang="fr-FR" sz="1300" dirty="0">
                <a:latin typeface="Figtree Light" pitchFamily="2" charset="0"/>
              </a:rPr>
              <a:t> » afin de renseigner les informations relatives à l’action. </a:t>
            </a:r>
          </a:p>
        </p:txBody>
      </p:sp>
    </p:spTree>
    <p:extLst>
      <p:ext uri="{BB962C8B-B14F-4D97-AF65-F5344CB8AC3E}">
        <p14:creationId xmlns:p14="http://schemas.microsoft.com/office/powerpoint/2010/main" val="2236043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08A57-BC71-A37C-1F1E-AF0CC1CD95A1}"/>
            </a:ext>
          </a:extLst>
        </p:cNvPr>
        <p:cNvGrpSpPr/>
        <p:nvPr/>
      </p:nvGrpSpPr>
      <p:grpSpPr>
        <a:xfrm>
          <a:off x="0" y="0"/>
          <a:ext cx="0" cy="0"/>
          <a:chOff x="0" y="0"/>
          <a:chExt cx="0" cy="0"/>
        </a:xfrm>
      </p:grpSpPr>
      <p:pic>
        <p:nvPicPr>
          <p:cNvPr id="2052" name="Picture 4" descr="Budget de l'action et impact sur le plan">
            <a:extLst>
              <a:ext uri="{FF2B5EF4-FFF2-40B4-BE49-F238E27FC236}">
                <a16:creationId xmlns:a16="http://schemas.microsoft.com/office/drawing/2014/main" id="{3A5EB8A8-5ED4-1FBB-1FAB-B8075FA7A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49" y="1409623"/>
            <a:ext cx="8542831" cy="2873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A83C28AD-3CEB-5DB8-9648-0B4B5DA68B45}"/>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EA576BE9-8784-554F-7895-59A336E6C14A}"/>
              </a:ext>
            </a:extLst>
          </p:cNvPr>
          <p:cNvSpPr>
            <a:spLocks noGrp="1"/>
          </p:cNvSpPr>
          <p:nvPr>
            <p:ph type="body" sz="quarter" idx="19"/>
          </p:nvPr>
        </p:nvSpPr>
        <p:spPr/>
        <p:txBody>
          <a:bodyPr/>
          <a:lstStyle/>
          <a:p>
            <a:r>
              <a:rPr lang="fr-FR" dirty="0"/>
              <a:t>Ajouter des actions de formation</a:t>
            </a:r>
          </a:p>
        </p:txBody>
      </p:sp>
      <p:sp>
        <p:nvSpPr>
          <p:cNvPr id="7" name="Espace réservé du tableau 1">
            <a:extLst>
              <a:ext uri="{FF2B5EF4-FFF2-40B4-BE49-F238E27FC236}">
                <a16:creationId xmlns:a16="http://schemas.microsoft.com/office/drawing/2014/main" id="{B90BE72D-226E-1F95-FD6F-459E759D1B14}"/>
              </a:ext>
            </a:extLst>
          </p:cNvPr>
          <p:cNvSpPr txBox="1">
            <a:spLocks/>
          </p:cNvSpPr>
          <p:nvPr/>
        </p:nvSpPr>
        <p:spPr>
          <a:xfrm>
            <a:off x="333865" y="4352544"/>
            <a:ext cx="5321777" cy="2211705"/>
          </a:xfrm>
          <a:prstGeom prst="rect">
            <a:avLst/>
          </a:prstGeom>
        </p:spPr>
        <p:txBody>
          <a:bodyPr vert="horz" lIns="91440" tIns="45720" rIns="91440" bIns="45720" rtlCol="0">
            <a:normAutofit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À cette étape, il est possible de choisir si le coût pédagogique et les financements sont gérés par </a:t>
            </a:r>
            <a:r>
              <a:rPr lang="fr-FR" sz="1300" b="1" dirty="0">
                <a:latin typeface="Figtree Light" pitchFamily="2" charset="0"/>
              </a:rPr>
              <a:t>action</a:t>
            </a:r>
            <a:r>
              <a:rPr lang="fr-FR" sz="1300" dirty="0">
                <a:latin typeface="Figtree Light" pitchFamily="2" charset="0"/>
              </a:rPr>
              <a:t> ou par </a:t>
            </a:r>
            <a:r>
              <a:rPr lang="fr-FR" sz="1300" b="1" dirty="0">
                <a:latin typeface="Figtree Light" pitchFamily="2" charset="0"/>
              </a:rPr>
              <a:t>session</a:t>
            </a:r>
            <a:r>
              <a:rPr lang="fr-FR" sz="1300" dirty="0">
                <a:latin typeface="Figtree Light" pitchFamily="2" charset="0"/>
              </a:rPr>
              <a:t>. Lorsque la gestion se fait par action, le coût pédagogique peut être saisi directement.</a:t>
            </a:r>
          </a:p>
          <a:p>
            <a:pPr marL="0" indent="0" algn="ctr">
              <a:buNone/>
            </a:pPr>
            <a:r>
              <a:rPr lang="fr-FR" sz="1300" dirty="0">
                <a:latin typeface="Figtree Light" pitchFamily="2" charset="0"/>
              </a:rPr>
              <a:t>Une fois le budget complété, cliquez sur "</a:t>
            </a:r>
            <a:r>
              <a:rPr lang="fr-FR" sz="1300" b="1" dirty="0">
                <a:latin typeface="Figtree Light" pitchFamily="2" charset="0"/>
              </a:rPr>
              <a:t>Continuer</a:t>
            </a:r>
            <a:r>
              <a:rPr lang="fr-FR" sz="1300" dirty="0">
                <a:latin typeface="Figtree Light" pitchFamily="2" charset="0"/>
              </a:rPr>
              <a:t>". Il devient possible de rattacher les collaborateurs immédiatement (sélectionnez "Oui") ou plus tard (sélectionnez "Non"), puis cliquez sur "</a:t>
            </a:r>
            <a:r>
              <a:rPr lang="fr-FR" sz="1300" b="1" dirty="0">
                <a:latin typeface="Figtree Light" pitchFamily="2" charset="0"/>
              </a:rPr>
              <a:t>Ajouter l'action </a:t>
            </a:r>
            <a:r>
              <a:rPr lang="fr-FR" sz="1300" dirty="0">
                <a:latin typeface="Figtree Light" pitchFamily="2" charset="0"/>
              </a:rPr>
              <a:t>».</a:t>
            </a:r>
          </a:p>
        </p:txBody>
      </p:sp>
      <p:pic>
        <p:nvPicPr>
          <p:cNvPr id="2054" name="Picture 6">
            <a:extLst>
              <a:ext uri="{FF2B5EF4-FFF2-40B4-BE49-F238E27FC236}">
                <a16:creationId xmlns:a16="http://schemas.microsoft.com/office/drawing/2014/main" id="{36214849-CFC4-A7D2-56FD-C408F4532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1834" y="3335299"/>
            <a:ext cx="4590359" cy="332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927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BE1BB-6191-D07A-367B-A08FA844946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DB4707A-B019-248C-3F2B-FA803E7B89E5}"/>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25B70A80-2618-500F-F740-A5B8CF828570}"/>
              </a:ext>
            </a:extLst>
          </p:cNvPr>
          <p:cNvSpPr>
            <a:spLocks noGrp="1"/>
          </p:cNvSpPr>
          <p:nvPr>
            <p:ph type="body" sz="quarter" idx="19"/>
          </p:nvPr>
        </p:nvSpPr>
        <p:spPr/>
        <p:txBody>
          <a:bodyPr/>
          <a:lstStyle/>
          <a:p>
            <a:r>
              <a:rPr lang="fr-FR" dirty="0"/>
              <a:t>Ajouter des actions de formation</a:t>
            </a:r>
          </a:p>
        </p:txBody>
      </p:sp>
      <p:sp>
        <p:nvSpPr>
          <p:cNvPr id="7" name="Espace réservé du tableau 1">
            <a:extLst>
              <a:ext uri="{FF2B5EF4-FFF2-40B4-BE49-F238E27FC236}">
                <a16:creationId xmlns:a16="http://schemas.microsoft.com/office/drawing/2014/main" id="{9AC2AF96-AFC8-179F-193C-31602345D6E3}"/>
              </a:ext>
            </a:extLst>
          </p:cNvPr>
          <p:cNvSpPr txBox="1">
            <a:spLocks/>
          </p:cNvSpPr>
          <p:nvPr/>
        </p:nvSpPr>
        <p:spPr>
          <a:xfrm>
            <a:off x="2204808" y="5038345"/>
            <a:ext cx="7782384" cy="1819655"/>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dirty="0">
                <a:latin typeface="Figtree Light" pitchFamily="2" charset="0"/>
              </a:rPr>
              <a:t>Il est également possible de créer des actions de formation dans un plan à partir du </a:t>
            </a:r>
            <a:r>
              <a:rPr lang="fr-FR" sz="1200" b="1" dirty="0">
                <a:latin typeface="Figtree Light" pitchFamily="2" charset="0"/>
              </a:rPr>
              <a:t>recueil du besoin </a:t>
            </a:r>
            <a:r>
              <a:rPr lang="fr-FR" sz="1200" dirty="0">
                <a:latin typeface="Figtree Light" pitchFamily="2" charset="0"/>
              </a:rPr>
              <a:t>accessible dans le menu </a:t>
            </a:r>
            <a:r>
              <a:rPr lang="fr-FR" sz="1200" b="1" dirty="0">
                <a:latin typeface="Figtree Light" pitchFamily="2" charset="0"/>
              </a:rPr>
              <a:t>« Gestion formation &gt; Formations de l’entreprise »</a:t>
            </a:r>
            <a:r>
              <a:rPr lang="fr-FR" sz="1200" dirty="0">
                <a:latin typeface="Figtree Light" pitchFamily="2" charset="0"/>
              </a:rPr>
              <a:t>. </a:t>
            </a:r>
          </a:p>
          <a:p>
            <a:pPr marL="0" indent="0" algn="ctr">
              <a:buNone/>
            </a:pPr>
            <a:r>
              <a:rPr lang="fr-FR" sz="1200" dirty="0">
                <a:latin typeface="Figtree Light"/>
              </a:rPr>
              <a:t>Sélectionnez une ou plusieurs demandes de formation et cliquez sur la flèche «</a:t>
            </a:r>
            <a:r>
              <a:rPr lang="fr-FR" sz="1200" b="1" dirty="0">
                <a:latin typeface="Figtree Light"/>
              </a:rPr>
              <a:t> Envoyer vers un plan </a:t>
            </a:r>
            <a:r>
              <a:rPr lang="fr-FR" sz="1200" dirty="0">
                <a:latin typeface="Figtree Light"/>
              </a:rPr>
              <a:t>». Cette action permettra de préinscrire automatiquement le collaborateur à l’action. </a:t>
            </a:r>
          </a:p>
          <a:p>
            <a:pPr marL="0" indent="0" algn="ctr">
              <a:buNone/>
            </a:pPr>
            <a:r>
              <a:rPr lang="fr-FR" sz="1200" b="1" dirty="0">
                <a:solidFill>
                  <a:schemeClr val="accent1"/>
                </a:solidFill>
                <a:latin typeface="Figtree Light"/>
              </a:rPr>
              <a:t>Bon à savoir </a:t>
            </a:r>
            <a:r>
              <a:rPr lang="fr-FR" sz="1200" dirty="0">
                <a:solidFill>
                  <a:schemeClr val="accent1"/>
                </a:solidFill>
                <a:latin typeface="Figtree Light"/>
              </a:rPr>
              <a:t>: Toute demande quel que soit son statut peut être envoyée vers le plan de votre choix. </a:t>
            </a:r>
          </a:p>
        </p:txBody>
      </p:sp>
      <p:pic>
        <p:nvPicPr>
          <p:cNvPr id="6" name="Image 5">
            <a:extLst>
              <a:ext uri="{FF2B5EF4-FFF2-40B4-BE49-F238E27FC236}">
                <a16:creationId xmlns:a16="http://schemas.microsoft.com/office/drawing/2014/main" id="{43C6E033-EDE3-CD18-6B9D-78320B5E3214}"/>
              </a:ext>
            </a:extLst>
          </p:cNvPr>
          <p:cNvPicPr>
            <a:picLocks noChangeAspect="1"/>
          </p:cNvPicPr>
          <p:nvPr/>
        </p:nvPicPr>
        <p:blipFill>
          <a:blip r:embed="rId4"/>
          <a:stretch>
            <a:fillRect/>
          </a:stretch>
        </p:blipFill>
        <p:spPr>
          <a:xfrm>
            <a:off x="1810512" y="1279525"/>
            <a:ext cx="8570976" cy="35559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2C88148-0098-1CAE-114B-B93799D0A2ED}"/>
              </a:ext>
            </a:extLst>
          </p:cNvPr>
          <p:cNvSpPr/>
          <p:nvPr/>
        </p:nvSpPr>
        <p:spPr>
          <a:xfrm>
            <a:off x="9336024" y="3895344"/>
            <a:ext cx="1045464" cy="61264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1624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E345C-0FAE-18D3-29BD-985D869B587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C8B4BA4-B29E-49B2-EEF0-05FF682FAD15}"/>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99313FFA-C479-3DE1-D613-2CBCD8CE06F9}"/>
              </a:ext>
            </a:extLst>
          </p:cNvPr>
          <p:cNvSpPr>
            <a:spLocks noGrp="1"/>
          </p:cNvSpPr>
          <p:nvPr>
            <p:ph type="body" sz="quarter" idx="19"/>
          </p:nvPr>
        </p:nvSpPr>
        <p:spPr/>
        <p:txBody>
          <a:bodyPr/>
          <a:lstStyle/>
          <a:p>
            <a:r>
              <a:rPr lang="fr-FR" dirty="0"/>
              <a:t>Transférer une action vers un autre plan</a:t>
            </a:r>
          </a:p>
        </p:txBody>
      </p:sp>
      <p:sp>
        <p:nvSpPr>
          <p:cNvPr id="7" name="Espace réservé du tableau 1">
            <a:extLst>
              <a:ext uri="{FF2B5EF4-FFF2-40B4-BE49-F238E27FC236}">
                <a16:creationId xmlns:a16="http://schemas.microsoft.com/office/drawing/2014/main" id="{F8837852-132D-48A4-8774-FCB62B42CFD1}"/>
              </a:ext>
            </a:extLst>
          </p:cNvPr>
          <p:cNvSpPr txBox="1">
            <a:spLocks/>
          </p:cNvSpPr>
          <p:nvPr/>
        </p:nvSpPr>
        <p:spPr>
          <a:xfrm>
            <a:off x="3579985" y="4646295"/>
            <a:ext cx="5321777" cy="2211705"/>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En cas d’erreur, ne vous inquiétez pas, vous pouvez décaler une action sur un nouveau plan de formation. </a:t>
            </a:r>
          </a:p>
          <a:p>
            <a:pPr marL="0" indent="0" algn="ctr">
              <a:buNone/>
            </a:pPr>
            <a:r>
              <a:rPr lang="fr-FR" sz="1300" dirty="0">
                <a:latin typeface="Figtree Light" pitchFamily="2" charset="0"/>
              </a:rPr>
              <a:t>Depuis l'action, ouvrez le menu d'édition, puis sélectionnez : </a:t>
            </a:r>
            <a:r>
              <a:rPr lang="fr-FR" sz="1300" b="1" dirty="0">
                <a:latin typeface="Figtree Light" pitchFamily="2" charset="0"/>
              </a:rPr>
              <a:t>Transférer vers un autre plan </a:t>
            </a:r>
            <a:endParaRPr lang="fr-FR" sz="1300" dirty="0">
              <a:latin typeface="Figtree Light" pitchFamily="2" charset="0"/>
            </a:endParaRPr>
          </a:p>
        </p:txBody>
      </p:sp>
      <p:pic>
        <p:nvPicPr>
          <p:cNvPr id="3074" name="Picture 2" descr="Transférer vers un autre plan">
            <a:extLst>
              <a:ext uri="{FF2B5EF4-FFF2-40B4-BE49-F238E27FC236}">
                <a16:creationId xmlns:a16="http://schemas.microsoft.com/office/drawing/2014/main" id="{19290643-03D8-E93F-13C6-C41BCE24E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592" y="1393824"/>
            <a:ext cx="9576816" cy="3391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9C6BB1E-3F8F-5F88-D541-D80BF89FF12E}"/>
              </a:ext>
            </a:extLst>
          </p:cNvPr>
          <p:cNvSpPr txBox="1"/>
          <p:nvPr/>
        </p:nvSpPr>
        <p:spPr>
          <a:xfrm>
            <a:off x="2409537" y="6337299"/>
            <a:ext cx="7662672" cy="492443"/>
          </a:xfrm>
          <a:prstGeom prst="rect">
            <a:avLst/>
          </a:prstGeom>
          <a:noFill/>
        </p:spPr>
        <p:txBody>
          <a:bodyPr wrap="square" rtlCol="0">
            <a:spAutoFit/>
          </a:bodyPr>
          <a:lstStyle/>
          <a:p>
            <a:pPr algn="ctr"/>
            <a:r>
              <a:rPr lang="fr-FR" sz="1300" b="1" dirty="0">
                <a:solidFill>
                  <a:schemeClr val="accent1"/>
                </a:solidFill>
                <a:latin typeface="Figtree Light" pitchFamily="2" charset="0"/>
              </a:rPr>
              <a:t>Bon à savoir ! </a:t>
            </a:r>
            <a:r>
              <a:rPr lang="fr-FR" sz="1300" dirty="0">
                <a:latin typeface="Figtree Light" pitchFamily="2" charset="0"/>
              </a:rPr>
              <a:t>Ou alors vous pouvez tout simplement annuler une action de formation. Ceci la mettra en « pause » tout en conservant l’historique, les participants et les coûts.</a:t>
            </a:r>
          </a:p>
        </p:txBody>
      </p:sp>
    </p:spTree>
    <p:extLst>
      <p:ext uri="{BB962C8B-B14F-4D97-AF65-F5344CB8AC3E}">
        <p14:creationId xmlns:p14="http://schemas.microsoft.com/office/powerpoint/2010/main" val="344430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5384A-6A2F-36CD-9934-D0FF52C3FC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25FFF82-2908-0C16-FA15-7039F6228804}"/>
              </a:ext>
            </a:extLst>
          </p:cNvPr>
          <p:cNvSpPr>
            <a:spLocks noGrp="1"/>
          </p:cNvSpPr>
          <p:nvPr>
            <p:ph type="title"/>
          </p:nvPr>
        </p:nvSpPr>
        <p:spPr/>
        <p:txBody>
          <a:bodyPr/>
          <a:lstStyle/>
          <a:p>
            <a:r>
              <a:rPr lang="fr-FR" sz="6600" dirty="0">
                <a:solidFill>
                  <a:schemeClr val="bg1"/>
                </a:solidFill>
                <a:latin typeface="Figtree"/>
              </a:rPr>
              <a:t>Ajouter des sessions de formation</a:t>
            </a:r>
            <a:endParaRPr lang="fr-FR" dirty="0"/>
          </a:p>
        </p:txBody>
      </p:sp>
    </p:spTree>
    <p:extLst>
      <p:ext uri="{BB962C8B-B14F-4D97-AF65-F5344CB8AC3E}">
        <p14:creationId xmlns:p14="http://schemas.microsoft.com/office/powerpoint/2010/main" val="501978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91A0A-843C-9758-D096-4210626C8CA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FE01991-82EF-E662-E88A-F63197203646}"/>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373C302D-D3C5-5765-D586-D5A8120E1587}"/>
              </a:ext>
            </a:extLst>
          </p:cNvPr>
          <p:cNvSpPr>
            <a:spLocks noGrp="1"/>
          </p:cNvSpPr>
          <p:nvPr>
            <p:ph type="body" sz="quarter" idx="19"/>
          </p:nvPr>
        </p:nvSpPr>
        <p:spPr/>
        <p:txBody>
          <a:bodyPr/>
          <a:lstStyle/>
          <a:p>
            <a:r>
              <a:rPr lang="fr-FR" dirty="0"/>
              <a:t>Ajouter des sessions de formation</a:t>
            </a:r>
          </a:p>
        </p:txBody>
      </p:sp>
      <p:sp>
        <p:nvSpPr>
          <p:cNvPr id="7" name="Espace réservé du tableau 1">
            <a:extLst>
              <a:ext uri="{FF2B5EF4-FFF2-40B4-BE49-F238E27FC236}">
                <a16:creationId xmlns:a16="http://schemas.microsoft.com/office/drawing/2014/main" id="{12F0D60A-446B-A49A-C230-F898B6F7DB00}"/>
              </a:ext>
            </a:extLst>
          </p:cNvPr>
          <p:cNvSpPr txBox="1">
            <a:spLocks/>
          </p:cNvSpPr>
          <p:nvPr/>
        </p:nvSpPr>
        <p:spPr>
          <a:xfrm>
            <a:off x="-4314" y="1042019"/>
            <a:ext cx="12196982" cy="876014"/>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Une </a:t>
            </a:r>
            <a:r>
              <a:rPr lang="fr-FR" sz="1300" b="1" dirty="0">
                <a:latin typeface="Figtree Light" pitchFamily="2" charset="0"/>
              </a:rPr>
              <a:t>session de formation </a:t>
            </a:r>
            <a:r>
              <a:rPr lang="fr-FR" sz="1300" dirty="0">
                <a:latin typeface="Figtree Light" pitchFamily="2" charset="0"/>
              </a:rPr>
              <a:t>correspond à la </a:t>
            </a:r>
            <a:r>
              <a:rPr lang="fr-FR" sz="1300" b="1" dirty="0">
                <a:latin typeface="Figtree Light" pitchFamily="2" charset="0"/>
              </a:rPr>
              <a:t>mise en œuvre concrète d'une action</a:t>
            </a:r>
            <a:r>
              <a:rPr lang="fr-FR" sz="1300" dirty="0">
                <a:latin typeface="Figtree Light" pitchFamily="2" charset="0"/>
              </a:rPr>
              <a:t>, organisée pour un </a:t>
            </a:r>
            <a:r>
              <a:rPr lang="fr-FR" sz="1300" b="1" dirty="0">
                <a:latin typeface="Figtree Light" pitchFamily="2" charset="0"/>
              </a:rPr>
              <a:t>groupe</a:t>
            </a:r>
            <a:r>
              <a:rPr lang="fr-FR" sz="1300" dirty="0">
                <a:latin typeface="Figtree Light" pitchFamily="2" charset="0"/>
              </a:rPr>
              <a:t> donné, à des </a:t>
            </a:r>
            <a:r>
              <a:rPr lang="fr-FR" sz="1300" b="1" dirty="0">
                <a:latin typeface="Figtree Light" pitchFamily="2" charset="0"/>
              </a:rPr>
              <a:t>dates</a:t>
            </a:r>
            <a:r>
              <a:rPr lang="fr-FR" sz="1300" dirty="0">
                <a:latin typeface="Figtree Light" pitchFamily="2" charset="0"/>
              </a:rPr>
              <a:t> précises.</a:t>
            </a:r>
          </a:p>
        </p:txBody>
      </p:sp>
      <p:pic>
        <p:nvPicPr>
          <p:cNvPr id="4098" name="Picture 2">
            <a:extLst>
              <a:ext uri="{FF2B5EF4-FFF2-40B4-BE49-F238E27FC236}">
                <a16:creationId xmlns:a16="http://schemas.microsoft.com/office/drawing/2014/main" id="{D8963317-4AB9-8D19-C987-8D57E3E99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1916461"/>
            <a:ext cx="8026691" cy="3524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Espace réservé du tableau 1">
            <a:extLst>
              <a:ext uri="{FF2B5EF4-FFF2-40B4-BE49-F238E27FC236}">
                <a16:creationId xmlns:a16="http://schemas.microsoft.com/office/drawing/2014/main" id="{8F5AFF3B-4803-948F-6D80-1CBC76ED7CAE}"/>
              </a:ext>
            </a:extLst>
          </p:cNvPr>
          <p:cNvSpPr txBox="1">
            <a:spLocks/>
          </p:cNvSpPr>
          <p:nvPr/>
        </p:nvSpPr>
        <p:spPr>
          <a:xfrm>
            <a:off x="381000" y="5568696"/>
            <a:ext cx="6293190" cy="1163764"/>
          </a:xfrm>
          <a:prstGeom prst="rect">
            <a:avLst/>
          </a:prstGeom>
        </p:spPr>
        <p:txBody>
          <a:bodyPr vert="horz" lIns="91440" tIns="45720" rIns="91440" bIns="45720" rtlCol="0">
            <a:normAutofit fontScale="925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Figtree Light" pitchFamily="2" charset="0"/>
              </a:rPr>
              <a:t>Pour ajouter une session, ouvrez l'action depuis le plan, déroulez l'encart "</a:t>
            </a:r>
            <a:r>
              <a:rPr lang="fr-FR" sz="1400" b="1" dirty="0">
                <a:latin typeface="Figtree Light" pitchFamily="2" charset="0"/>
              </a:rPr>
              <a:t>Sessions</a:t>
            </a:r>
            <a:r>
              <a:rPr lang="fr-FR" sz="1400" dirty="0">
                <a:latin typeface="Figtree Light" pitchFamily="2" charset="0"/>
              </a:rPr>
              <a:t>", puis cliquez sur « </a:t>
            </a:r>
            <a:r>
              <a:rPr lang="fr-FR" sz="1400" b="1" dirty="0">
                <a:latin typeface="Figtree Light" pitchFamily="2" charset="0"/>
              </a:rPr>
              <a:t>Ajouter</a:t>
            </a:r>
            <a:r>
              <a:rPr lang="fr-FR" sz="1400" dirty="0">
                <a:latin typeface="Figtree Light" pitchFamily="2" charset="0"/>
              </a:rPr>
              <a:t> » afin de remplir les différentes dates et heures.</a:t>
            </a:r>
          </a:p>
          <a:p>
            <a:pPr marL="0" indent="0" algn="ctr">
              <a:buNone/>
            </a:pPr>
            <a:r>
              <a:rPr lang="fr-FR" sz="1400" dirty="0">
                <a:latin typeface="Figtree Light" pitchFamily="2" charset="0"/>
              </a:rPr>
              <a:t>Lors de l’étape n°2, vous pouvez également </a:t>
            </a:r>
            <a:r>
              <a:rPr lang="fr-FR" sz="1400" b="1" dirty="0">
                <a:latin typeface="Figtree Light" pitchFamily="2" charset="0"/>
              </a:rPr>
              <a:t>inscrire les collaborateurs </a:t>
            </a:r>
            <a:r>
              <a:rPr lang="fr-FR" sz="1400" dirty="0">
                <a:latin typeface="Figtree Light" pitchFamily="2" charset="0"/>
              </a:rPr>
              <a:t>à une session.  </a:t>
            </a:r>
          </a:p>
        </p:txBody>
      </p:sp>
      <p:pic>
        <p:nvPicPr>
          <p:cNvPr id="4100" name="Picture 4" descr="Ajouter une nouvelle session">
            <a:extLst>
              <a:ext uri="{FF2B5EF4-FFF2-40B4-BE49-F238E27FC236}">
                <a16:creationId xmlns:a16="http://schemas.microsoft.com/office/drawing/2014/main" id="{FBFCDBF2-83E1-E88E-0B6F-4DBD1BB00D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10" r="17333" b="13140"/>
          <a:stretch>
            <a:fillRect/>
          </a:stretch>
        </p:blipFill>
        <p:spPr bwMode="auto">
          <a:xfrm>
            <a:off x="7059168" y="2874295"/>
            <a:ext cx="5056632" cy="3203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Flèche : courbe vers la gauche 4">
            <a:extLst>
              <a:ext uri="{FF2B5EF4-FFF2-40B4-BE49-F238E27FC236}">
                <a16:creationId xmlns:a16="http://schemas.microsoft.com/office/drawing/2014/main" id="{328B774A-E0D9-5159-E3AC-4D8B0C4BDE26}"/>
              </a:ext>
            </a:extLst>
          </p:cNvPr>
          <p:cNvSpPr/>
          <p:nvPr/>
        </p:nvSpPr>
        <p:spPr>
          <a:xfrm rot="20381322">
            <a:off x="8170432" y="2430998"/>
            <a:ext cx="455469" cy="1042449"/>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Tree>
    <p:extLst>
      <p:ext uri="{BB962C8B-B14F-4D97-AF65-F5344CB8AC3E}">
        <p14:creationId xmlns:p14="http://schemas.microsoft.com/office/powerpoint/2010/main" val="273099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3A5A9-6D0A-B7C6-AE53-04A0FA80C76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F9F29E4-641E-736D-C8A9-2CC38A0E9F67}"/>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29DED1FF-6588-72D0-8ACB-BB281C37E252}"/>
              </a:ext>
            </a:extLst>
          </p:cNvPr>
          <p:cNvSpPr>
            <a:spLocks noGrp="1"/>
          </p:cNvSpPr>
          <p:nvPr>
            <p:ph type="body" sz="quarter" idx="19"/>
          </p:nvPr>
        </p:nvSpPr>
        <p:spPr/>
        <p:txBody>
          <a:bodyPr/>
          <a:lstStyle/>
          <a:p>
            <a:r>
              <a:rPr lang="fr-FR" dirty="0"/>
              <a:t>Informer les inscrits</a:t>
            </a:r>
          </a:p>
        </p:txBody>
      </p:sp>
      <p:sp>
        <p:nvSpPr>
          <p:cNvPr id="2" name="Espace réservé du tableau 1">
            <a:extLst>
              <a:ext uri="{FF2B5EF4-FFF2-40B4-BE49-F238E27FC236}">
                <a16:creationId xmlns:a16="http://schemas.microsoft.com/office/drawing/2014/main" id="{EC31F56A-BD79-16B6-8995-4333B04C300B}"/>
              </a:ext>
            </a:extLst>
          </p:cNvPr>
          <p:cNvSpPr txBox="1">
            <a:spLocks/>
          </p:cNvSpPr>
          <p:nvPr/>
        </p:nvSpPr>
        <p:spPr>
          <a:xfrm>
            <a:off x="2310002" y="5038344"/>
            <a:ext cx="7976997" cy="1163764"/>
          </a:xfrm>
          <a:prstGeom prst="rect">
            <a:avLst/>
          </a:prstGeom>
        </p:spPr>
        <p:txBody>
          <a:bodyPr vert="horz" lIns="91440" tIns="45720" rIns="91440" bIns="45720" rtlCol="0">
            <a:normAutofit fontScale="92500"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Dans la session, ouvrez l'encart "</a:t>
            </a:r>
            <a:r>
              <a:rPr lang="fr-FR" sz="1300" b="1" dirty="0">
                <a:latin typeface="Figtree Light" pitchFamily="2" charset="0"/>
              </a:rPr>
              <a:t>Collaborateurs dans la session</a:t>
            </a:r>
            <a:r>
              <a:rPr lang="fr-FR" sz="1300" dirty="0">
                <a:latin typeface="Figtree Light" pitchFamily="2" charset="0"/>
              </a:rPr>
              <a:t>". </a:t>
            </a:r>
          </a:p>
          <a:p>
            <a:pPr marL="0" indent="0" algn="ctr">
              <a:buNone/>
            </a:pPr>
            <a:r>
              <a:rPr lang="fr-FR" sz="1300" dirty="0">
                <a:latin typeface="Figtree Light" pitchFamily="2" charset="0"/>
              </a:rPr>
              <a:t>Pour chaque collaborateur, il est possible de l'inscrire, le transférer vers une autre session, le supprimer, le notifier, ou lui ajouter une convocation (avec ou sans notification).  </a:t>
            </a:r>
          </a:p>
        </p:txBody>
      </p:sp>
      <p:pic>
        <p:nvPicPr>
          <p:cNvPr id="5122" name="Picture 2">
            <a:extLst>
              <a:ext uri="{FF2B5EF4-FFF2-40B4-BE49-F238E27FC236}">
                <a16:creationId xmlns:a16="http://schemas.microsoft.com/office/drawing/2014/main" id="{D02D5DC4-4B21-BC14-4A46-5785CD9C1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939" y="1393824"/>
            <a:ext cx="9030877" cy="3781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258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E37F6-4547-ADE4-95DF-219455CEB5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3E4B8A-C20F-AE99-0D00-19230309BC64}"/>
              </a:ext>
            </a:extLst>
          </p:cNvPr>
          <p:cNvSpPr>
            <a:spLocks noGrp="1"/>
          </p:cNvSpPr>
          <p:nvPr>
            <p:ph type="title"/>
          </p:nvPr>
        </p:nvSpPr>
        <p:spPr/>
        <p:txBody>
          <a:bodyPr/>
          <a:lstStyle/>
          <a:p>
            <a:r>
              <a:rPr lang="fr-FR" sz="6600" dirty="0">
                <a:solidFill>
                  <a:schemeClr val="bg1"/>
                </a:solidFill>
                <a:latin typeface="Figtree"/>
              </a:rPr>
              <a:t>Suivre le budget</a:t>
            </a:r>
            <a:endParaRPr lang="fr-FR" dirty="0"/>
          </a:p>
        </p:txBody>
      </p:sp>
    </p:spTree>
    <p:extLst>
      <p:ext uri="{BB962C8B-B14F-4D97-AF65-F5344CB8AC3E}">
        <p14:creationId xmlns:p14="http://schemas.microsoft.com/office/powerpoint/2010/main" val="1000344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EEDE9-1B41-33B8-F422-7366C398A44A}"/>
              </a:ext>
            </a:extLst>
          </p:cNvPr>
          <p:cNvSpPr>
            <a:spLocks noGrp="1"/>
          </p:cNvSpPr>
          <p:nvPr>
            <p:ph type="title"/>
          </p:nvPr>
        </p:nvSpPr>
        <p:spPr/>
        <p:txBody>
          <a:bodyPr/>
          <a:lstStyle/>
          <a:p>
            <a:r>
              <a:rPr lang="fr-FR" sz="6600">
                <a:latin typeface="PP Woodland"/>
              </a:rPr>
              <a:t>Les fonctionnalités de votre module</a:t>
            </a:r>
            <a:endParaRPr lang="fr-FR"/>
          </a:p>
        </p:txBody>
      </p:sp>
    </p:spTree>
    <p:extLst>
      <p:ext uri="{BB962C8B-B14F-4D97-AF65-F5344CB8AC3E}">
        <p14:creationId xmlns:p14="http://schemas.microsoft.com/office/powerpoint/2010/main" val="4293405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88AF0-0B06-CB0B-4551-CF2495F4B1A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77B8E9F-5F38-C132-9E1C-04B650E83E2F}"/>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A39882DE-51CC-B2FB-98E3-14CFE1C02615}"/>
              </a:ext>
            </a:extLst>
          </p:cNvPr>
          <p:cNvSpPr>
            <a:spLocks noGrp="1"/>
          </p:cNvSpPr>
          <p:nvPr>
            <p:ph type="body" sz="quarter" idx="19"/>
          </p:nvPr>
        </p:nvSpPr>
        <p:spPr/>
        <p:txBody>
          <a:bodyPr/>
          <a:lstStyle/>
          <a:p>
            <a:r>
              <a:rPr lang="fr-FR" dirty="0"/>
              <a:t>Saisir mon budget réel</a:t>
            </a:r>
          </a:p>
        </p:txBody>
      </p:sp>
      <p:sp>
        <p:nvSpPr>
          <p:cNvPr id="2" name="Espace réservé du tableau 1">
            <a:extLst>
              <a:ext uri="{FF2B5EF4-FFF2-40B4-BE49-F238E27FC236}">
                <a16:creationId xmlns:a16="http://schemas.microsoft.com/office/drawing/2014/main" id="{C72B32BE-FB3A-7AE2-A47F-3872F3CBAF8B}"/>
              </a:ext>
            </a:extLst>
          </p:cNvPr>
          <p:cNvSpPr txBox="1">
            <a:spLocks/>
          </p:cNvSpPr>
          <p:nvPr/>
        </p:nvSpPr>
        <p:spPr>
          <a:xfrm>
            <a:off x="6678167" y="1734884"/>
            <a:ext cx="5142358" cy="5013388"/>
          </a:xfrm>
          <a:prstGeom prst="rect">
            <a:avLst/>
          </a:prstGeom>
        </p:spPr>
        <p:txBody>
          <a:bodyPr vert="horz" lIns="91440" tIns="45720" rIns="91440" bIns="45720" rtlCol="0">
            <a:normAutofit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Si l’action a été configurée avec une </a:t>
            </a:r>
            <a:r>
              <a:rPr lang="fr-FR" sz="1300" b="1" dirty="0">
                <a:latin typeface="Figtree Light" pitchFamily="2" charset="0"/>
              </a:rPr>
              <a:t>gestion du budget par action</a:t>
            </a:r>
            <a:r>
              <a:rPr lang="fr-FR" sz="1300" dirty="0">
                <a:latin typeface="Figtree Light" pitchFamily="2" charset="0"/>
              </a:rPr>
              <a:t>, vous pouvez saisir le budget réel des coûts pédagogiques directement au niveau de l’action dans la rubrique : </a:t>
            </a:r>
            <a:r>
              <a:rPr lang="fr-FR" sz="1300" b="1" dirty="0">
                <a:latin typeface="Figtree Light" pitchFamily="2" charset="0"/>
              </a:rPr>
              <a:t>Budget de l’action</a:t>
            </a:r>
            <a:r>
              <a:rPr lang="fr-FR" sz="1300" dirty="0">
                <a:latin typeface="Figtree Light" pitchFamily="2" charset="0"/>
              </a:rPr>
              <a:t>. </a:t>
            </a: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r>
              <a:rPr lang="fr-FR" sz="1300" dirty="0">
                <a:latin typeface="Figtree Light" pitchFamily="2" charset="0"/>
              </a:rPr>
              <a:t>Pour les autres coûts qui dépendent de la session, ouvrez la session et saisissez les coûts collaborateur par collaborateur. </a:t>
            </a:r>
          </a:p>
          <a:p>
            <a:pPr marL="0" indent="0" algn="ctr">
              <a:buNone/>
            </a:pPr>
            <a:endParaRPr lang="fr-FR" sz="1300" dirty="0">
              <a:latin typeface="Figtree Light" pitchFamily="2" charset="0"/>
            </a:endParaRPr>
          </a:p>
          <a:p>
            <a:pPr marL="0" indent="0" algn="ctr">
              <a:buNone/>
            </a:pPr>
            <a:r>
              <a:rPr lang="fr-FR" sz="1300" dirty="0">
                <a:latin typeface="Figtree Light" pitchFamily="2" charset="0"/>
              </a:rPr>
              <a:t>Une fois la saisie finalisée, revenez sur l’action et cochez « </a:t>
            </a:r>
            <a:r>
              <a:rPr lang="fr-FR" sz="1300" b="1" dirty="0">
                <a:latin typeface="Figtree Light" pitchFamily="2" charset="0"/>
              </a:rPr>
              <a:t>Budget dépensé </a:t>
            </a:r>
            <a:r>
              <a:rPr lang="fr-FR" sz="1300" dirty="0">
                <a:latin typeface="Figtree Light" pitchFamily="2" charset="0"/>
              </a:rPr>
              <a:t>». </a:t>
            </a:r>
          </a:p>
          <a:p>
            <a:pPr marL="0" indent="0" algn="ctr">
              <a:buNone/>
            </a:pPr>
            <a:endParaRPr lang="fr-FR" sz="1300" dirty="0">
              <a:latin typeface="Figtree Light" pitchFamily="2" charset="0"/>
            </a:endParaRPr>
          </a:p>
        </p:txBody>
      </p:sp>
      <p:pic>
        <p:nvPicPr>
          <p:cNvPr id="6146" name="Picture 2">
            <a:extLst>
              <a:ext uri="{FF2B5EF4-FFF2-40B4-BE49-F238E27FC236}">
                <a16:creationId xmlns:a16="http://schemas.microsoft.com/office/drawing/2014/main" id="{B51ADDC1-DE0C-ED2C-D07B-546B573C85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04" r="19310"/>
          <a:stretch>
            <a:fillRect/>
          </a:stretch>
        </p:blipFill>
        <p:spPr bwMode="auto">
          <a:xfrm>
            <a:off x="118586" y="1489837"/>
            <a:ext cx="5989320" cy="454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9019E49-E0EF-B485-EA78-4FAD05FE5A89}"/>
              </a:ext>
            </a:extLst>
          </p:cNvPr>
          <p:cNvPicPr>
            <a:picLocks noChangeAspect="1"/>
          </p:cNvPicPr>
          <p:nvPr/>
        </p:nvPicPr>
        <p:blipFill>
          <a:blip r:embed="rId5"/>
          <a:stretch>
            <a:fillRect/>
          </a:stretch>
        </p:blipFill>
        <p:spPr>
          <a:xfrm>
            <a:off x="6541007" y="3149336"/>
            <a:ext cx="5513833" cy="1837945"/>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A66BC1E7-DCF0-1CCC-E95D-D0AFE44BB277}"/>
              </a:ext>
            </a:extLst>
          </p:cNvPr>
          <p:cNvPicPr>
            <a:picLocks noChangeAspect="1"/>
          </p:cNvPicPr>
          <p:nvPr/>
        </p:nvPicPr>
        <p:blipFill>
          <a:blip r:embed="rId6"/>
          <a:stretch>
            <a:fillRect/>
          </a:stretch>
        </p:blipFill>
        <p:spPr>
          <a:xfrm>
            <a:off x="9880548" y="6338640"/>
            <a:ext cx="1648055" cy="409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0813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B2FC-22AE-0161-8A48-FEB206E977D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01DA37F-6B28-2D3F-A877-1BBF6A6F2943}"/>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324096CA-D486-3D24-2F36-D837B954FF44}"/>
              </a:ext>
            </a:extLst>
          </p:cNvPr>
          <p:cNvSpPr>
            <a:spLocks noGrp="1"/>
          </p:cNvSpPr>
          <p:nvPr>
            <p:ph type="body" sz="quarter" idx="19"/>
          </p:nvPr>
        </p:nvSpPr>
        <p:spPr/>
        <p:txBody>
          <a:bodyPr/>
          <a:lstStyle/>
          <a:p>
            <a:r>
              <a:rPr lang="fr-FR" dirty="0"/>
              <a:t>Visualiser mon budget global</a:t>
            </a:r>
          </a:p>
        </p:txBody>
      </p:sp>
      <p:sp>
        <p:nvSpPr>
          <p:cNvPr id="2" name="Espace réservé du tableau 1">
            <a:extLst>
              <a:ext uri="{FF2B5EF4-FFF2-40B4-BE49-F238E27FC236}">
                <a16:creationId xmlns:a16="http://schemas.microsoft.com/office/drawing/2014/main" id="{084F5AE0-DFE4-7745-FA8D-F4DD5FA9A682}"/>
              </a:ext>
            </a:extLst>
          </p:cNvPr>
          <p:cNvSpPr txBox="1">
            <a:spLocks/>
          </p:cNvSpPr>
          <p:nvPr/>
        </p:nvSpPr>
        <p:spPr>
          <a:xfrm>
            <a:off x="2107501" y="5867972"/>
            <a:ext cx="7976997" cy="1163764"/>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00" dirty="0">
                <a:latin typeface="Figtree Light" pitchFamily="2" charset="0"/>
              </a:rPr>
              <a:t>Le budget global se définit lors de la création du plan et reste accessible à tout moment depuis l'onglet « </a:t>
            </a:r>
            <a:r>
              <a:rPr lang="fr-FR" sz="1300" b="1" dirty="0">
                <a:latin typeface="Figtree Light" pitchFamily="2" charset="0"/>
              </a:rPr>
              <a:t>Budget</a:t>
            </a:r>
            <a:r>
              <a:rPr lang="fr-FR" sz="1300" dirty="0">
                <a:latin typeface="Figtree Light" pitchFamily="2" charset="0"/>
              </a:rPr>
              <a:t> </a:t>
            </a:r>
            <a:r>
              <a:rPr lang="fr-FR" sz="1300" b="1" dirty="0">
                <a:latin typeface="Figtree Light" pitchFamily="2" charset="0"/>
              </a:rPr>
              <a:t>global</a:t>
            </a:r>
            <a:r>
              <a:rPr lang="fr-FR" sz="1300" dirty="0">
                <a:latin typeface="Figtree Light" pitchFamily="2" charset="0"/>
              </a:rPr>
              <a:t> » . Cet onglet centralise les informations essentielles : budget prévu, dépenses engagées, montants prévisionnels et financements associés. Il permet de suivre l'utilisation du budget en un coup d'œil.</a:t>
            </a:r>
          </a:p>
        </p:txBody>
      </p:sp>
      <p:pic>
        <p:nvPicPr>
          <p:cNvPr id="6" name="Image 5">
            <a:extLst>
              <a:ext uri="{FF2B5EF4-FFF2-40B4-BE49-F238E27FC236}">
                <a16:creationId xmlns:a16="http://schemas.microsoft.com/office/drawing/2014/main" id="{0C1F9054-5717-0C4D-9C2A-DF799624B163}"/>
              </a:ext>
            </a:extLst>
          </p:cNvPr>
          <p:cNvPicPr>
            <a:picLocks noChangeAspect="1"/>
          </p:cNvPicPr>
          <p:nvPr/>
        </p:nvPicPr>
        <p:blipFill>
          <a:blip r:embed="rId4"/>
          <a:stretch>
            <a:fillRect/>
          </a:stretch>
        </p:blipFill>
        <p:spPr>
          <a:xfrm>
            <a:off x="2178826" y="1318389"/>
            <a:ext cx="7834348" cy="45540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0586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sz="6600" dirty="0">
                <a:solidFill>
                  <a:schemeClr val="bg1"/>
                </a:solidFill>
                <a:latin typeface="Figtree"/>
              </a:rPr>
              <a:t>Suivre les formations de vos collaborateurs</a:t>
            </a:r>
            <a:endParaRPr lang="fr-FR" dirty="0"/>
          </a:p>
        </p:txBody>
      </p:sp>
    </p:spTree>
    <p:extLst>
      <p:ext uri="{BB962C8B-B14F-4D97-AF65-F5344CB8AC3E}">
        <p14:creationId xmlns:p14="http://schemas.microsoft.com/office/powerpoint/2010/main" val="661220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CFFC3-68BB-C1B6-BF03-5600722FFDF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AD9E13B-4998-57D1-6041-B71D647687BC}"/>
              </a:ext>
            </a:extLst>
          </p:cNvPr>
          <p:cNvSpPr>
            <a:spLocks noGrp="1"/>
          </p:cNvSpPr>
          <p:nvPr>
            <p:ph type="title"/>
          </p:nvPr>
        </p:nvSpPr>
        <p:spPr/>
        <p:txBody>
          <a:bodyPr/>
          <a:lstStyle/>
          <a:p>
            <a:r>
              <a:rPr lang="fr-FR" dirty="0"/>
              <a:t>Suivi des formations</a:t>
            </a:r>
          </a:p>
        </p:txBody>
      </p:sp>
      <p:sp>
        <p:nvSpPr>
          <p:cNvPr id="4" name="Espace réservé du texte 3">
            <a:extLst>
              <a:ext uri="{FF2B5EF4-FFF2-40B4-BE49-F238E27FC236}">
                <a16:creationId xmlns:a16="http://schemas.microsoft.com/office/drawing/2014/main" id="{ADDFA4E0-5B5B-1019-706A-72FC2D2DFFD5}"/>
              </a:ext>
            </a:extLst>
          </p:cNvPr>
          <p:cNvSpPr>
            <a:spLocks noGrp="1"/>
          </p:cNvSpPr>
          <p:nvPr>
            <p:ph type="body" sz="quarter" idx="19"/>
          </p:nvPr>
        </p:nvSpPr>
        <p:spPr/>
        <p:txBody>
          <a:bodyPr/>
          <a:lstStyle/>
          <a:p>
            <a:r>
              <a:rPr lang="fr-FR" dirty="0"/>
              <a:t>Suivre les formations de mes collaborateurs</a:t>
            </a:r>
          </a:p>
        </p:txBody>
      </p:sp>
      <p:sp>
        <p:nvSpPr>
          <p:cNvPr id="2" name="Espace réservé du tableau 1">
            <a:extLst>
              <a:ext uri="{FF2B5EF4-FFF2-40B4-BE49-F238E27FC236}">
                <a16:creationId xmlns:a16="http://schemas.microsoft.com/office/drawing/2014/main" id="{DFBB9F1E-3EFC-9BB5-8938-72375C9EB0C1}"/>
              </a:ext>
            </a:extLst>
          </p:cNvPr>
          <p:cNvSpPr txBox="1">
            <a:spLocks/>
          </p:cNvSpPr>
          <p:nvPr/>
        </p:nvSpPr>
        <p:spPr>
          <a:xfrm>
            <a:off x="920496" y="1393824"/>
            <a:ext cx="10735055" cy="1163764"/>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Figtree Light" pitchFamily="2" charset="0"/>
              </a:rPr>
              <a:t>Une fois que vos </a:t>
            </a:r>
            <a:r>
              <a:rPr lang="fr-FR" sz="1400" b="1" dirty="0">
                <a:latin typeface="Figtree Light" pitchFamily="2" charset="0"/>
              </a:rPr>
              <a:t>collaborateurs</a:t>
            </a:r>
            <a:r>
              <a:rPr lang="fr-FR" sz="1400" dirty="0">
                <a:latin typeface="Figtree Light" pitchFamily="2" charset="0"/>
              </a:rPr>
              <a:t> sont </a:t>
            </a:r>
            <a:r>
              <a:rPr lang="fr-FR" sz="1400" b="1" dirty="0">
                <a:latin typeface="Figtree Light" pitchFamily="2" charset="0"/>
              </a:rPr>
              <a:t>inscrits à une session</a:t>
            </a:r>
            <a:r>
              <a:rPr lang="fr-FR" sz="1400" dirty="0">
                <a:latin typeface="Figtree Light" pitchFamily="2" charset="0"/>
              </a:rPr>
              <a:t>, vous pouvez </a:t>
            </a:r>
            <a:r>
              <a:rPr lang="fr-FR" sz="1400" b="1" dirty="0">
                <a:latin typeface="Figtree Light" pitchFamily="2" charset="0"/>
              </a:rPr>
              <a:t>suivre l’avancement </a:t>
            </a:r>
            <a:r>
              <a:rPr lang="fr-FR" sz="1400" dirty="0">
                <a:latin typeface="Figtree Light" pitchFamily="2" charset="0"/>
              </a:rPr>
              <a:t>de ces dernières à partir du menu « </a:t>
            </a:r>
            <a:r>
              <a:rPr lang="fr-FR" sz="1400" b="1" dirty="0">
                <a:latin typeface="Figtree Light" pitchFamily="2" charset="0"/>
              </a:rPr>
              <a:t>Gestion formation &gt; Formations de l’entreprise &gt; Suivi des formations </a:t>
            </a:r>
            <a:r>
              <a:rPr lang="fr-FR" sz="1400" dirty="0">
                <a:latin typeface="Figtree Light" pitchFamily="2" charset="0"/>
              </a:rPr>
              <a:t>». </a:t>
            </a:r>
          </a:p>
          <a:p>
            <a:pPr marL="0" indent="0" algn="ctr">
              <a:buNone/>
            </a:pPr>
            <a:endParaRPr lang="fr-FR" sz="1400" dirty="0">
              <a:latin typeface="Figtree Light" pitchFamily="2" charset="0"/>
            </a:endParaRPr>
          </a:p>
        </p:txBody>
      </p:sp>
      <p:pic>
        <p:nvPicPr>
          <p:cNvPr id="7" name="Image 6">
            <a:extLst>
              <a:ext uri="{FF2B5EF4-FFF2-40B4-BE49-F238E27FC236}">
                <a16:creationId xmlns:a16="http://schemas.microsoft.com/office/drawing/2014/main" id="{B95B8A90-4884-AF96-8254-98C0F712186A}"/>
              </a:ext>
            </a:extLst>
          </p:cNvPr>
          <p:cNvPicPr>
            <a:picLocks noChangeAspect="1"/>
          </p:cNvPicPr>
          <p:nvPr/>
        </p:nvPicPr>
        <p:blipFill>
          <a:blip r:embed="rId4"/>
          <a:stretch>
            <a:fillRect/>
          </a:stretch>
        </p:blipFill>
        <p:spPr>
          <a:xfrm>
            <a:off x="106681" y="2020243"/>
            <a:ext cx="7894319" cy="3897957"/>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997635A0-52B4-D43B-4A6F-CECE6D564DC9}"/>
              </a:ext>
            </a:extLst>
          </p:cNvPr>
          <p:cNvPicPr>
            <a:picLocks noChangeAspect="1"/>
          </p:cNvPicPr>
          <p:nvPr/>
        </p:nvPicPr>
        <p:blipFill>
          <a:blip r:embed="rId5"/>
          <a:stretch>
            <a:fillRect/>
          </a:stretch>
        </p:blipFill>
        <p:spPr>
          <a:xfrm>
            <a:off x="4871925" y="4728690"/>
            <a:ext cx="7137195" cy="2012523"/>
          </a:xfrm>
          <a:prstGeom prst="rect">
            <a:avLst/>
          </a:prstGeom>
          <a:ln>
            <a:noFill/>
          </a:ln>
          <a:effectLst>
            <a:outerShdw blurRad="292100" dist="139700" dir="2700000" algn="tl" rotWithShape="0">
              <a:srgbClr val="333333">
                <a:alpha val="65000"/>
              </a:srgbClr>
            </a:outerShdw>
          </a:effectLst>
        </p:spPr>
      </p:pic>
      <p:sp>
        <p:nvSpPr>
          <p:cNvPr id="10" name="Flèche : courbe vers la gauche 9">
            <a:extLst>
              <a:ext uri="{FF2B5EF4-FFF2-40B4-BE49-F238E27FC236}">
                <a16:creationId xmlns:a16="http://schemas.microsoft.com/office/drawing/2014/main" id="{B21D4952-BB3C-AB97-E993-869823D1804E}"/>
              </a:ext>
            </a:extLst>
          </p:cNvPr>
          <p:cNvSpPr/>
          <p:nvPr/>
        </p:nvSpPr>
        <p:spPr>
          <a:xfrm rot="20381322">
            <a:off x="8005841" y="4347055"/>
            <a:ext cx="455469" cy="1042449"/>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
        <p:nvSpPr>
          <p:cNvPr id="11" name="Rectangle 10">
            <a:extLst>
              <a:ext uri="{FF2B5EF4-FFF2-40B4-BE49-F238E27FC236}">
                <a16:creationId xmlns:a16="http://schemas.microsoft.com/office/drawing/2014/main" id="{265E3F6B-1BD1-FC43-34C0-EB645075254D}"/>
              </a:ext>
            </a:extLst>
          </p:cNvPr>
          <p:cNvSpPr/>
          <p:nvPr/>
        </p:nvSpPr>
        <p:spPr>
          <a:xfrm>
            <a:off x="2240280" y="2368296"/>
            <a:ext cx="859536" cy="26701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ableau 1">
            <a:extLst>
              <a:ext uri="{FF2B5EF4-FFF2-40B4-BE49-F238E27FC236}">
                <a16:creationId xmlns:a16="http://schemas.microsoft.com/office/drawing/2014/main" id="{D1B513BC-1180-BFC6-C767-EF89DDFDDB74}"/>
              </a:ext>
            </a:extLst>
          </p:cNvPr>
          <p:cNvSpPr txBox="1">
            <a:spLocks/>
          </p:cNvSpPr>
          <p:nvPr/>
        </p:nvSpPr>
        <p:spPr>
          <a:xfrm>
            <a:off x="8314539" y="2407708"/>
            <a:ext cx="3694581" cy="2470863"/>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dirty="0">
                <a:latin typeface="Figtree Light" pitchFamily="2" charset="0"/>
              </a:rPr>
              <a:t>La formation de votre collaborateur peut avoir plusieurs statuts : </a:t>
            </a:r>
          </a:p>
          <a:p>
            <a:pPr>
              <a:buFontTx/>
              <a:buChar char="-"/>
            </a:pPr>
            <a:r>
              <a:rPr lang="fr-FR" sz="1200" b="1" dirty="0">
                <a:solidFill>
                  <a:srgbClr val="7030A0"/>
                </a:solidFill>
                <a:latin typeface="Figtree Light" pitchFamily="2" charset="0"/>
              </a:rPr>
              <a:t>Planifiée</a:t>
            </a:r>
            <a:r>
              <a:rPr lang="fr-FR" sz="1200" dirty="0">
                <a:latin typeface="Figtree Light" pitchFamily="2" charset="0"/>
              </a:rPr>
              <a:t> : Une date est ajoutée à la session</a:t>
            </a:r>
          </a:p>
          <a:p>
            <a:pPr>
              <a:buFontTx/>
              <a:buChar char="-"/>
            </a:pPr>
            <a:r>
              <a:rPr lang="fr-FR" sz="1200" b="1" dirty="0">
                <a:solidFill>
                  <a:srgbClr val="0070C0"/>
                </a:solidFill>
                <a:latin typeface="Figtree Light" pitchFamily="2" charset="0"/>
              </a:rPr>
              <a:t>En cours </a:t>
            </a:r>
            <a:r>
              <a:rPr lang="fr-FR" sz="1200" dirty="0">
                <a:latin typeface="Figtree Light" pitchFamily="2" charset="0"/>
              </a:rPr>
              <a:t>: La session est en cours</a:t>
            </a:r>
          </a:p>
          <a:p>
            <a:pPr>
              <a:buFontTx/>
              <a:buChar char="-"/>
            </a:pPr>
            <a:r>
              <a:rPr lang="fr-FR" sz="1200" b="1" dirty="0">
                <a:solidFill>
                  <a:srgbClr val="00B050"/>
                </a:solidFill>
                <a:latin typeface="Figtree Light" pitchFamily="2" charset="0"/>
              </a:rPr>
              <a:t>Réalisée</a:t>
            </a:r>
            <a:r>
              <a:rPr lang="fr-FR" sz="1200" dirty="0">
                <a:latin typeface="Figtree Light" pitchFamily="2" charset="0"/>
              </a:rPr>
              <a:t> : La date de la session est passée</a:t>
            </a:r>
          </a:p>
          <a:p>
            <a:pPr marL="0" indent="0">
              <a:buNone/>
            </a:pPr>
            <a:endParaRPr lang="fr-FR" sz="1200" dirty="0">
              <a:latin typeface="Figtree Light" pitchFamily="2" charset="0"/>
            </a:endParaRPr>
          </a:p>
        </p:txBody>
      </p:sp>
    </p:spTree>
    <p:extLst>
      <p:ext uri="{BB962C8B-B14F-4D97-AF65-F5344CB8AC3E}">
        <p14:creationId xmlns:p14="http://schemas.microsoft.com/office/powerpoint/2010/main" val="10270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Tree>
    <p:extLst>
      <p:ext uri="{BB962C8B-B14F-4D97-AF65-F5344CB8AC3E}">
        <p14:creationId xmlns:p14="http://schemas.microsoft.com/office/powerpoint/2010/main" val="1009862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650BF-D83C-EB4C-2598-4F8869C6540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8AFACB-EB3C-A3D1-E433-A57AC25064C5}"/>
              </a:ext>
            </a:extLst>
          </p:cNvPr>
          <p:cNvSpPr>
            <a:spLocks noGrp="1"/>
          </p:cNvSpPr>
          <p:nvPr>
            <p:ph type="title"/>
          </p:nvPr>
        </p:nvSpPr>
        <p:spPr/>
        <p:txBody>
          <a:bodyPr/>
          <a:lstStyle/>
          <a:p>
            <a:pPr>
              <a:lnSpc>
                <a:spcPct val="100000"/>
              </a:lnSpc>
            </a:pPr>
            <a:r>
              <a:rPr lang="fr-FR" sz="6600">
                <a:solidFill>
                  <a:schemeClr val="bg1"/>
                </a:solidFill>
                <a:latin typeface="Figtree"/>
              </a:rPr>
              <a:t>Attribuer les droits d’accès Talents ​</a:t>
            </a:r>
          </a:p>
        </p:txBody>
      </p:sp>
    </p:spTree>
    <p:extLst>
      <p:ext uri="{BB962C8B-B14F-4D97-AF65-F5344CB8AC3E}">
        <p14:creationId xmlns:p14="http://schemas.microsoft.com/office/powerpoint/2010/main" val="3880937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Attribuer les droits d’accès Talents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Espace admin &gt; Droits modules talents</a:t>
            </a:r>
          </a:p>
        </p:txBody>
      </p:sp>
      <p:pic>
        <p:nvPicPr>
          <p:cNvPr id="5" name="Image 4">
            <a:extLst>
              <a:ext uri="{FF2B5EF4-FFF2-40B4-BE49-F238E27FC236}">
                <a16:creationId xmlns:a16="http://schemas.microsoft.com/office/drawing/2014/main" id="{DD3D50CB-A2A8-3AA3-1D4D-12A9C95012FC}"/>
              </a:ext>
            </a:extLst>
          </p:cNvPr>
          <p:cNvPicPr>
            <a:picLocks noChangeAspect="1"/>
          </p:cNvPicPr>
          <p:nvPr/>
        </p:nvPicPr>
        <p:blipFill>
          <a:blip r:embed="rId2"/>
          <a:stretch>
            <a:fillRect/>
          </a:stretch>
        </p:blipFill>
        <p:spPr>
          <a:xfrm>
            <a:off x="2537926" y="1459138"/>
            <a:ext cx="7340082" cy="3329321"/>
          </a:xfrm>
          <a:prstGeom prst="rect">
            <a:avLst/>
          </a:prstGeom>
          <a:ln>
            <a:noFill/>
          </a:ln>
          <a:effectLst>
            <a:outerShdw blurRad="292100" dist="139700" dir="2700000" algn="tl" rotWithShape="0">
              <a:srgbClr val="333333">
                <a:alpha val="65000"/>
              </a:srgbClr>
            </a:outerShdw>
          </a:effectLst>
        </p:spPr>
      </p:pic>
      <p:sp>
        <p:nvSpPr>
          <p:cNvPr id="6" name="Espace réservé du texte 41">
            <a:extLst>
              <a:ext uri="{FF2B5EF4-FFF2-40B4-BE49-F238E27FC236}">
                <a16:creationId xmlns:a16="http://schemas.microsoft.com/office/drawing/2014/main" id="{CBEDB4DB-EA45-8FED-5B6B-580B8A86E58D}"/>
              </a:ext>
            </a:extLst>
          </p:cNvPr>
          <p:cNvSpPr txBox="1">
            <a:spLocks/>
          </p:cNvSpPr>
          <p:nvPr/>
        </p:nvSpPr>
        <p:spPr>
          <a:xfrm>
            <a:off x="766013" y="4959713"/>
            <a:ext cx="11333292" cy="1792076"/>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a:rPr>
              <a:t>Les droits modules talents permettent de distinguer les utilisateurs en fonction de leur accès. </a:t>
            </a:r>
          </a:p>
          <a:p>
            <a:pPr algn="just"/>
            <a:r>
              <a:rPr lang="fr-FR" dirty="0">
                <a:latin typeface="Figtree Light"/>
              </a:rPr>
              <a:t>Accès administrateur : Toute personne devant alimenter le catalogue de formation et gérer le suivi du plan de formation. </a:t>
            </a:r>
          </a:p>
          <a:p>
            <a:pPr algn="just"/>
            <a:r>
              <a:rPr lang="fr-FR" dirty="0">
                <a:latin typeface="Figtree Light"/>
              </a:rPr>
              <a:t>Accès manager : Toute personne pouvant proposer une formation pour un collaborateur.</a:t>
            </a:r>
          </a:p>
          <a:p>
            <a:pPr algn="just"/>
            <a:r>
              <a:rPr lang="fr-FR">
                <a:latin typeface="Figtree Light"/>
              </a:rPr>
              <a:t>Accès collaborateur : Toute personne pouvant participer à une formation. </a:t>
            </a:r>
          </a:p>
          <a:p>
            <a:pPr algn="just">
              <a:buChar char="•"/>
            </a:pPr>
            <a:endParaRPr lang="fr-FR">
              <a:latin typeface="Figtree Light" pitchFamily="2" charset="0"/>
            </a:endParaRPr>
          </a:p>
        </p:txBody>
      </p:sp>
    </p:spTree>
    <p:extLst>
      <p:ext uri="{BB962C8B-B14F-4D97-AF65-F5344CB8AC3E}">
        <p14:creationId xmlns:p14="http://schemas.microsoft.com/office/powerpoint/2010/main" val="403898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dirty="0">
                <a:solidFill>
                  <a:schemeClr val="bg1"/>
                </a:solidFill>
                <a:latin typeface="Figtree"/>
              </a:rPr>
              <a:t>Paramétrer le circuit de validation</a:t>
            </a:r>
          </a:p>
        </p:txBody>
      </p:sp>
    </p:spTree>
    <p:extLst>
      <p:ext uri="{BB962C8B-B14F-4D97-AF65-F5344CB8AC3E}">
        <p14:creationId xmlns:p14="http://schemas.microsoft.com/office/powerpoint/2010/main" val="1372455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C9448-EF78-977D-1955-9009614D4861}"/>
            </a:ext>
          </a:extLst>
        </p:cNvPr>
        <p:cNvGrpSpPr/>
        <p:nvPr/>
      </p:nvGrpSpPr>
      <p:grpSpPr>
        <a:xfrm>
          <a:off x="0" y="0"/>
          <a:ext cx="0" cy="0"/>
          <a:chOff x="0" y="0"/>
          <a:chExt cx="0" cy="0"/>
        </a:xfrm>
      </p:grpSpPr>
      <p:pic>
        <p:nvPicPr>
          <p:cNvPr id="13" name="Image 12">
            <a:extLst>
              <a:ext uri="{FF2B5EF4-FFF2-40B4-BE49-F238E27FC236}">
                <a16:creationId xmlns:a16="http://schemas.microsoft.com/office/drawing/2014/main" id="{F82991BB-B1B5-B1DB-A784-29FB81B0EB52}"/>
              </a:ext>
            </a:extLst>
          </p:cNvPr>
          <p:cNvPicPr>
            <a:picLocks noChangeAspect="1"/>
          </p:cNvPicPr>
          <p:nvPr/>
        </p:nvPicPr>
        <p:blipFill>
          <a:blip r:embed="rId2"/>
          <a:stretch>
            <a:fillRect/>
          </a:stretch>
        </p:blipFill>
        <p:spPr>
          <a:xfrm>
            <a:off x="4548412" y="3684285"/>
            <a:ext cx="5798462" cy="3050318"/>
          </a:xfrm>
          <a:prstGeom prst="rect">
            <a:avLst/>
          </a:prstGeom>
          <a:ln>
            <a:noFill/>
          </a:ln>
          <a:effectLst>
            <a:outerShdw blurRad="292100" dist="139700" dir="2700000" algn="tl" rotWithShape="0">
              <a:srgbClr val="333333">
                <a:alpha val="65000"/>
              </a:srgbClr>
            </a:outerShdw>
          </a:effectLst>
        </p:spPr>
      </p:pic>
      <p:sp>
        <p:nvSpPr>
          <p:cNvPr id="16" name="Flèche : courbe vers la gauche 15">
            <a:extLst>
              <a:ext uri="{FF2B5EF4-FFF2-40B4-BE49-F238E27FC236}">
                <a16:creationId xmlns:a16="http://schemas.microsoft.com/office/drawing/2014/main" id="{2EE1FEBB-971B-2592-D295-103A2A1B505F}"/>
              </a:ext>
            </a:extLst>
          </p:cNvPr>
          <p:cNvSpPr/>
          <p:nvPr/>
        </p:nvSpPr>
        <p:spPr>
          <a:xfrm rot="2547343">
            <a:off x="10268957" y="3701346"/>
            <a:ext cx="455469" cy="1042449"/>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solidFill>
                <a:schemeClr val="tx1"/>
              </a:solidFill>
            </a:endParaRPr>
          </a:p>
        </p:txBody>
      </p:sp>
      <p:sp>
        <p:nvSpPr>
          <p:cNvPr id="3" name="Titre 2">
            <a:extLst>
              <a:ext uri="{FF2B5EF4-FFF2-40B4-BE49-F238E27FC236}">
                <a16:creationId xmlns:a16="http://schemas.microsoft.com/office/drawing/2014/main" id="{551CBF6A-60DA-E352-A7F0-919F36B06C41}"/>
              </a:ext>
            </a:extLst>
          </p:cNvPr>
          <p:cNvSpPr>
            <a:spLocks noGrp="1"/>
          </p:cNvSpPr>
          <p:nvPr>
            <p:ph type="title"/>
          </p:nvPr>
        </p:nvSpPr>
        <p:spPr/>
        <p:txBody>
          <a:bodyPr/>
          <a:lstStyle/>
          <a:p>
            <a:r>
              <a:rPr lang="fr-FR" dirty="0"/>
              <a:t>Paramétrer le circuit de validation</a:t>
            </a:r>
          </a:p>
        </p:txBody>
      </p:sp>
      <p:sp>
        <p:nvSpPr>
          <p:cNvPr id="4" name="Espace réservé du texte 3">
            <a:extLst>
              <a:ext uri="{FF2B5EF4-FFF2-40B4-BE49-F238E27FC236}">
                <a16:creationId xmlns:a16="http://schemas.microsoft.com/office/drawing/2014/main" id="{493D3A26-0819-ADBE-ECF2-DB2BA7522EB6}"/>
              </a:ext>
            </a:extLst>
          </p:cNvPr>
          <p:cNvSpPr>
            <a:spLocks noGrp="1"/>
          </p:cNvSpPr>
          <p:nvPr>
            <p:ph type="body" sz="quarter" idx="19"/>
          </p:nvPr>
        </p:nvSpPr>
        <p:spPr/>
        <p:txBody>
          <a:bodyPr>
            <a:normAutofit fontScale="85000" lnSpcReduction="10000"/>
          </a:bodyPr>
          <a:lstStyle/>
          <a:p>
            <a:r>
              <a:rPr lang="fr-FR" dirty="0"/>
              <a:t>Espace admin &gt; gestion de la formation&gt; circuit de validation des demandes</a:t>
            </a:r>
          </a:p>
        </p:txBody>
      </p:sp>
      <p:sp>
        <p:nvSpPr>
          <p:cNvPr id="6" name="Espace réservé du texte 41">
            <a:extLst>
              <a:ext uri="{FF2B5EF4-FFF2-40B4-BE49-F238E27FC236}">
                <a16:creationId xmlns:a16="http://schemas.microsoft.com/office/drawing/2014/main" id="{71FF4335-4794-3D54-2307-5BD801455A59}"/>
              </a:ext>
            </a:extLst>
          </p:cNvPr>
          <p:cNvSpPr txBox="1">
            <a:spLocks/>
          </p:cNvSpPr>
          <p:nvPr/>
        </p:nvSpPr>
        <p:spPr>
          <a:xfrm>
            <a:off x="182349" y="3429000"/>
            <a:ext cx="4274146" cy="3894596"/>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a:rPr>
              <a:t>Il est possible de créer un circuit de validation sur mesure avec autant de niveaux que nécessaire. </a:t>
            </a:r>
          </a:p>
          <a:p>
            <a:pPr algn="just">
              <a:buFontTx/>
              <a:buChar char="-"/>
            </a:pPr>
            <a:r>
              <a:rPr lang="fr-FR" b="1" dirty="0">
                <a:latin typeface="Figtree Light"/>
              </a:rPr>
              <a:t>Personne nommée </a:t>
            </a:r>
            <a:r>
              <a:rPr lang="fr-FR" dirty="0">
                <a:latin typeface="Figtree Light"/>
              </a:rPr>
              <a:t>: un utilisateur spécifique</a:t>
            </a:r>
          </a:p>
          <a:p>
            <a:pPr algn="just">
              <a:buFontTx/>
              <a:buChar char="-"/>
            </a:pPr>
            <a:r>
              <a:rPr lang="fr-FR" b="1" dirty="0">
                <a:latin typeface="Figtree Light"/>
              </a:rPr>
              <a:t>Managers hiérarchiques</a:t>
            </a:r>
          </a:p>
          <a:p>
            <a:pPr algn="just">
              <a:buFontTx/>
              <a:buChar char="-"/>
            </a:pPr>
            <a:r>
              <a:rPr lang="fr-FR" b="1" dirty="0">
                <a:latin typeface="Figtree Light"/>
              </a:rPr>
              <a:t>Responsable</a:t>
            </a:r>
            <a:r>
              <a:rPr lang="fr-FR" dirty="0">
                <a:latin typeface="Figtree Light"/>
              </a:rPr>
              <a:t> de département, structure ou entreprise</a:t>
            </a:r>
          </a:p>
          <a:p>
            <a:pPr algn="just">
              <a:buFontTx/>
              <a:buChar char="-"/>
            </a:pPr>
            <a:r>
              <a:rPr lang="fr-FR" b="1" dirty="0">
                <a:latin typeface="Figtree Light"/>
              </a:rPr>
              <a:t>Administrateur talents</a:t>
            </a:r>
          </a:p>
          <a:p>
            <a:pPr marL="0" indent="0" algn="just">
              <a:buNone/>
            </a:pPr>
            <a:r>
              <a:rPr lang="fr-FR" dirty="0">
                <a:latin typeface="Figtree Light"/>
              </a:rPr>
              <a:t>Pour le personnaliser, cliquez sur le bouton « </a:t>
            </a:r>
            <a:r>
              <a:rPr lang="fr-FR" b="1" dirty="0">
                <a:latin typeface="Figtree Light"/>
              </a:rPr>
              <a:t>Modifier</a:t>
            </a:r>
            <a:r>
              <a:rPr lang="fr-FR" dirty="0">
                <a:latin typeface="Figtree Light"/>
              </a:rPr>
              <a:t> ». </a:t>
            </a:r>
          </a:p>
          <a:p>
            <a:pPr marL="0" indent="0" algn="just">
              <a:buNone/>
            </a:pPr>
            <a:endParaRPr lang="fr-FR" dirty="0">
              <a:latin typeface="Figtree Light"/>
            </a:endParaRPr>
          </a:p>
          <a:p>
            <a:pPr marL="0" indent="0" algn="just">
              <a:buNone/>
            </a:pPr>
            <a:r>
              <a:rPr lang="fr-FR" b="1" dirty="0">
                <a:solidFill>
                  <a:schemeClr val="accent1"/>
                </a:solidFill>
                <a:latin typeface="Figtree Light"/>
              </a:rPr>
              <a:t>Bon à savoir </a:t>
            </a:r>
            <a:r>
              <a:rPr lang="fr-FR" dirty="0">
                <a:solidFill>
                  <a:schemeClr val="accent1"/>
                </a:solidFill>
                <a:latin typeface="Figtree Light"/>
              </a:rPr>
              <a:t>: Lors d’une modification du circuit, vous pouvez choisir si le nouveau paramétrage s’applique aux demandes en cours ou uniquement aux nouvelles demandes. </a:t>
            </a:r>
            <a:endParaRPr lang="fr-FR" dirty="0">
              <a:latin typeface="Figtree Light" pitchFamily="2" charset="0"/>
            </a:endParaRPr>
          </a:p>
        </p:txBody>
      </p:sp>
      <p:pic>
        <p:nvPicPr>
          <p:cNvPr id="7" name="Image 6">
            <a:extLst>
              <a:ext uri="{FF2B5EF4-FFF2-40B4-BE49-F238E27FC236}">
                <a16:creationId xmlns:a16="http://schemas.microsoft.com/office/drawing/2014/main" id="{8B64241B-659F-08BE-CD06-AF8C62D19BDA}"/>
              </a:ext>
            </a:extLst>
          </p:cNvPr>
          <p:cNvPicPr>
            <a:picLocks noChangeAspect="1"/>
          </p:cNvPicPr>
          <p:nvPr/>
        </p:nvPicPr>
        <p:blipFill>
          <a:blip r:embed="rId5"/>
          <a:stretch>
            <a:fillRect/>
          </a:stretch>
        </p:blipFill>
        <p:spPr>
          <a:xfrm>
            <a:off x="134113" y="1952025"/>
            <a:ext cx="2234184" cy="1128851"/>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6475D34C-7D4A-D17B-880E-2AB38C519018}"/>
              </a:ext>
            </a:extLst>
          </p:cNvPr>
          <p:cNvPicPr>
            <a:picLocks noChangeAspect="1"/>
          </p:cNvPicPr>
          <p:nvPr/>
        </p:nvPicPr>
        <p:blipFill>
          <a:blip r:embed="rId6"/>
          <a:stretch>
            <a:fillRect/>
          </a:stretch>
        </p:blipFill>
        <p:spPr>
          <a:xfrm>
            <a:off x="2627162" y="1866644"/>
            <a:ext cx="2168662" cy="1307072"/>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880B05E6-29BC-4149-4189-2F7B2E8840E2}"/>
              </a:ext>
            </a:extLst>
          </p:cNvPr>
          <p:cNvPicPr>
            <a:picLocks noChangeAspect="1"/>
          </p:cNvPicPr>
          <p:nvPr/>
        </p:nvPicPr>
        <p:blipFill>
          <a:blip r:embed="rId7"/>
          <a:stretch>
            <a:fillRect/>
          </a:stretch>
        </p:blipFill>
        <p:spPr>
          <a:xfrm>
            <a:off x="5650991" y="1434405"/>
            <a:ext cx="6035237" cy="2398784"/>
          </a:xfrm>
          <a:prstGeom prst="rect">
            <a:avLst/>
          </a:prstGeom>
          <a:ln>
            <a:noFill/>
          </a:ln>
          <a:effectLst>
            <a:outerShdw blurRad="292100" dist="139700" dir="2700000" algn="tl" rotWithShape="0">
              <a:srgbClr val="333333">
                <a:alpha val="65000"/>
              </a:srgbClr>
            </a:outerShdw>
          </a:effectLst>
        </p:spPr>
      </p:pic>
      <p:sp>
        <p:nvSpPr>
          <p:cNvPr id="14" name="Flèche : droite 13">
            <a:extLst>
              <a:ext uri="{FF2B5EF4-FFF2-40B4-BE49-F238E27FC236}">
                <a16:creationId xmlns:a16="http://schemas.microsoft.com/office/drawing/2014/main" id="{81A2AF01-D6C6-54F7-A90A-2E586E1C8B18}"/>
              </a:ext>
            </a:extLst>
          </p:cNvPr>
          <p:cNvSpPr/>
          <p:nvPr/>
        </p:nvSpPr>
        <p:spPr>
          <a:xfrm>
            <a:off x="2319422" y="2415866"/>
            <a:ext cx="356615" cy="201168"/>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droite 14">
            <a:extLst>
              <a:ext uri="{FF2B5EF4-FFF2-40B4-BE49-F238E27FC236}">
                <a16:creationId xmlns:a16="http://schemas.microsoft.com/office/drawing/2014/main" id="{B9D3691C-1E14-EA06-1636-7067527A1D5A}"/>
              </a:ext>
            </a:extLst>
          </p:cNvPr>
          <p:cNvSpPr/>
          <p:nvPr/>
        </p:nvSpPr>
        <p:spPr>
          <a:xfrm>
            <a:off x="4700016" y="2415866"/>
            <a:ext cx="1115568" cy="201168"/>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7F04A8CD-495B-3A42-A608-7A08D5A1198A}"/>
              </a:ext>
            </a:extLst>
          </p:cNvPr>
          <p:cNvSpPr/>
          <p:nvPr/>
        </p:nvSpPr>
        <p:spPr>
          <a:xfrm>
            <a:off x="10972800" y="2990088"/>
            <a:ext cx="466344" cy="2110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81931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02899" y="57223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12146" y="57223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534429"/>
            <a:ext cx="11449050" cy="916163"/>
          </a:xfrm>
        </p:spPr>
        <p:txBody>
          <a:bodyPr>
            <a:normAutofit/>
          </a:bodyPr>
          <a:lstStyle/>
          <a:p>
            <a:pPr marL="0" indent="0" algn="just">
              <a:buNone/>
            </a:pPr>
            <a:r>
              <a:rPr lang="fr-FR" sz="1800" dirty="0">
                <a:latin typeface="Figtree Light"/>
              </a:rPr>
              <a:t>En fonction de votre commande, ce module permet d’alimenter un catalogue de formations, de recueillir le besoin de vos collaborateurs et de gérer votre plan de formation.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Accès au module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a:t>
            </a:r>
          </a:p>
        </p:txBody>
      </p:sp>
      <p:sp>
        <p:nvSpPr>
          <p:cNvPr id="6" name="Espace réservé du texte 41">
            <a:extLst>
              <a:ext uri="{FF2B5EF4-FFF2-40B4-BE49-F238E27FC236}">
                <a16:creationId xmlns:a16="http://schemas.microsoft.com/office/drawing/2014/main" id="{864F3C9D-6CFD-0620-8E14-7D2AF07062D3}"/>
              </a:ext>
            </a:extLst>
          </p:cNvPr>
          <p:cNvSpPr txBox="1">
            <a:spLocks/>
          </p:cNvSpPr>
          <p:nvPr/>
        </p:nvSpPr>
        <p:spPr>
          <a:xfrm>
            <a:off x="721874" y="3638870"/>
            <a:ext cx="5283200" cy="1518345"/>
          </a:xfrm>
          <a:prstGeom prst="rect">
            <a:avLst/>
          </a:prstGeom>
        </p:spPr>
        <p:txBody>
          <a:bodyPr>
            <a:normAutofit fontScale="77500" lnSpcReduction="20000"/>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pitchFamily="2" charset="0"/>
              </a:rPr>
              <a:t>La gestion des formations de vos collaborateurs se fait à travers 3 principaux menus : </a:t>
            </a:r>
          </a:p>
          <a:p>
            <a:pPr algn="just"/>
            <a:r>
              <a:rPr lang="fr-FR" sz="1600" dirty="0">
                <a:latin typeface="Figtree Light" pitchFamily="2" charset="0"/>
              </a:rPr>
              <a:t>Formations de l’entreprise</a:t>
            </a:r>
          </a:p>
          <a:p>
            <a:pPr algn="just"/>
            <a:r>
              <a:rPr lang="fr-FR" sz="1600" dirty="0">
                <a:latin typeface="Figtree Light" pitchFamily="2" charset="0"/>
              </a:rPr>
              <a:t>Catalogue des formations </a:t>
            </a:r>
          </a:p>
          <a:p>
            <a:pPr algn="just"/>
            <a:r>
              <a:rPr lang="fr-FR" dirty="0">
                <a:latin typeface="Figtree Light" pitchFamily="2" charset="0"/>
              </a:rPr>
              <a:t>Plan de formation</a:t>
            </a:r>
            <a:endParaRPr lang="fr-FR" sz="1600" dirty="0">
              <a:latin typeface="Figtree Light" pitchFamily="2" charset="0"/>
            </a:endParaRPr>
          </a:p>
        </p:txBody>
      </p:sp>
      <p:pic>
        <p:nvPicPr>
          <p:cNvPr id="7" name="Image 6">
            <a:extLst>
              <a:ext uri="{FF2B5EF4-FFF2-40B4-BE49-F238E27FC236}">
                <a16:creationId xmlns:a16="http://schemas.microsoft.com/office/drawing/2014/main" id="{DFAC92BF-7D1D-C879-C098-CBFB037C1BA4}"/>
              </a:ext>
            </a:extLst>
          </p:cNvPr>
          <p:cNvPicPr>
            <a:picLocks noChangeAspect="1"/>
          </p:cNvPicPr>
          <p:nvPr/>
        </p:nvPicPr>
        <p:blipFill>
          <a:blip r:embed="rId4"/>
          <a:stretch>
            <a:fillRect/>
          </a:stretch>
        </p:blipFill>
        <p:spPr>
          <a:xfrm>
            <a:off x="7278624" y="2450592"/>
            <a:ext cx="3977475" cy="3958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660518F-F718-141D-8BC4-69ADE480D123}"/>
              </a:ext>
            </a:extLst>
          </p:cNvPr>
          <p:cNvPicPr>
            <a:picLocks noChangeAspect="1"/>
          </p:cNvPicPr>
          <p:nvPr/>
        </p:nvPicPr>
        <p:blipFill>
          <a:blip r:embed="rId2"/>
          <a:stretch>
            <a:fillRect/>
          </a:stretch>
        </p:blipFill>
        <p:spPr>
          <a:xfrm>
            <a:off x="4622889" y="3694177"/>
            <a:ext cx="7197636" cy="1771087"/>
          </a:xfrm>
          <a:prstGeom prst="rect">
            <a:avLst/>
          </a:prstGeom>
          <a:ln>
            <a:noFill/>
          </a:ln>
          <a:effectLst>
            <a:outerShdw blurRad="292100" dist="139700" dir="2700000" algn="tl" rotWithShape="0">
              <a:srgbClr val="333333">
                <a:alpha val="65000"/>
              </a:srgbClr>
            </a:outerShdw>
          </a:effectLst>
        </p:spPr>
      </p:pic>
      <p:sp>
        <p:nvSpPr>
          <p:cNvPr id="13" name="Flèche : courbe vers la gauche 12">
            <a:extLst>
              <a:ext uri="{FF2B5EF4-FFF2-40B4-BE49-F238E27FC236}">
                <a16:creationId xmlns:a16="http://schemas.microsoft.com/office/drawing/2014/main" id="{4BE35B55-4C77-652F-D27A-BB6B814CC74D}"/>
              </a:ext>
            </a:extLst>
          </p:cNvPr>
          <p:cNvSpPr/>
          <p:nvPr/>
        </p:nvSpPr>
        <p:spPr>
          <a:xfrm rot="19474346">
            <a:off x="4705772" y="2074116"/>
            <a:ext cx="731520" cy="1830948"/>
          </a:xfrm>
          <a:prstGeom prst="curvedLef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7" name="Image 6">
            <a:extLst>
              <a:ext uri="{FF2B5EF4-FFF2-40B4-BE49-F238E27FC236}">
                <a16:creationId xmlns:a16="http://schemas.microsoft.com/office/drawing/2014/main" id="{29AD4A31-6317-C0DB-D09E-EE3082A8E64F}"/>
              </a:ext>
            </a:extLst>
          </p:cNvPr>
          <p:cNvPicPr>
            <a:picLocks noChangeAspect="1"/>
          </p:cNvPicPr>
          <p:nvPr/>
        </p:nvPicPr>
        <p:blipFill>
          <a:blip r:embed="rId3"/>
          <a:stretch>
            <a:fillRect/>
          </a:stretch>
        </p:blipFill>
        <p:spPr>
          <a:xfrm>
            <a:off x="121749" y="1841862"/>
            <a:ext cx="4311104" cy="2496543"/>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420828" y="2247660"/>
            <a:ext cx="3783876" cy="916163"/>
          </a:xfrm>
        </p:spPr>
        <p:txBody>
          <a:bodyPr>
            <a:normAutofit lnSpcReduction="10000"/>
          </a:bodyPr>
          <a:lstStyle/>
          <a:p>
            <a:pPr marL="0" indent="0" algn="just">
              <a:buNone/>
            </a:pPr>
            <a:r>
              <a:rPr lang="fr-FR" dirty="0">
                <a:latin typeface="Figtree Light"/>
              </a:rPr>
              <a:t>Les salariés ont également un accès dédié qui leur permet de suivre les formations demandées.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Accès au module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MES DEMANDES DE FORMATIONS</a:t>
            </a:r>
          </a:p>
        </p:txBody>
      </p:sp>
      <p:sp>
        <p:nvSpPr>
          <p:cNvPr id="5" name="Rectangle 4">
            <a:extLst>
              <a:ext uri="{FF2B5EF4-FFF2-40B4-BE49-F238E27FC236}">
                <a16:creationId xmlns:a16="http://schemas.microsoft.com/office/drawing/2014/main" id="{6B465ECF-7AC8-51B9-5EB8-C40238B8D5C5}"/>
              </a:ext>
            </a:extLst>
          </p:cNvPr>
          <p:cNvSpPr/>
          <p:nvPr/>
        </p:nvSpPr>
        <p:spPr>
          <a:xfrm>
            <a:off x="2560320" y="2355997"/>
            <a:ext cx="1863389" cy="3348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71833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sz="6600" dirty="0">
                <a:solidFill>
                  <a:schemeClr val="bg1"/>
                </a:solidFill>
                <a:latin typeface="Figtree"/>
              </a:rPr>
              <a:t>Créer un catalogue de formation</a:t>
            </a:r>
            <a:br>
              <a:rPr lang="fr-FR" sz="6600" dirty="0">
                <a:solidFill>
                  <a:schemeClr val="bg1"/>
                </a:solidFill>
                <a:latin typeface="Figtree"/>
              </a:rPr>
            </a:br>
            <a:endParaRPr lang="fr-FR" dirty="0"/>
          </a:p>
        </p:txBody>
      </p:sp>
    </p:spTree>
    <p:extLst>
      <p:ext uri="{BB962C8B-B14F-4D97-AF65-F5344CB8AC3E}">
        <p14:creationId xmlns:p14="http://schemas.microsoft.com/office/powerpoint/2010/main" val="279838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Ajouter une formation au catalogue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 &gt; CATALOGUE Des Formations</a:t>
            </a:r>
          </a:p>
        </p:txBody>
      </p:sp>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568252" y="4945960"/>
            <a:ext cx="8288069" cy="1409939"/>
          </a:xfrm>
        </p:spPr>
        <p:txBody>
          <a:bodyPr>
            <a:noAutofit/>
          </a:bodyPr>
          <a:lstStyle/>
          <a:p>
            <a:pPr marL="0" indent="0" algn="ctr">
              <a:buNone/>
            </a:pPr>
            <a:r>
              <a:rPr lang="fr-FR" sz="1400" dirty="0">
                <a:latin typeface="Figtree Light"/>
              </a:rPr>
              <a:t>Depuis le Catalogue des formations, le bouton </a:t>
            </a:r>
            <a:r>
              <a:rPr lang="fr-FR" sz="1400" b="1" dirty="0">
                <a:latin typeface="Figtree Light"/>
              </a:rPr>
              <a:t> "Ajouter une formation au catalogue » </a:t>
            </a:r>
            <a:r>
              <a:rPr lang="fr-FR" sz="1400" dirty="0">
                <a:latin typeface="Figtree Light"/>
              </a:rPr>
              <a:t>permet l’ajout d’une nouvelle formation. Il faut définir les prestataires, la durée et les coûts, et attacher le programme de formation.</a:t>
            </a:r>
          </a:p>
          <a:p>
            <a:pPr marL="0" indent="0" algn="ctr">
              <a:buNone/>
            </a:pPr>
            <a:r>
              <a:rPr lang="fr-FR" sz="1400" b="1" dirty="0">
                <a:solidFill>
                  <a:schemeClr val="accent1"/>
                </a:solidFill>
                <a:latin typeface="Figtree Light" pitchFamily="2" charset="0"/>
              </a:rPr>
              <a:t>Bon à savoir </a:t>
            </a:r>
            <a:r>
              <a:rPr lang="fr-FR" sz="1400" dirty="0">
                <a:solidFill>
                  <a:schemeClr val="accent1"/>
                </a:solidFill>
                <a:latin typeface="Figtree Light" pitchFamily="2" charset="0"/>
              </a:rPr>
              <a:t>: Une formation en brouillon n’est pas visible par les collaborateurs. </a:t>
            </a:r>
          </a:p>
          <a:p>
            <a:pPr marL="0" indent="0" algn="ctr">
              <a:buNone/>
            </a:pPr>
            <a:endParaRPr lang="fr-FR" sz="1400" dirty="0">
              <a:latin typeface="Figtree Light" pitchFamily="2" charset="0"/>
            </a:endParaRPr>
          </a:p>
          <a:p>
            <a:pPr marL="0" indent="0" algn="ctr">
              <a:buNone/>
            </a:pPr>
            <a:endParaRPr lang="fr-FR" sz="1400" dirty="0">
              <a:latin typeface="Figtree Light" pitchFamily="2" charset="0"/>
            </a:endParaRPr>
          </a:p>
        </p:txBody>
      </p:sp>
      <p:sp>
        <p:nvSpPr>
          <p:cNvPr id="5" name="Espace réservé du tableau 1">
            <a:extLst>
              <a:ext uri="{FF2B5EF4-FFF2-40B4-BE49-F238E27FC236}">
                <a16:creationId xmlns:a16="http://schemas.microsoft.com/office/drawing/2014/main" id="{5EB14B2D-E2C5-FB63-A916-C9A9CD55A7E3}"/>
              </a:ext>
            </a:extLst>
          </p:cNvPr>
          <p:cNvSpPr txBox="1">
            <a:spLocks/>
          </p:cNvSpPr>
          <p:nvPr/>
        </p:nvSpPr>
        <p:spPr>
          <a:xfrm>
            <a:off x="6976871" y="2885970"/>
            <a:ext cx="5736336" cy="9992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endParaRPr lang="fr-FR" sz="1050" dirty="0">
              <a:latin typeface="Figtree Light" pitchFamily="2" charset="0"/>
            </a:endParaRPr>
          </a:p>
        </p:txBody>
      </p:sp>
      <p:pic>
        <p:nvPicPr>
          <p:cNvPr id="7" name="Image 6" descr="Une image contenant texte, capture d’écran, logiciel, Page web&#10;&#10;Le contenu généré par l’IA peut être incorrect.">
            <a:extLst>
              <a:ext uri="{FF2B5EF4-FFF2-40B4-BE49-F238E27FC236}">
                <a16:creationId xmlns:a16="http://schemas.microsoft.com/office/drawing/2014/main" id="{5739680E-ECCF-C417-7386-D815B539DFAB}"/>
              </a:ext>
            </a:extLst>
          </p:cNvPr>
          <p:cNvPicPr>
            <a:picLocks noChangeAspect="1"/>
          </p:cNvPicPr>
          <p:nvPr/>
        </p:nvPicPr>
        <p:blipFill>
          <a:blip r:embed="rId4"/>
          <a:stretch>
            <a:fillRect/>
          </a:stretch>
        </p:blipFill>
        <p:spPr>
          <a:xfrm>
            <a:off x="2389558" y="1825187"/>
            <a:ext cx="6718610" cy="284238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84D3A77F-2E32-5C06-C98A-0C8C04525C4C}"/>
              </a:ext>
            </a:extLst>
          </p:cNvPr>
          <p:cNvSpPr/>
          <p:nvPr/>
        </p:nvSpPr>
        <p:spPr>
          <a:xfrm>
            <a:off x="7749578" y="1944882"/>
            <a:ext cx="1354055" cy="253803"/>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21234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9C8A1-2E2A-8298-3F3F-19EFD6263D0F}"/>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BD214484-A3E3-BC2E-3637-037A198F23A0}"/>
              </a:ext>
            </a:extLst>
          </p:cNvPr>
          <p:cNvSpPr>
            <a:spLocks noGrp="1"/>
          </p:cNvSpPr>
          <p:nvPr>
            <p:ph type="title"/>
          </p:nvPr>
        </p:nvSpPr>
        <p:spPr/>
        <p:txBody>
          <a:bodyPr/>
          <a:lstStyle/>
          <a:p>
            <a:r>
              <a:rPr lang="fr-FR" dirty="0"/>
              <a:t>Gérer les catégories et organismes de formations</a:t>
            </a:r>
          </a:p>
        </p:txBody>
      </p:sp>
      <p:sp>
        <p:nvSpPr>
          <p:cNvPr id="4" name="Espace réservé du texte 3">
            <a:extLst>
              <a:ext uri="{FF2B5EF4-FFF2-40B4-BE49-F238E27FC236}">
                <a16:creationId xmlns:a16="http://schemas.microsoft.com/office/drawing/2014/main" id="{9E888348-E546-92E5-C52A-A817C691FF54}"/>
              </a:ext>
            </a:extLst>
          </p:cNvPr>
          <p:cNvSpPr>
            <a:spLocks noGrp="1"/>
          </p:cNvSpPr>
          <p:nvPr>
            <p:ph type="body" sz="quarter" idx="19"/>
          </p:nvPr>
        </p:nvSpPr>
        <p:spPr/>
        <p:txBody>
          <a:bodyPr/>
          <a:lstStyle/>
          <a:p>
            <a:r>
              <a:rPr lang="fr-FR" dirty="0"/>
              <a:t>MENU &gt; GESTION FORMATION &gt; CATALOGUE Des Formations</a:t>
            </a:r>
          </a:p>
        </p:txBody>
      </p:sp>
      <p:sp>
        <p:nvSpPr>
          <p:cNvPr id="2" name="Espace réservé du tableau 1">
            <a:extLst>
              <a:ext uri="{FF2B5EF4-FFF2-40B4-BE49-F238E27FC236}">
                <a16:creationId xmlns:a16="http://schemas.microsoft.com/office/drawing/2014/main" id="{6E0DCB21-FB99-C2EB-1768-86EEADEF03A8}"/>
              </a:ext>
            </a:extLst>
          </p:cNvPr>
          <p:cNvSpPr>
            <a:spLocks noGrp="1"/>
          </p:cNvSpPr>
          <p:nvPr>
            <p:ph type="tbl" sz="quarter" idx="10"/>
          </p:nvPr>
        </p:nvSpPr>
        <p:spPr>
          <a:xfrm>
            <a:off x="6976871" y="1969238"/>
            <a:ext cx="5136261" cy="1409939"/>
          </a:xfrm>
        </p:spPr>
        <p:txBody>
          <a:bodyPr>
            <a:normAutofit/>
          </a:bodyPr>
          <a:lstStyle/>
          <a:p>
            <a:pPr marL="0" indent="0" algn="just">
              <a:buNone/>
            </a:pPr>
            <a:r>
              <a:rPr lang="fr-FR" sz="1400" dirty="0">
                <a:latin typeface="Figtree Light" pitchFamily="2" charset="0"/>
              </a:rPr>
              <a:t>Depuis le Catalogue des formations, le bouton « </a:t>
            </a:r>
            <a:r>
              <a:rPr lang="fr-FR" sz="1400" b="1" dirty="0">
                <a:latin typeface="Figtree Light" pitchFamily="2" charset="0"/>
              </a:rPr>
              <a:t>Autres actions &gt; Gérer les catégories de formations» </a:t>
            </a:r>
            <a:r>
              <a:rPr lang="fr-FR" sz="1400" dirty="0">
                <a:latin typeface="Figtree Light" pitchFamily="2" charset="0"/>
              </a:rPr>
              <a:t>permet l’ajout de nouvelles catégories permettant de filtrer les formations pour faciliter votre recherche. </a:t>
            </a: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pic>
        <p:nvPicPr>
          <p:cNvPr id="7" name="Image 6">
            <a:extLst>
              <a:ext uri="{FF2B5EF4-FFF2-40B4-BE49-F238E27FC236}">
                <a16:creationId xmlns:a16="http://schemas.microsoft.com/office/drawing/2014/main" id="{0B9EBE78-C44F-556A-C817-CFFB403FD385}"/>
              </a:ext>
            </a:extLst>
          </p:cNvPr>
          <p:cNvPicPr>
            <a:picLocks noChangeAspect="1"/>
          </p:cNvPicPr>
          <p:nvPr/>
        </p:nvPicPr>
        <p:blipFill>
          <a:blip r:embed="rId2"/>
          <a:stretch>
            <a:fillRect/>
          </a:stretch>
        </p:blipFill>
        <p:spPr>
          <a:xfrm>
            <a:off x="371475" y="1525193"/>
            <a:ext cx="6341173" cy="3285387"/>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66E6AFEC-2E16-46E1-3183-FFB6F170F03E}"/>
              </a:ext>
            </a:extLst>
          </p:cNvPr>
          <p:cNvPicPr>
            <a:picLocks noChangeAspect="1"/>
          </p:cNvPicPr>
          <p:nvPr/>
        </p:nvPicPr>
        <p:blipFill>
          <a:blip r:embed="rId3"/>
          <a:stretch>
            <a:fillRect/>
          </a:stretch>
        </p:blipFill>
        <p:spPr>
          <a:xfrm>
            <a:off x="5143082" y="3379177"/>
            <a:ext cx="6838605" cy="3285387"/>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BCC852ED-75ED-8BAF-7DC1-4117B21FC348}"/>
              </a:ext>
            </a:extLst>
          </p:cNvPr>
          <p:cNvPicPr>
            <a:picLocks noChangeAspect="1"/>
          </p:cNvPicPr>
          <p:nvPr/>
        </p:nvPicPr>
        <p:blipFill>
          <a:blip r:embed="rId4"/>
          <a:stretch>
            <a:fillRect/>
          </a:stretch>
        </p:blipFill>
        <p:spPr>
          <a:xfrm>
            <a:off x="107252" y="1358044"/>
            <a:ext cx="2695951" cy="339725"/>
          </a:xfrm>
          <a:prstGeom prst="rect">
            <a:avLst/>
          </a:prstGeom>
          <a:ln w="19050">
            <a:solidFill>
              <a:srgbClr val="C75741"/>
            </a:solidFill>
          </a:ln>
        </p:spPr>
      </p:pic>
      <p:pic>
        <p:nvPicPr>
          <p:cNvPr id="16" name="Image 15">
            <a:extLst>
              <a:ext uri="{FF2B5EF4-FFF2-40B4-BE49-F238E27FC236}">
                <a16:creationId xmlns:a16="http://schemas.microsoft.com/office/drawing/2014/main" id="{FAF56ADE-6725-8155-3070-BA381F87E265}"/>
              </a:ext>
            </a:extLst>
          </p:cNvPr>
          <p:cNvPicPr>
            <a:picLocks noChangeAspect="1"/>
          </p:cNvPicPr>
          <p:nvPr/>
        </p:nvPicPr>
        <p:blipFill>
          <a:blip r:embed="rId5"/>
          <a:stretch>
            <a:fillRect/>
          </a:stretch>
        </p:blipFill>
        <p:spPr>
          <a:xfrm>
            <a:off x="5011637" y="3297555"/>
            <a:ext cx="2753109" cy="295316"/>
          </a:xfrm>
          <a:prstGeom prst="rect">
            <a:avLst/>
          </a:prstGeom>
          <a:ln w="28575">
            <a:solidFill>
              <a:srgbClr val="C75741"/>
            </a:solidFill>
          </a:ln>
        </p:spPr>
      </p:pic>
      <p:sp>
        <p:nvSpPr>
          <p:cNvPr id="17" name="Espace réservé du tableau 1">
            <a:extLst>
              <a:ext uri="{FF2B5EF4-FFF2-40B4-BE49-F238E27FC236}">
                <a16:creationId xmlns:a16="http://schemas.microsoft.com/office/drawing/2014/main" id="{0D89B933-2F93-BB55-7AF9-0A9FCBDB36FE}"/>
              </a:ext>
            </a:extLst>
          </p:cNvPr>
          <p:cNvSpPr txBox="1">
            <a:spLocks/>
          </p:cNvSpPr>
          <p:nvPr/>
        </p:nvSpPr>
        <p:spPr>
          <a:xfrm>
            <a:off x="0" y="5365233"/>
            <a:ext cx="5011637" cy="140993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fr-FR" sz="1400" dirty="0">
                <a:latin typeface="Figtree Light" pitchFamily="2" charset="0"/>
              </a:rPr>
              <a:t>Depuis le Catalogue des formations, le bouton « </a:t>
            </a:r>
            <a:r>
              <a:rPr lang="fr-FR" sz="1400" b="1" dirty="0">
                <a:latin typeface="Figtree Light" pitchFamily="2" charset="0"/>
              </a:rPr>
              <a:t>Autres actions &gt; Gérer les organismes de formations» </a:t>
            </a:r>
            <a:r>
              <a:rPr lang="fr-FR" sz="1400" dirty="0">
                <a:latin typeface="Figtree Light" pitchFamily="2" charset="0"/>
              </a:rPr>
              <a:t>permet l’ajout de plusieurs organismes permettant de filtrer les formations pour faciliter votre recherche. </a:t>
            </a:r>
          </a:p>
          <a:p>
            <a:pPr marL="0" indent="0" algn="just">
              <a:buFontTx/>
              <a:buNone/>
            </a:pPr>
            <a:endParaRPr lang="fr-FR" sz="1400" dirty="0">
              <a:latin typeface="Figtree Light" pitchFamily="2" charset="0"/>
            </a:endParaRPr>
          </a:p>
          <a:p>
            <a:pPr marL="0" indent="0" algn="just">
              <a:buFontTx/>
              <a:buNone/>
            </a:pPr>
            <a:endParaRPr lang="fr-FR" sz="1400" dirty="0">
              <a:latin typeface="Figtree Light" pitchFamily="2" charset="0"/>
            </a:endParaRPr>
          </a:p>
        </p:txBody>
      </p:sp>
    </p:spTree>
    <p:extLst>
      <p:ext uri="{BB962C8B-B14F-4D97-AF65-F5344CB8AC3E}">
        <p14:creationId xmlns:p14="http://schemas.microsoft.com/office/powerpoint/2010/main" val="2932203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7A00A-CE3A-3976-70D8-F08363FB5718}"/>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3EB4435-5974-3D1E-14D1-BCFD7A0A0C7F}"/>
              </a:ext>
            </a:extLst>
          </p:cNvPr>
          <p:cNvSpPr>
            <a:spLocks noGrp="1"/>
          </p:cNvSpPr>
          <p:nvPr>
            <p:ph type="title"/>
          </p:nvPr>
        </p:nvSpPr>
        <p:spPr/>
        <p:txBody>
          <a:bodyPr/>
          <a:lstStyle/>
          <a:p>
            <a:r>
              <a:rPr lang="fr-FR" dirty="0"/>
              <a:t>Importer son catalogue de formations</a:t>
            </a:r>
          </a:p>
        </p:txBody>
      </p:sp>
      <p:sp>
        <p:nvSpPr>
          <p:cNvPr id="4" name="Espace réservé du texte 3">
            <a:extLst>
              <a:ext uri="{FF2B5EF4-FFF2-40B4-BE49-F238E27FC236}">
                <a16:creationId xmlns:a16="http://schemas.microsoft.com/office/drawing/2014/main" id="{36B85AED-4A2D-2B5D-5693-96BFBC09DBBF}"/>
              </a:ext>
            </a:extLst>
          </p:cNvPr>
          <p:cNvSpPr>
            <a:spLocks noGrp="1"/>
          </p:cNvSpPr>
          <p:nvPr>
            <p:ph type="body" sz="quarter" idx="19"/>
          </p:nvPr>
        </p:nvSpPr>
        <p:spPr/>
        <p:txBody>
          <a:bodyPr/>
          <a:lstStyle/>
          <a:p>
            <a:r>
              <a:rPr lang="fr-FR" dirty="0"/>
              <a:t>MENU &gt; GESTION FORMATION &gt; CATALOGUE Des Formations</a:t>
            </a:r>
          </a:p>
        </p:txBody>
      </p:sp>
      <p:sp>
        <p:nvSpPr>
          <p:cNvPr id="13" name="Espace réservé du tableau 1">
            <a:extLst>
              <a:ext uri="{FF2B5EF4-FFF2-40B4-BE49-F238E27FC236}">
                <a16:creationId xmlns:a16="http://schemas.microsoft.com/office/drawing/2014/main" id="{62D7058B-FA1A-5EBA-0E47-771C3B593FB6}"/>
              </a:ext>
            </a:extLst>
          </p:cNvPr>
          <p:cNvSpPr txBox="1">
            <a:spLocks/>
          </p:cNvSpPr>
          <p:nvPr/>
        </p:nvSpPr>
        <p:spPr>
          <a:xfrm>
            <a:off x="512065" y="4246229"/>
            <a:ext cx="5462016" cy="19247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Figtree Light"/>
              </a:rPr>
              <a:t>Pour plus de simplicité, vous pouvez également </a:t>
            </a:r>
            <a:r>
              <a:rPr lang="fr-FR" sz="1400" b="1" dirty="0">
                <a:latin typeface="Figtree Light"/>
              </a:rPr>
              <a:t>importer votre catalogue de formation</a:t>
            </a:r>
            <a:r>
              <a:rPr lang="fr-FR" sz="1400" dirty="0">
                <a:latin typeface="Figtree Light"/>
              </a:rPr>
              <a:t> </a:t>
            </a:r>
            <a:r>
              <a:rPr lang="fr-FR" sz="1400" dirty="0">
                <a:latin typeface="Figtree Light" pitchFamily="2" charset="0"/>
              </a:rPr>
              <a:t>depuis le bouton « </a:t>
            </a:r>
            <a:r>
              <a:rPr lang="fr-FR" sz="1400" b="1" dirty="0">
                <a:latin typeface="Figtree Light" pitchFamily="2" charset="0"/>
              </a:rPr>
              <a:t>Autres actions &gt;</a:t>
            </a:r>
            <a:r>
              <a:rPr lang="fr-FR" sz="1400" dirty="0">
                <a:latin typeface="Figtree Light"/>
              </a:rPr>
              <a:t> </a:t>
            </a:r>
            <a:r>
              <a:rPr lang="fr-FR" sz="1400" b="1" dirty="0">
                <a:latin typeface="Figtree Light"/>
              </a:rPr>
              <a:t>Importer des formations </a:t>
            </a:r>
            <a:r>
              <a:rPr lang="fr-FR" sz="1400" dirty="0">
                <a:latin typeface="Figtree Light"/>
              </a:rPr>
              <a:t>». </a:t>
            </a:r>
          </a:p>
          <a:p>
            <a:pPr marL="0" indent="0" algn="ctr">
              <a:buNone/>
            </a:pPr>
            <a:r>
              <a:rPr lang="fr-FR" sz="1400" dirty="0">
                <a:latin typeface="Figtree Light"/>
              </a:rPr>
              <a:t>Laissez vous guider pas à pas pour compléter le modèle d’import proposé. </a:t>
            </a:r>
            <a:endParaRPr lang="fr-FR" dirty="0">
              <a:latin typeface="Figtree Light"/>
            </a:endParaRPr>
          </a:p>
        </p:txBody>
      </p:sp>
      <p:pic>
        <p:nvPicPr>
          <p:cNvPr id="14" name="Image 13">
            <a:extLst>
              <a:ext uri="{FF2B5EF4-FFF2-40B4-BE49-F238E27FC236}">
                <a16:creationId xmlns:a16="http://schemas.microsoft.com/office/drawing/2014/main" id="{970EC3CA-0542-1461-8DAD-8CEF2BED2452}"/>
              </a:ext>
            </a:extLst>
          </p:cNvPr>
          <p:cNvPicPr>
            <a:picLocks noChangeAspect="1"/>
          </p:cNvPicPr>
          <p:nvPr/>
        </p:nvPicPr>
        <p:blipFill>
          <a:blip r:embed="rId4"/>
          <a:stretch>
            <a:fillRect/>
          </a:stretch>
        </p:blipFill>
        <p:spPr>
          <a:xfrm>
            <a:off x="237744" y="1551054"/>
            <a:ext cx="7940040" cy="1969622"/>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9A20F440-3794-E167-317A-C98B5EFF80DE}"/>
              </a:ext>
            </a:extLst>
          </p:cNvPr>
          <p:cNvPicPr>
            <a:picLocks noChangeAspect="1"/>
          </p:cNvPicPr>
          <p:nvPr/>
        </p:nvPicPr>
        <p:blipFill>
          <a:blip r:embed="rId5"/>
          <a:stretch>
            <a:fillRect/>
          </a:stretch>
        </p:blipFill>
        <p:spPr>
          <a:xfrm>
            <a:off x="6217920" y="3133770"/>
            <a:ext cx="5736336" cy="2834774"/>
          </a:xfrm>
          <a:prstGeom prst="rect">
            <a:avLst/>
          </a:prstGeom>
          <a:ln>
            <a:noFill/>
          </a:ln>
          <a:effectLst>
            <a:outerShdw blurRad="292100" dist="139700" dir="2700000" algn="tl" rotWithShape="0">
              <a:srgbClr val="333333">
                <a:alpha val="65000"/>
              </a:srgbClr>
            </a:outerShdw>
          </a:effectLst>
        </p:spPr>
      </p:pic>
      <p:sp>
        <p:nvSpPr>
          <p:cNvPr id="18" name="Flèche : courbe vers la gauche 17">
            <a:extLst>
              <a:ext uri="{FF2B5EF4-FFF2-40B4-BE49-F238E27FC236}">
                <a16:creationId xmlns:a16="http://schemas.microsoft.com/office/drawing/2014/main" id="{5A52A01D-7D17-7BB9-BA32-BAC9B6292F2C}"/>
              </a:ext>
            </a:extLst>
          </p:cNvPr>
          <p:cNvSpPr/>
          <p:nvPr/>
        </p:nvSpPr>
        <p:spPr>
          <a:xfrm rot="19474346">
            <a:off x="6814617" y="2435228"/>
            <a:ext cx="474831" cy="1043091"/>
          </a:xfrm>
          <a:prstGeom prst="curvedLef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14">
            <a:extLst>
              <a:ext uri="{FF2B5EF4-FFF2-40B4-BE49-F238E27FC236}">
                <a16:creationId xmlns:a16="http://schemas.microsoft.com/office/drawing/2014/main" id="{342B3DDD-C1C4-7879-2F89-D38B247D2EB8}"/>
              </a:ext>
            </a:extLst>
          </p:cNvPr>
          <p:cNvSpPr/>
          <p:nvPr/>
        </p:nvSpPr>
        <p:spPr>
          <a:xfrm>
            <a:off x="4919472" y="2560320"/>
            <a:ext cx="1645920" cy="21945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040915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9BEB8BC6-DF7B-4093-A062-10C8E0A9C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580</TotalTime>
  <Words>1865</Words>
  <Application>Microsoft Office PowerPoint</Application>
  <PresentationFormat>Grand écran</PresentationFormat>
  <Paragraphs>195</Paragraphs>
  <Slides>39</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39</vt:i4>
      </vt:variant>
    </vt:vector>
  </HeadingPairs>
  <TitlesOfParts>
    <vt:vector size="48"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Gestion  Formation</vt:lpstr>
      <vt:lpstr>Les fonctionnalités de votre module</vt:lpstr>
      <vt:lpstr>Les fonctionnalités de votre module</vt:lpstr>
      <vt:lpstr>Accès au module</vt:lpstr>
      <vt:lpstr>Accès au module</vt:lpstr>
      <vt:lpstr>Créer un catalogue de formation </vt:lpstr>
      <vt:lpstr>Ajouter une formation au catalogue</vt:lpstr>
      <vt:lpstr>Gérer les catégories et organismes de formations</vt:lpstr>
      <vt:lpstr>Importer son catalogue de formations</vt:lpstr>
      <vt:lpstr>Supprimer une formation</vt:lpstr>
      <vt:lpstr>Recueillir le besoin de vos collaborateurs</vt:lpstr>
      <vt:lpstr>Formations de l’entreprise</vt:lpstr>
      <vt:lpstr>Formations de l’entreprise</vt:lpstr>
      <vt:lpstr>Formations de l’entreprise</vt:lpstr>
      <vt:lpstr>Formations de l’entreprise</vt:lpstr>
      <vt:lpstr>Formations de l’entreprise</vt:lpstr>
      <vt:lpstr>Formations de l’entreprise</vt:lpstr>
      <vt:lpstr>Créer le plan de formation</vt:lpstr>
      <vt:lpstr>Plan de formation</vt:lpstr>
      <vt:lpstr>Plan de formation</vt:lpstr>
      <vt:lpstr>Ajouter des actions de formation </vt:lpstr>
      <vt:lpstr>Plan de formation</vt:lpstr>
      <vt:lpstr>Plan de formation</vt:lpstr>
      <vt:lpstr>Plan de formation</vt:lpstr>
      <vt:lpstr>Plan de formation</vt:lpstr>
      <vt:lpstr>Ajouter des sessions de formation</vt:lpstr>
      <vt:lpstr>Plan de formation</vt:lpstr>
      <vt:lpstr>Plan de formation</vt:lpstr>
      <vt:lpstr>Suivre le budget</vt:lpstr>
      <vt:lpstr>Plan de formation</vt:lpstr>
      <vt:lpstr>Plan de formation</vt:lpstr>
      <vt:lpstr>Suivre les formations de vos collaborateurs</vt:lpstr>
      <vt:lpstr>Suivi des formations</vt:lpstr>
      <vt:lpstr>L’espace administrateur</vt:lpstr>
      <vt:lpstr>Attribuer les droits d’accès Talents ​</vt:lpstr>
      <vt:lpstr>Attribuer les droits d’accès Talents</vt:lpstr>
      <vt:lpstr>Paramétrer le circuit de validation</vt:lpstr>
      <vt:lpstr>Paramétrer le circuit de validation</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Audrey MARTIN [Eurécia]</cp:lastModifiedBy>
  <cp:revision>115</cp:revision>
  <dcterms:created xsi:type="dcterms:W3CDTF">2023-07-17T08:33:49Z</dcterms:created>
  <dcterms:modified xsi:type="dcterms:W3CDTF">2026-06-01T14:53:03Z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