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75" r:id="rId5"/>
    <p:sldId id="260" r:id="rId6"/>
    <p:sldId id="276"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C64"/>
    <a:srgbClr val="E6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BACABA-5799-4A1C-BDC3-6506CD5E8188}" v="79" dt="2026-09-03T13:40:43.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23"/>
    <p:restoredTop sz="94610"/>
  </p:normalViewPr>
  <p:slideViewPr>
    <p:cSldViewPr snapToGrid="0" snapToObjects="1">
      <p:cViewPr varScale="1">
        <p:scale>
          <a:sx n="74" d="100"/>
          <a:sy n="74" d="100"/>
        </p:scale>
        <p:origin x="54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6ad53246-acbf-4ccd-b846-328a5839d4aa" providerId="ADAL" clId="{894EAA37-CD55-4F7F-BAB2-10BB9A8399AA}"/>
    <pc:docChg chg="undo custSel addSld delSld modSld">
      <pc:chgData name="Emilie LE GOFF MILAN [Eurécia]" userId="6ad53246-acbf-4ccd-b846-328a5839d4aa" providerId="ADAL" clId="{894EAA37-CD55-4F7F-BAB2-10BB9A8399AA}" dt="2026-09-03T13:41:52.145" v="203" actId="207"/>
      <pc:docMkLst>
        <pc:docMk/>
      </pc:docMkLst>
      <pc:sldChg chg="modSp">
        <pc:chgData name="Emilie LE GOFF MILAN [Eurécia]" userId="6ad53246-acbf-4ccd-b846-328a5839d4aa" providerId="ADAL" clId="{894EAA37-CD55-4F7F-BAB2-10BB9A8399AA}" dt="2026-09-02T08:04:38.795" v="1"/>
        <pc:sldMkLst>
          <pc:docMk/>
          <pc:sldMk cId="0" sldId="256"/>
        </pc:sldMkLst>
        <pc:spChg chg="mod">
          <ac:chgData name="Emilie LE GOFF MILAN [Eurécia]" userId="6ad53246-acbf-4ccd-b846-328a5839d4aa" providerId="ADAL" clId="{894EAA37-CD55-4F7F-BAB2-10BB9A8399AA}" dt="2026-09-02T08:04:38.795" v="1"/>
          <ac:spMkLst>
            <pc:docMk/>
            <pc:sldMk cId="0" sldId="256"/>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56"/>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56"/>
            <ac:spMk id="8" creationId="{00000000-0000-0000-0000-000000000000}"/>
          </ac:spMkLst>
        </pc:spChg>
        <pc:spChg chg="mod">
          <ac:chgData name="Emilie LE GOFF MILAN [Eurécia]" userId="6ad53246-acbf-4ccd-b846-328a5839d4aa" providerId="ADAL" clId="{894EAA37-CD55-4F7F-BAB2-10BB9A8399AA}" dt="2026-09-02T08:04:38.795" v="1"/>
          <ac:spMkLst>
            <pc:docMk/>
            <pc:sldMk cId="0" sldId="256"/>
            <ac:spMk id="9" creationId="{00000000-0000-0000-0000-000000000000}"/>
          </ac:spMkLst>
        </pc:spChg>
      </pc:sldChg>
      <pc:sldChg chg="addSp delSp modSp mod">
        <pc:chgData name="Emilie LE GOFF MILAN [Eurécia]" userId="6ad53246-acbf-4ccd-b846-328a5839d4aa" providerId="ADAL" clId="{894EAA37-CD55-4F7F-BAB2-10BB9A8399AA}" dt="2026-09-03T13:19:05.692" v="62" actId="20577"/>
        <pc:sldMkLst>
          <pc:docMk/>
          <pc:sldMk cId="0" sldId="257"/>
        </pc:sldMkLst>
        <pc:spChg chg="mod">
          <ac:chgData name="Emilie LE GOFF MILAN [Eurécia]" userId="6ad53246-acbf-4ccd-b846-328a5839d4aa" providerId="ADAL" clId="{894EAA37-CD55-4F7F-BAB2-10BB9A8399AA}" dt="2026-09-02T08:04:38.795" v="1"/>
          <ac:spMkLst>
            <pc:docMk/>
            <pc:sldMk cId="0" sldId="257"/>
            <ac:spMk id="3" creationId="{00000000-0000-0000-0000-000000000000}"/>
          </ac:spMkLst>
        </pc:spChg>
        <pc:spChg chg="mod">
          <ac:chgData name="Emilie LE GOFF MILAN [Eurécia]" userId="6ad53246-acbf-4ccd-b846-328a5839d4aa" providerId="ADAL" clId="{894EAA37-CD55-4F7F-BAB2-10BB9A8399AA}" dt="2026-09-03T13:19:05.692" v="62" actId="20577"/>
          <ac:spMkLst>
            <pc:docMk/>
            <pc:sldMk cId="0" sldId="257"/>
            <ac:spMk id="5" creationId="{00000000-0000-0000-0000-000000000000}"/>
          </ac:spMkLst>
        </pc:spChg>
        <pc:spChg chg="mod">
          <ac:chgData name="Emilie LE GOFF MILAN [Eurécia]" userId="6ad53246-acbf-4ccd-b846-328a5839d4aa" providerId="ADAL" clId="{894EAA37-CD55-4F7F-BAB2-10BB9A8399AA}" dt="2026-09-02T08:04:38.795" v="1"/>
          <ac:spMkLst>
            <pc:docMk/>
            <pc:sldMk cId="0" sldId="257"/>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57"/>
            <ac:spMk id="9" creationId="{00000000-0000-0000-0000-000000000000}"/>
          </ac:spMkLst>
        </pc:spChg>
        <pc:spChg chg="mod">
          <ac:chgData name="Emilie LE GOFF MILAN [Eurécia]" userId="6ad53246-acbf-4ccd-b846-328a5839d4aa" providerId="ADAL" clId="{894EAA37-CD55-4F7F-BAB2-10BB9A8399AA}" dt="2026-09-02T08:04:38.795" v="1"/>
          <ac:spMkLst>
            <pc:docMk/>
            <pc:sldMk cId="0" sldId="257"/>
            <ac:spMk id="11" creationId="{00000000-0000-0000-0000-000000000000}"/>
          </ac:spMkLst>
        </pc:spChg>
        <pc:spChg chg="mod">
          <ac:chgData name="Emilie LE GOFF MILAN [Eurécia]" userId="6ad53246-acbf-4ccd-b846-328a5839d4aa" providerId="ADAL" clId="{894EAA37-CD55-4F7F-BAB2-10BB9A8399AA}" dt="2026-09-03T13:16:17.327" v="59" actId="20577"/>
          <ac:spMkLst>
            <pc:docMk/>
            <pc:sldMk cId="0" sldId="257"/>
            <ac:spMk id="13" creationId="{00000000-0000-0000-0000-000000000000}"/>
          </ac:spMkLst>
        </pc:spChg>
        <pc:spChg chg="mod">
          <ac:chgData name="Emilie LE GOFF MILAN [Eurécia]" userId="6ad53246-acbf-4ccd-b846-328a5839d4aa" providerId="ADAL" clId="{894EAA37-CD55-4F7F-BAB2-10BB9A8399AA}" dt="2026-09-02T08:04:38.795" v="1"/>
          <ac:spMkLst>
            <pc:docMk/>
            <pc:sldMk cId="0" sldId="257"/>
            <ac:spMk id="15" creationId="{00000000-0000-0000-0000-000000000000}"/>
          </ac:spMkLst>
        </pc:spChg>
        <pc:spChg chg="add del">
          <ac:chgData name="Emilie LE GOFF MILAN [Eurécia]" userId="6ad53246-acbf-4ccd-b846-328a5839d4aa" providerId="ADAL" clId="{894EAA37-CD55-4F7F-BAB2-10BB9A8399AA}" dt="2026-09-03T13:15:57.328" v="7" actId="22"/>
          <ac:spMkLst>
            <pc:docMk/>
            <pc:sldMk cId="0" sldId="257"/>
            <ac:spMk id="15" creationId="{4D3D7D16-6D89-DA57-7140-31EF6B19B59F}"/>
          </ac:spMkLst>
        </pc:spChg>
      </pc:sldChg>
      <pc:sldChg chg="modSp">
        <pc:chgData name="Emilie LE GOFF MILAN [Eurécia]" userId="6ad53246-acbf-4ccd-b846-328a5839d4aa" providerId="ADAL" clId="{894EAA37-CD55-4F7F-BAB2-10BB9A8399AA}" dt="2026-09-02T08:04:38.795" v="1"/>
        <pc:sldMkLst>
          <pc:docMk/>
          <pc:sldMk cId="0" sldId="258"/>
        </pc:sldMkLst>
        <pc:spChg chg="mod">
          <ac:chgData name="Emilie LE GOFF MILAN [Eurécia]" userId="6ad53246-acbf-4ccd-b846-328a5839d4aa" providerId="ADAL" clId="{894EAA37-CD55-4F7F-BAB2-10BB9A8399AA}" dt="2026-09-02T08:04:38.795" v="1"/>
          <ac:spMkLst>
            <pc:docMk/>
            <pc:sldMk cId="0" sldId="258"/>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8"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0"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1"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2"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4"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18" creationId="{00000000-0000-0000-0000-000000000000}"/>
          </ac:spMkLst>
        </pc:spChg>
        <pc:spChg chg="mod">
          <ac:chgData name="Emilie LE GOFF MILAN [Eurécia]" userId="6ad53246-acbf-4ccd-b846-328a5839d4aa" providerId="ADAL" clId="{894EAA37-CD55-4F7F-BAB2-10BB9A8399AA}" dt="2026-09-02T08:04:38.795" v="1"/>
          <ac:spMkLst>
            <pc:docMk/>
            <pc:sldMk cId="0" sldId="258"/>
            <ac:spMk id="20" creationId="{00000000-0000-0000-0000-000000000000}"/>
          </ac:spMkLst>
        </pc:spChg>
      </pc:sldChg>
      <pc:sldChg chg="delSp modSp del mod">
        <pc:chgData name="Emilie LE GOFF MILAN [Eurécia]" userId="6ad53246-acbf-4ccd-b846-328a5839d4aa" providerId="ADAL" clId="{894EAA37-CD55-4F7F-BAB2-10BB9A8399AA}" dt="2026-09-03T13:29:15.589" v="157" actId="2696"/>
        <pc:sldMkLst>
          <pc:docMk/>
          <pc:sldMk cId="0" sldId="259"/>
        </pc:sldMkLst>
        <pc:spChg chg="mod">
          <ac:chgData name="Emilie LE GOFF MILAN [Eurécia]" userId="6ad53246-acbf-4ccd-b846-328a5839d4aa" providerId="ADAL" clId="{894EAA37-CD55-4F7F-BAB2-10BB9A8399AA}" dt="2026-09-02T08:04:38.795" v="1"/>
          <ac:spMkLst>
            <pc:docMk/>
            <pc:sldMk cId="0" sldId="259"/>
            <ac:spMk id="4" creationId="{00000000-0000-0000-0000-000000000000}"/>
          </ac:spMkLst>
        </pc:spChg>
        <pc:spChg chg="mod">
          <ac:chgData name="Emilie LE GOFF MILAN [Eurécia]" userId="6ad53246-acbf-4ccd-b846-328a5839d4aa" providerId="ADAL" clId="{894EAA37-CD55-4F7F-BAB2-10BB9A8399AA}" dt="2026-09-03T13:23:15.151" v="80" actId="313"/>
          <ac:spMkLst>
            <pc:docMk/>
            <pc:sldMk cId="0" sldId="259"/>
            <ac:spMk id="5"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8"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12"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15"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17"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23" creationId="{00000000-0000-0000-0000-000000000000}"/>
          </ac:spMkLst>
        </pc:spChg>
        <pc:spChg chg="mod">
          <ac:chgData name="Emilie LE GOFF MILAN [Eurécia]" userId="6ad53246-acbf-4ccd-b846-328a5839d4aa" providerId="ADAL" clId="{894EAA37-CD55-4F7F-BAB2-10BB9A8399AA}" dt="2026-09-02T08:04:38.795" v="1"/>
          <ac:spMkLst>
            <pc:docMk/>
            <pc:sldMk cId="0" sldId="259"/>
            <ac:spMk id="29" creationId="{00000000-0000-0000-0000-000000000000}"/>
          </ac:spMkLst>
        </pc:spChg>
        <pc:spChg chg="del">
          <ac:chgData name="Emilie LE GOFF MILAN [Eurécia]" userId="6ad53246-acbf-4ccd-b846-328a5839d4aa" providerId="ADAL" clId="{894EAA37-CD55-4F7F-BAB2-10BB9A8399AA}" dt="2026-09-03T13:22:19.253" v="63" actId="478"/>
          <ac:spMkLst>
            <pc:docMk/>
            <pc:sldMk cId="0" sldId="259"/>
            <ac:spMk id="34" creationId="{00000000-0000-0000-0000-000000000000}"/>
          </ac:spMkLst>
        </pc:spChg>
        <pc:spChg chg="del mod">
          <ac:chgData name="Emilie LE GOFF MILAN [Eurécia]" userId="6ad53246-acbf-4ccd-b846-328a5839d4aa" providerId="ADAL" clId="{894EAA37-CD55-4F7F-BAB2-10BB9A8399AA}" dt="2026-09-03T13:22:21.284" v="64" actId="478"/>
          <ac:spMkLst>
            <pc:docMk/>
            <pc:sldMk cId="0" sldId="259"/>
            <ac:spMk id="35" creationId="{00000000-0000-0000-0000-000000000000}"/>
          </ac:spMkLst>
        </pc:spChg>
        <pc:spChg chg="del mod">
          <ac:chgData name="Emilie LE GOFF MILAN [Eurécia]" userId="6ad53246-acbf-4ccd-b846-328a5839d4aa" providerId="ADAL" clId="{894EAA37-CD55-4F7F-BAB2-10BB9A8399AA}" dt="2026-09-03T13:22:22.859" v="65" actId="478"/>
          <ac:spMkLst>
            <pc:docMk/>
            <pc:sldMk cId="0" sldId="259"/>
            <ac:spMk id="36" creationId="{00000000-0000-0000-0000-000000000000}"/>
          </ac:spMkLst>
        </pc:spChg>
        <pc:spChg chg="mod">
          <ac:chgData name="Emilie LE GOFF MILAN [Eurécia]" userId="6ad53246-acbf-4ccd-b846-328a5839d4aa" providerId="ADAL" clId="{894EAA37-CD55-4F7F-BAB2-10BB9A8399AA}" dt="2026-09-03T13:22:24.986" v="67" actId="27636"/>
          <ac:spMkLst>
            <pc:docMk/>
            <pc:sldMk cId="0" sldId="259"/>
            <ac:spMk id="37" creationId="{00000000-0000-0000-0000-000000000000}"/>
          </ac:spMkLst>
        </pc:spChg>
        <pc:picChg chg="mod">
          <ac:chgData name="Emilie LE GOFF MILAN [Eurécia]" userId="6ad53246-acbf-4ccd-b846-328a5839d4aa" providerId="ADAL" clId="{894EAA37-CD55-4F7F-BAB2-10BB9A8399AA}" dt="2026-09-03T13:22:27.333" v="68" actId="1076"/>
          <ac:picMkLst>
            <pc:docMk/>
            <pc:sldMk cId="0" sldId="259"/>
            <ac:picMk id="2" creationId="{00000000-0000-0000-0000-000000000000}"/>
          </ac:picMkLst>
        </pc:picChg>
      </pc:sldChg>
      <pc:sldChg chg="modSp">
        <pc:chgData name="Emilie LE GOFF MILAN [Eurécia]" userId="6ad53246-acbf-4ccd-b846-328a5839d4aa" providerId="ADAL" clId="{894EAA37-CD55-4F7F-BAB2-10BB9A8399AA}" dt="2026-09-02T08:04:38.795" v="1"/>
        <pc:sldMkLst>
          <pc:docMk/>
          <pc:sldMk cId="0" sldId="260"/>
        </pc:sldMkLst>
        <pc:spChg chg="mod">
          <ac:chgData name="Emilie LE GOFF MILAN [Eurécia]" userId="6ad53246-acbf-4ccd-b846-328a5839d4aa" providerId="ADAL" clId="{894EAA37-CD55-4F7F-BAB2-10BB9A8399AA}" dt="2026-09-02T08:04:38.795" v="1"/>
          <ac:spMkLst>
            <pc:docMk/>
            <pc:sldMk cId="0" sldId="260"/>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0"/>
            <ac:spMk id="5" creationId="{00000000-0000-0000-0000-000000000000}"/>
          </ac:spMkLst>
        </pc:spChg>
      </pc:sldChg>
      <pc:sldChg chg="modSp del">
        <pc:chgData name="Emilie LE GOFF MILAN [Eurécia]" userId="6ad53246-acbf-4ccd-b846-328a5839d4aa" providerId="ADAL" clId="{894EAA37-CD55-4F7F-BAB2-10BB9A8399AA}" dt="2026-09-03T13:30:24.563" v="159" actId="2696"/>
        <pc:sldMkLst>
          <pc:docMk/>
          <pc:sldMk cId="0" sldId="261"/>
        </pc:sldMkLst>
        <pc:spChg chg="mod">
          <ac:chgData name="Emilie LE GOFF MILAN [Eurécia]" userId="6ad53246-acbf-4ccd-b846-328a5839d4aa" providerId="ADAL" clId="{894EAA37-CD55-4F7F-BAB2-10BB9A8399AA}" dt="2026-09-02T08:04:38.795" v="1"/>
          <ac:spMkLst>
            <pc:docMk/>
            <pc:sldMk cId="0" sldId="261"/>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12"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15"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19"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20"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21"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25"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27" creationId="{00000000-0000-0000-0000-000000000000}"/>
          </ac:spMkLst>
        </pc:spChg>
        <pc:spChg chg="mod">
          <ac:chgData name="Emilie LE GOFF MILAN [Eurécia]" userId="6ad53246-acbf-4ccd-b846-328a5839d4aa" providerId="ADAL" clId="{894EAA37-CD55-4F7F-BAB2-10BB9A8399AA}" dt="2026-09-02T08:04:38.795" v="1"/>
          <ac:spMkLst>
            <pc:docMk/>
            <pc:sldMk cId="0" sldId="261"/>
            <ac:spMk id="28" creationId="{00000000-0000-0000-0000-000000000000}"/>
          </ac:spMkLst>
        </pc:spChg>
      </pc:sldChg>
      <pc:sldChg chg="modSp del">
        <pc:chgData name="Emilie LE GOFF MILAN [Eurécia]" userId="6ad53246-acbf-4ccd-b846-328a5839d4aa" providerId="ADAL" clId="{894EAA37-CD55-4F7F-BAB2-10BB9A8399AA}" dt="2026-09-03T13:31:15.006" v="170" actId="2696"/>
        <pc:sldMkLst>
          <pc:docMk/>
          <pc:sldMk cId="0" sldId="262"/>
        </pc:sldMkLst>
        <pc:spChg chg="mod">
          <ac:chgData name="Emilie LE GOFF MILAN [Eurécia]" userId="6ad53246-acbf-4ccd-b846-328a5839d4aa" providerId="ADAL" clId="{894EAA37-CD55-4F7F-BAB2-10BB9A8399AA}" dt="2026-09-02T08:04:38.795" v="1"/>
          <ac:spMkLst>
            <pc:docMk/>
            <pc:sldMk cId="0" sldId="262"/>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5"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10"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13" creationId="{00000000-0000-0000-0000-000000000000}"/>
          </ac:spMkLst>
        </pc:spChg>
        <pc:spChg chg="mod">
          <ac:chgData name="Emilie LE GOFF MILAN [Eurécia]" userId="6ad53246-acbf-4ccd-b846-328a5839d4aa" providerId="ADAL" clId="{894EAA37-CD55-4F7F-BAB2-10BB9A8399AA}" dt="2026-09-02T08:04:38.795" v="1"/>
          <ac:spMkLst>
            <pc:docMk/>
            <pc:sldMk cId="0" sldId="262"/>
            <ac:spMk id="16" creationId="{00000000-0000-0000-0000-000000000000}"/>
          </ac:spMkLst>
        </pc:spChg>
      </pc:sldChg>
      <pc:sldChg chg="modSp">
        <pc:chgData name="Emilie LE GOFF MILAN [Eurécia]" userId="6ad53246-acbf-4ccd-b846-328a5839d4aa" providerId="ADAL" clId="{894EAA37-CD55-4F7F-BAB2-10BB9A8399AA}" dt="2026-09-02T08:04:38.795" v="1"/>
        <pc:sldMkLst>
          <pc:docMk/>
          <pc:sldMk cId="0" sldId="263"/>
        </pc:sldMkLst>
        <pc:spChg chg="mod">
          <ac:chgData name="Emilie LE GOFF MILAN [Eurécia]" userId="6ad53246-acbf-4ccd-b846-328a5839d4aa" providerId="ADAL" clId="{894EAA37-CD55-4F7F-BAB2-10BB9A8399AA}" dt="2026-09-02T08:04:38.795" v="1"/>
          <ac:spMkLst>
            <pc:docMk/>
            <pc:sldMk cId="0" sldId="263"/>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3"/>
            <ac:spMk id="5" creationId="{00000000-0000-0000-0000-000000000000}"/>
          </ac:spMkLst>
        </pc:spChg>
      </pc:sldChg>
      <pc:sldChg chg="modSp">
        <pc:chgData name="Emilie LE GOFF MILAN [Eurécia]" userId="6ad53246-acbf-4ccd-b846-328a5839d4aa" providerId="ADAL" clId="{894EAA37-CD55-4F7F-BAB2-10BB9A8399AA}" dt="2026-09-02T08:04:38.795" v="1"/>
        <pc:sldMkLst>
          <pc:docMk/>
          <pc:sldMk cId="0" sldId="264"/>
        </pc:sldMkLst>
        <pc:spChg chg="mod">
          <ac:chgData name="Emilie LE GOFF MILAN [Eurécia]" userId="6ad53246-acbf-4ccd-b846-328a5839d4aa" providerId="ADAL" clId="{894EAA37-CD55-4F7F-BAB2-10BB9A8399AA}" dt="2026-09-02T08:04:38.795" v="1"/>
          <ac:spMkLst>
            <pc:docMk/>
            <pc:sldMk cId="0" sldId="264"/>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4"/>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4"/>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64"/>
            <ac:spMk id="8" creationId="{00000000-0000-0000-0000-000000000000}"/>
          </ac:spMkLst>
        </pc:spChg>
        <pc:spChg chg="mod">
          <ac:chgData name="Emilie LE GOFF MILAN [Eurécia]" userId="6ad53246-acbf-4ccd-b846-328a5839d4aa" providerId="ADAL" clId="{894EAA37-CD55-4F7F-BAB2-10BB9A8399AA}" dt="2026-09-02T08:04:38.795" v="1"/>
          <ac:spMkLst>
            <pc:docMk/>
            <pc:sldMk cId="0" sldId="264"/>
            <ac:spMk id="12" creationId="{00000000-0000-0000-0000-000000000000}"/>
          </ac:spMkLst>
        </pc:spChg>
      </pc:sldChg>
      <pc:sldChg chg="modSp">
        <pc:chgData name="Emilie LE GOFF MILAN [Eurécia]" userId="6ad53246-acbf-4ccd-b846-328a5839d4aa" providerId="ADAL" clId="{894EAA37-CD55-4F7F-BAB2-10BB9A8399AA}" dt="2026-09-02T08:04:38.795" v="1"/>
        <pc:sldMkLst>
          <pc:docMk/>
          <pc:sldMk cId="0" sldId="265"/>
        </pc:sldMkLst>
        <pc:spChg chg="mod">
          <ac:chgData name="Emilie LE GOFF MILAN [Eurécia]" userId="6ad53246-acbf-4ccd-b846-328a5839d4aa" providerId="ADAL" clId="{894EAA37-CD55-4F7F-BAB2-10BB9A8399AA}" dt="2026-09-02T08:04:38.795" v="1"/>
          <ac:spMkLst>
            <pc:docMk/>
            <pc:sldMk cId="0" sldId="265"/>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8"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9" creationId="{00000000-0000-0000-0000-000000000000}"/>
          </ac:spMkLst>
        </pc:spChg>
        <pc:spChg chg="mod">
          <ac:chgData name="Emilie LE GOFF MILAN [Eurécia]" userId="6ad53246-acbf-4ccd-b846-328a5839d4aa" providerId="ADAL" clId="{894EAA37-CD55-4F7F-BAB2-10BB9A8399AA}" dt="2026-09-02T08:04:38.795" v="1"/>
          <ac:spMkLst>
            <pc:docMk/>
            <pc:sldMk cId="0" sldId="265"/>
            <ac:spMk id="10" creationId="{00000000-0000-0000-0000-000000000000}"/>
          </ac:spMkLst>
        </pc:spChg>
      </pc:sldChg>
      <pc:sldChg chg="addSp modSp">
        <pc:chgData name="Emilie LE GOFF MILAN [Eurécia]" userId="6ad53246-acbf-4ccd-b846-328a5839d4aa" providerId="ADAL" clId="{894EAA37-CD55-4F7F-BAB2-10BB9A8399AA}" dt="2026-09-02T08:08:12.481" v="4" actId="164"/>
        <pc:sldMkLst>
          <pc:docMk/>
          <pc:sldMk cId="0" sldId="266"/>
        </pc:sldMkLst>
        <pc:spChg chg="mod">
          <ac:chgData name="Emilie LE GOFF MILAN [Eurécia]" userId="6ad53246-acbf-4ccd-b846-328a5839d4aa" providerId="ADAL" clId="{894EAA37-CD55-4F7F-BAB2-10BB9A8399AA}" dt="2026-09-02T08:04:38.795" v="1"/>
          <ac:spMkLst>
            <pc:docMk/>
            <pc:sldMk cId="0" sldId="266"/>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6"/>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6"/>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66"/>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66"/>
            <ac:spMk id="9" creationId="{00000000-0000-0000-0000-000000000000}"/>
          </ac:spMkLst>
        </pc:spChg>
        <pc:spChg chg="mod">
          <ac:chgData name="Emilie LE GOFF MILAN [Eurécia]" userId="6ad53246-acbf-4ccd-b846-328a5839d4aa" providerId="ADAL" clId="{894EAA37-CD55-4F7F-BAB2-10BB9A8399AA}" dt="2026-09-02T08:04:38.795" v="1"/>
          <ac:spMkLst>
            <pc:docMk/>
            <pc:sldMk cId="0" sldId="266"/>
            <ac:spMk id="10" creationId="{00000000-0000-0000-0000-000000000000}"/>
          </ac:spMkLst>
        </pc:spChg>
        <pc:spChg chg="mod">
          <ac:chgData name="Emilie LE GOFF MILAN [Eurécia]" userId="6ad53246-acbf-4ccd-b846-328a5839d4aa" providerId="ADAL" clId="{894EAA37-CD55-4F7F-BAB2-10BB9A8399AA}" dt="2026-09-02T08:08:04.200" v="3" actId="164"/>
          <ac:spMkLst>
            <pc:docMk/>
            <pc:sldMk cId="0" sldId="266"/>
            <ac:spMk id="11" creationId="{00000000-0000-0000-0000-000000000000}"/>
          </ac:spMkLst>
        </pc:spChg>
        <pc:spChg chg="mod">
          <ac:chgData name="Emilie LE GOFF MILAN [Eurécia]" userId="6ad53246-acbf-4ccd-b846-328a5839d4aa" providerId="ADAL" clId="{894EAA37-CD55-4F7F-BAB2-10BB9A8399AA}" dt="2026-09-02T08:08:04.200" v="3" actId="164"/>
          <ac:spMkLst>
            <pc:docMk/>
            <pc:sldMk cId="0" sldId="266"/>
            <ac:spMk id="12" creationId="{00000000-0000-0000-0000-000000000000}"/>
          </ac:spMkLst>
        </pc:spChg>
        <pc:spChg chg="mod">
          <ac:chgData name="Emilie LE GOFF MILAN [Eurécia]" userId="6ad53246-acbf-4ccd-b846-328a5839d4aa" providerId="ADAL" clId="{894EAA37-CD55-4F7F-BAB2-10BB9A8399AA}" dt="2026-09-02T08:08:04.200" v="3" actId="164"/>
          <ac:spMkLst>
            <pc:docMk/>
            <pc:sldMk cId="0" sldId="266"/>
            <ac:spMk id="13" creationId="{00000000-0000-0000-0000-000000000000}"/>
          </ac:spMkLst>
        </pc:spChg>
        <pc:spChg chg="mod">
          <ac:chgData name="Emilie LE GOFF MILAN [Eurécia]" userId="6ad53246-acbf-4ccd-b846-328a5839d4aa" providerId="ADAL" clId="{894EAA37-CD55-4F7F-BAB2-10BB9A8399AA}" dt="2026-09-02T08:08:12.481" v="4" actId="164"/>
          <ac:spMkLst>
            <pc:docMk/>
            <pc:sldMk cId="0" sldId="266"/>
            <ac:spMk id="17" creationId="{01BEBD52-5472-FABA-FA75-B261DE96CCB3}"/>
          </ac:spMkLst>
        </pc:spChg>
        <pc:spChg chg="mod">
          <ac:chgData name="Emilie LE GOFF MILAN [Eurécia]" userId="6ad53246-acbf-4ccd-b846-328a5839d4aa" providerId="ADAL" clId="{894EAA37-CD55-4F7F-BAB2-10BB9A8399AA}" dt="2026-09-02T08:08:12.481" v="4" actId="164"/>
          <ac:spMkLst>
            <pc:docMk/>
            <pc:sldMk cId="0" sldId="266"/>
            <ac:spMk id="21" creationId="{D0AF3CB5-C73C-15BA-045F-D527BDDDDD71}"/>
          </ac:spMkLst>
        </pc:spChg>
        <pc:spChg chg="mod">
          <ac:chgData name="Emilie LE GOFF MILAN [Eurécia]" userId="6ad53246-acbf-4ccd-b846-328a5839d4aa" providerId="ADAL" clId="{894EAA37-CD55-4F7F-BAB2-10BB9A8399AA}" dt="2026-09-02T08:08:12.481" v="4" actId="164"/>
          <ac:spMkLst>
            <pc:docMk/>
            <pc:sldMk cId="0" sldId="266"/>
            <ac:spMk id="23" creationId="{82085897-2D83-9431-24B2-6C2333030A01}"/>
          </ac:spMkLst>
        </pc:spChg>
        <pc:grpChg chg="add mod">
          <ac:chgData name="Emilie LE GOFF MILAN [Eurécia]" userId="6ad53246-acbf-4ccd-b846-328a5839d4aa" providerId="ADAL" clId="{894EAA37-CD55-4F7F-BAB2-10BB9A8399AA}" dt="2026-09-02T08:08:04.200" v="3" actId="164"/>
          <ac:grpSpMkLst>
            <pc:docMk/>
            <pc:sldMk cId="0" sldId="266"/>
            <ac:grpSpMk id="24" creationId="{4CB85EEF-AE3A-4F16-D555-B327A3B2618E}"/>
          </ac:grpSpMkLst>
        </pc:grpChg>
        <pc:grpChg chg="add mod">
          <ac:chgData name="Emilie LE GOFF MILAN [Eurécia]" userId="6ad53246-acbf-4ccd-b846-328a5839d4aa" providerId="ADAL" clId="{894EAA37-CD55-4F7F-BAB2-10BB9A8399AA}" dt="2026-09-02T08:08:12.481" v="4" actId="164"/>
          <ac:grpSpMkLst>
            <pc:docMk/>
            <pc:sldMk cId="0" sldId="266"/>
            <ac:grpSpMk id="25" creationId="{68661E90-1F53-8995-8B50-5354FD16EB7F}"/>
          </ac:grpSpMkLst>
        </pc:grpChg>
      </pc:sldChg>
      <pc:sldChg chg="addSp modSp">
        <pc:chgData name="Emilie LE GOFF MILAN [Eurécia]" userId="6ad53246-acbf-4ccd-b846-328a5839d4aa" providerId="ADAL" clId="{894EAA37-CD55-4F7F-BAB2-10BB9A8399AA}" dt="2026-09-02T08:12:03.384" v="5" actId="164"/>
        <pc:sldMkLst>
          <pc:docMk/>
          <pc:sldMk cId="0" sldId="267"/>
        </pc:sldMkLst>
        <pc:spChg chg="mod">
          <ac:chgData name="Emilie LE GOFF MILAN [Eurécia]" userId="6ad53246-acbf-4ccd-b846-328a5839d4aa" providerId="ADAL" clId="{894EAA37-CD55-4F7F-BAB2-10BB9A8399AA}" dt="2026-09-02T08:04:38.795" v="1"/>
          <ac:spMkLst>
            <pc:docMk/>
            <pc:sldMk cId="0" sldId="267"/>
            <ac:spMk id="3" creationId="{00000000-0000-0000-0000-000000000000}"/>
          </ac:spMkLst>
        </pc:spChg>
        <pc:spChg chg="mod">
          <ac:chgData name="Emilie LE GOFF MILAN [Eurécia]" userId="6ad53246-acbf-4ccd-b846-328a5839d4aa" providerId="ADAL" clId="{894EAA37-CD55-4F7F-BAB2-10BB9A8399AA}" dt="2026-09-02T08:12:03.384" v="5" actId="164"/>
          <ac:spMkLst>
            <pc:docMk/>
            <pc:sldMk cId="0" sldId="267"/>
            <ac:spMk id="5"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9"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12"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13"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15"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19"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20"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21" creationId="{00000000-0000-0000-0000-000000000000}"/>
          </ac:spMkLst>
        </pc:spChg>
        <pc:spChg chg="mod">
          <ac:chgData name="Emilie LE GOFF MILAN [Eurécia]" userId="6ad53246-acbf-4ccd-b846-328a5839d4aa" providerId="ADAL" clId="{894EAA37-CD55-4F7F-BAB2-10BB9A8399AA}" dt="2026-09-02T08:04:38.795" v="1"/>
          <ac:spMkLst>
            <pc:docMk/>
            <pc:sldMk cId="0" sldId="267"/>
            <ac:spMk id="23" creationId="{00000000-0000-0000-0000-000000000000}"/>
          </ac:spMkLst>
        </pc:spChg>
        <pc:spChg chg="mod">
          <ac:chgData name="Emilie LE GOFF MILAN [Eurécia]" userId="6ad53246-acbf-4ccd-b846-328a5839d4aa" providerId="ADAL" clId="{894EAA37-CD55-4F7F-BAB2-10BB9A8399AA}" dt="2026-09-02T08:12:03.384" v="5" actId="164"/>
          <ac:spMkLst>
            <pc:docMk/>
            <pc:sldMk cId="0" sldId="267"/>
            <ac:spMk id="28" creationId="{D0F3E821-11EE-4061-60BD-A31ACE3DBEC4}"/>
          </ac:spMkLst>
        </pc:spChg>
        <pc:grpChg chg="add mod">
          <ac:chgData name="Emilie LE GOFF MILAN [Eurécia]" userId="6ad53246-acbf-4ccd-b846-328a5839d4aa" providerId="ADAL" clId="{894EAA37-CD55-4F7F-BAB2-10BB9A8399AA}" dt="2026-09-02T08:12:03.384" v="5" actId="164"/>
          <ac:grpSpMkLst>
            <pc:docMk/>
            <pc:sldMk cId="0" sldId="267"/>
            <ac:grpSpMk id="29" creationId="{EE170B68-D9A1-8369-4AEB-36623D1D07FE}"/>
          </ac:grpSpMkLst>
        </pc:grpChg>
      </pc:sldChg>
      <pc:sldChg chg="modSp mod">
        <pc:chgData name="Emilie LE GOFF MILAN [Eurécia]" userId="6ad53246-acbf-4ccd-b846-328a5839d4aa" providerId="ADAL" clId="{894EAA37-CD55-4F7F-BAB2-10BB9A8399AA}" dt="2026-09-03T13:34:07.720" v="175" actId="27636"/>
        <pc:sldMkLst>
          <pc:docMk/>
          <pc:sldMk cId="0" sldId="268"/>
        </pc:sldMkLst>
        <pc:spChg chg="mod">
          <ac:chgData name="Emilie LE GOFF MILAN [Eurécia]" userId="6ad53246-acbf-4ccd-b846-328a5839d4aa" providerId="ADAL" clId="{894EAA37-CD55-4F7F-BAB2-10BB9A8399AA}" dt="2026-09-02T08:04:38.795" v="1"/>
          <ac:spMkLst>
            <pc:docMk/>
            <pc:sldMk cId="0" sldId="268"/>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8"/>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68"/>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68"/>
            <ac:spMk id="7" creationId="{00000000-0000-0000-0000-000000000000}"/>
          </ac:spMkLst>
        </pc:spChg>
        <pc:spChg chg="mod">
          <ac:chgData name="Emilie LE GOFF MILAN [Eurécia]" userId="6ad53246-acbf-4ccd-b846-328a5839d4aa" providerId="ADAL" clId="{894EAA37-CD55-4F7F-BAB2-10BB9A8399AA}" dt="2026-09-02T08:04:38.795" v="1"/>
          <ac:spMkLst>
            <pc:docMk/>
            <pc:sldMk cId="0" sldId="268"/>
            <ac:spMk id="9" creationId="{00000000-0000-0000-0000-000000000000}"/>
          </ac:spMkLst>
        </pc:spChg>
        <pc:spChg chg="mod">
          <ac:chgData name="Emilie LE GOFF MILAN [Eurécia]" userId="6ad53246-acbf-4ccd-b846-328a5839d4aa" providerId="ADAL" clId="{894EAA37-CD55-4F7F-BAB2-10BB9A8399AA}" dt="2026-09-03T13:34:07.720" v="175" actId="27636"/>
          <ac:spMkLst>
            <pc:docMk/>
            <pc:sldMk cId="0" sldId="268"/>
            <ac:spMk id="10" creationId="{00000000-0000-0000-0000-000000000000}"/>
          </ac:spMkLst>
        </pc:spChg>
      </pc:sldChg>
      <pc:sldChg chg="modSp">
        <pc:chgData name="Emilie LE GOFF MILAN [Eurécia]" userId="6ad53246-acbf-4ccd-b846-328a5839d4aa" providerId="ADAL" clId="{894EAA37-CD55-4F7F-BAB2-10BB9A8399AA}" dt="2026-09-02T08:04:38.795" v="1"/>
        <pc:sldMkLst>
          <pc:docMk/>
          <pc:sldMk cId="0" sldId="269"/>
        </pc:sldMkLst>
        <pc:spChg chg="mod">
          <ac:chgData name="Emilie LE GOFF MILAN [Eurécia]" userId="6ad53246-acbf-4ccd-b846-328a5839d4aa" providerId="ADAL" clId="{894EAA37-CD55-4F7F-BAB2-10BB9A8399AA}" dt="2026-09-02T08:04:38.795" v="1"/>
          <ac:spMkLst>
            <pc:docMk/>
            <pc:sldMk cId="0" sldId="269"/>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69"/>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69"/>
            <ac:spMk id="8" creationId="{00000000-0000-0000-0000-000000000000}"/>
          </ac:spMkLst>
        </pc:spChg>
      </pc:sldChg>
      <pc:sldChg chg="modSp">
        <pc:chgData name="Emilie LE GOFF MILAN [Eurécia]" userId="6ad53246-acbf-4ccd-b846-328a5839d4aa" providerId="ADAL" clId="{894EAA37-CD55-4F7F-BAB2-10BB9A8399AA}" dt="2026-09-02T08:04:38.795" v="1"/>
        <pc:sldMkLst>
          <pc:docMk/>
          <pc:sldMk cId="0" sldId="270"/>
        </pc:sldMkLst>
        <pc:spChg chg="mod">
          <ac:chgData name="Emilie LE GOFF MILAN [Eurécia]" userId="6ad53246-acbf-4ccd-b846-328a5839d4aa" providerId="ADAL" clId="{894EAA37-CD55-4F7F-BAB2-10BB9A8399AA}" dt="2026-09-02T08:04:38.795" v="1"/>
          <ac:spMkLst>
            <pc:docMk/>
            <pc:sldMk cId="0" sldId="270"/>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70"/>
            <ac:spMk id="5" creationId="{00000000-0000-0000-0000-000000000000}"/>
          </ac:spMkLst>
        </pc:spChg>
      </pc:sldChg>
      <pc:sldChg chg="addSp delSp modSp mod">
        <pc:chgData name="Emilie LE GOFF MILAN [Eurécia]" userId="6ad53246-acbf-4ccd-b846-328a5839d4aa" providerId="ADAL" clId="{894EAA37-CD55-4F7F-BAB2-10BB9A8399AA}" dt="2026-09-03T13:37:23.184" v="183" actId="108"/>
        <pc:sldMkLst>
          <pc:docMk/>
          <pc:sldMk cId="0" sldId="271"/>
        </pc:sldMkLst>
        <pc:spChg chg="mod">
          <ac:chgData name="Emilie LE GOFF MILAN [Eurécia]" userId="6ad53246-acbf-4ccd-b846-328a5839d4aa" providerId="ADAL" clId="{894EAA37-CD55-4F7F-BAB2-10BB9A8399AA}" dt="2026-09-02T08:04:38.795" v="1"/>
          <ac:spMkLst>
            <pc:docMk/>
            <pc:sldMk cId="0" sldId="271"/>
            <ac:spMk id="3"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9"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11" creationId="{00000000-0000-0000-0000-000000000000}"/>
          </ac:spMkLst>
        </pc:spChg>
        <pc:spChg chg="mod">
          <ac:chgData name="Emilie LE GOFF MILAN [Eurécia]" userId="6ad53246-acbf-4ccd-b846-328a5839d4aa" providerId="ADAL" clId="{894EAA37-CD55-4F7F-BAB2-10BB9A8399AA}" dt="2026-09-03T13:36:22.193" v="177" actId="313"/>
          <ac:spMkLst>
            <pc:docMk/>
            <pc:sldMk cId="0" sldId="271"/>
            <ac:spMk id="13"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15"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71"/>
            <ac:spMk id="17" creationId="{00000000-0000-0000-0000-000000000000}"/>
          </ac:spMkLst>
        </pc:spChg>
        <pc:spChg chg="del mod">
          <ac:chgData name="Emilie LE GOFF MILAN [Eurécia]" userId="6ad53246-acbf-4ccd-b846-328a5839d4aa" providerId="ADAL" clId="{894EAA37-CD55-4F7F-BAB2-10BB9A8399AA}" dt="2026-09-03T13:36:54.816" v="178" actId="478"/>
          <ac:spMkLst>
            <pc:docMk/>
            <pc:sldMk cId="0" sldId="271"/>
            <ac:spMk id="18" creationId="{00000000-0000-0000-0000-000000000000}"/>
          </ac:spMkLst>
        </pc:spChg>
        <pc:spChg chg="add mod">
          <ac:chgData name="Emilie LE GOFF MILAN [Eurécia]" userId="6ad53246-acbf-4ccd-b846-328a5839d4aa" providerId="ADAL" clId="{894EAA37-CD55-4F7F-BAB2-10BB9A8399AA}" dt="2026-09-03T13:37:23.184" v="183" actId="108"/>
          <ac:spMkLst>
            <pc:docMk/>
            <pc:sldMk cId="0" sldId="271"/>
            <ac:spMk id="19" creationId="{ACF22FCB-330D-7577-DE66-E4671F2B042D}"/>
          </ac:spMkLst>
        </pc:spChg>
      </pc:sldChg>
      <pc:sldChg chg="modSp">
        <pc:chgData name="Emilie LE GOFF MILAN [Eurécia]" userId="6ad53246-acbf-4ccd-b846-328a5839d4aa" providerId="ADAL" clId="{894EAA37-CD55-4F7F-BAB2-10BB9A8399AA}" dt="2026-09-02T08:04:38.795" v="1"/>
        <pc:sldMkLst>
          <pc:docMk/>
          <pc:sldMk cId="0" sldId="272"/>
        </pc:sldMkLst>
        <pc:spChg chg="mod">
          <ac:chgData name="Emilie LE GOFF MILAN [Eurécia]" userId="6ad53246-acbf-4ccd-b846-328a5839d4aa" providerId="ADAL" clId="{894EAA37-CD55-4F7F-BAB2-10BB9A8399AA}" dt="2026-09-02T08:04:38.795" v="1"/>
          <ac:spMkLst>
            <pc:docMk/>
            <pc:sldMk cId="0" sldId="272"/>
            <ac:spMk id="4" creationId="{00000000-0000-0000-0000-000000000000}"/>
          </ac:spMkLst>
        </pc:spChg>
      </pc:sldChg>
      <pc:sldChg chg="addSp delSp modSp mod">
        <pc:chgData name="Emilie LE GOFF MILAN [Eurécia]" userId="6ad53246-acbf-4ccd-b846-328a5839d4aa" providerId="ADAL" clId="{894EAA37-CD55-4F7F-BAB2-10BB9A8399AA}" dt="2026-09-03T13:41:36.960" v="202" actId="22"/>
        <pc:sldMkLst>
          <pc:docMk/>
          <pc:sldMk cId="0" sldId="273"/>
        </pc:sldMkLst>
        <pc:spChg chg="mod">
          <ac:chgData name="Emilie LE GOFF MILAN [Eurécia]" userId="6ad53246-acbf-4ccd-b846-328a5839d4aa" providerId="ADAL" clId="{894EAA37-CD55-4F7F-BAB2-10BB9A8399AA}" dt="2026-09-02T08:04:38.795" v="1"/>
          <ac:spMkLst>
            <pc:docMk/>
            <pc:sldMk cId="0" sldId="273"/>
            <ac:spMk id="7" creationId="{00000000-0000-0000-0000-000000000000}"/>
          </ac:spMkLst>
        </pc:spChg>
        <pc:spChg chg="mod">
          <ac:chgData name="Emilie LE GOFF MILAN [Eurécia]" userId="6ad53246-acbf-4ccd-b846-328a5839d4aa" providerId="ADAL" clId="{894EAA37-CD55-4F7F-BAB2-10BB9A8399AA}" dt="2026-09-03T13:38:45.164" v="184" actId="20577"/>
          <ac:spMkLst>
            <pc:docMk/>
            <pc:sldMk cId="0" sldId="273"/>
            <ac:spMk id="8" creationId="{00000000-0000-0000-0000-000000000000}"/>
          </ac:spMkLst>
        </pc:spChg>
        <pc:spChg chg="mod">
          <ac:chgData name="Emilie LE GOFF MILAN [Eurécia]" userId="6ad53246-acbf-4ccd-b846-328a5839d4aa" providerId="ADAL" clId="{894EAA37-CD55-4F7F-BAB2-10BB9A8399AA}" dt="2026-09-03T13:39:05.994" v="186"/>
          <ac:spMkLst>
            <pc:docMk/>
            <pc:sldMk cId="0" sldId="273"/>
            <ac:spMk id="10" creationId="{00000000-0000-0000-0000-000000000000}"/>
          </ac:spMkLst>
        </pc:spChg>
        <pc:spChg chg="mod">
          <ac:chgData name="Emilie LE GOFF MILAN [Eurécia]" userId="6ad53246-acbf-4ccd-b846-328a5839d4aa" providerId="ADAL" clId="{894EAA37-CD55-4F7F-BAB2-10BB9A8399AA}" dt="2026-09-02T08:04:38.795" v="1"/>
          <ac:spMkLst>
            <pc:docMk/>
            <pc:sldMk cId="0" sldId="273"/>
            <ac:spMk id="12" creationId="{00000000-0000-0000-0000-000000000000}"/>
          </ac:spMkLst>
        </pc:spChg>
        <pc:spChg chg="mod">
          <ac:chgData name="Emilie LE GOFF MILAN [Eurécia]" userId="6ad53246-acbf-4ccd-b846-328a5839d4aa" providerId="ADAL" clId="{894EAA37-CD55-4F7F-BAB2-10BB9A8399AA}" dt="2026-09-02T08:04:38.795" v="1"/>
          <ac:spMkLst>
            <pc:docMk/>
            <pc:sldMk cId="0" sldId="273"/>
            <ac:spMk id="13" creationId="{00000000-0000-0000-0000-000000000000}"/>
          </ac:spMkLst>
        </pc:spChg>
        <pc:spChg chg="mod">
          <ac:chgData name="Emilie LE GOFF MILAN [Eurécia]" userId="6ad53246-acbf-4ccd-b846-328a5839d4aa" providerId="ADAL" clId="{894EAA37-CD55-4F7F-BAB2-10BB9A8399AA}" dt="2026-09-02T08:04:38.795" v="1"/>
          <ac:spMkLst>
            <pc:docMk/>
            <pc:sldMk cId="0" sldId="273"/>
            <ac:spMk id="14" creationId="{00000000-0000-0000-0000-000000000000}"/>
          </ac:spMkLst>
        </pc:spChg>
        <pc:spChg chg="mod">
          <ac:chgData name="Emilie LE GOFF MILAN [Eurécia]" userId="6ad53246-acbf-4ccd-b846-328a5839d4aa" providerId="ADAL" clId="{894EAA37-CD55-4F7F-BAB2-10BB9A8399AA}" dt="2026-09-03T13:40:27.623" v="194" actId="1076"/>
          <ac:spMkLst>
            <pc:docMk/>
            <pc:sldMk cId="0" sldId="273"/>
            <ac:spMk id="16" creationId="{00000000-0000-0000-0000-000000000000}"/>
          </ac:spMkLst>
        </pc:spChg>
        <pc:spChg chg="mod">
          <ac:chgData name="Emilie LE GOFF MILAN [Eurécia]" userId="6ad53246-acbf-4ccd-b846-328a5839d4aa" providerId="ADAL" clId="{894EAA37-CD55-4F7F-BAB2-10BB9A8399AA}" dt="2026-09-02T08:04:38.795" v="1"/>
          <ac:spMkLst>
            <pc:docMk/>
            <pc:sldMk cId="0" sldId="273"/>
            <ac:spMk id="17" creationId="{00000000-0000-0000-0000-000000000000}"/>
          </ac:spMkLst>
        </pc:spChg>
        <pc:spChg chg="mod">
          <ac:chgData name="Emilie LE GOFF MILAN [Eurécia]" userId="6ad53246-acbf-4ccd-b846-328a5839d4aa" providerId="ADAL" clId="{894EAA37-CD55-4F7F-BAB2-10BB9A8399AA}" dt="2026-09-02T08:04:38.795" v="1"/>
          <ac:spMkLst>
            <pc:docMk/>
            <pc:sldMk cId="0" sldId="273"/>
            <ac:spMk id="18" creationId="{00000000-0000-0000-0000-000000000000}"/>
          </ac:spMkLst>
        </pc:spChg>
        <pc:spChg chg="mod">
          <ac:chgData name="Emilie LE GOFF MILAN [Eurécia]" userId="6ad53246-acbf-4ccd-b846-328a5839d4aa" providerId="ADAL" clId="{894EAA37-CD55-4F7F-BAB2-10BB9A8399AA}" dt="2026-09-03T13:40:38.322" v="197" actId="27636"/>
          <ac:spMkLst>
            <pc:docMk/>
            <pc:sldMk cId="0" sldId="273"/>
            <ac:spMk id="19" creationId="{00000000-0000-0000-0000-000000000000}"/>
          </ac:spMkLst>
        </pc:spChg>
        <pc:spChg chg="del mod">
          <ac:chgData name="Emilie LE GOFF MILAN [Eurécia]" userId="6ad53246-acbf-4ccd-b846-328a5839d4aa" providerId="ADAL" clId="{894EAA37-CD55-4F7F-BAB2-10BB9A8399AA}" dt="2026-09-03T13:41:13.972" v="198" actId="478"/>
          <ac:spMkLst>
            <pc:docMk/>
            <pc:sldMk cId="0" sldId="273"/>
            <ac:spMk id="20" creationId="{00000000-0000-0000-0000-000000000000}"/>
          </ac:spMkLst>
        </pc:spChg>
        <pc:spChg chg="del">
          <ac:chgData name="Emilie LE GOFF MILAN [Eurécia]" userId="6ad53246-acbf-4ccd-b846-328a5839d4aa" providerId="ADAL" clId="{894EAA37-CD55-4F7F-BAB2-10BB9A8399AA}" dt="2026-09-03T13:41:16.008" v="199" actId="478"/>
          <ac:spMkLst>
            <pc:docMk/>
            <pc:sldMk cId="0" sldId="273"/>
            <ac:spMk id="21" creationId="{00000000-0000-0000-0000-000000000000}"/>
          </ac:spMkLst>
        </pc:spChg>
        <pc:spChg chg="del">
          <ac:chgData name="Emilie LE GOFF MILAN [Eurécia]" userId="6ad53246-acbf-4ccd-b846-328a5839d4aa" providerId="ADAL" clId="{894EAA37-CD55-4F7F-BAB2-10BB9A8399AA}" dt="2026-09-03T13:41:19.440" v="200" actId="478"/>
          <ac:spMkLst>
            <pc:docMk/>
            <pc:sldMk cId="0" sldId="273"/>
            <ac:spMk id="22" creationId="{79F60B60-313E-A4CE-2102-9AB77B6FC67C}"/>
          </ac:spMkLst>
        </pc:spChg>
        <pc:spChg chg="mod">
          <ac:chgData name="Emilie LE GOFF MILAN [Eurécia]" userId="6ad53246-acbf-4ccd-b846-328a5839d4aa" providerId="ADAL" clId="{894EAA37-CD55-4F7F-BAB2-10BB9A8399AA}" dt="2026-09-03T13:39:47.777" v="192" actId="20577"/>
          <ac:spMkLst>
            <pc:docMk/>
            <pc:sldMk cId="0" sldId="273"/>
            <ac:spMk id="23" creationId="{4C3FFA1E-8C83-8888-8687-C18466CD06C7}"/>
          </ac:spMkLst>
        </pc:spChg>
        <pc:spChg chg="add">
          <ac:chgData name="Emilie LE GOFF MILAN [Eurécia]" userId="6ad53246-acbf-4ccd-b846-328a5839d4aa" providerId="ADAL" clId="{894EAA37-CD55-4F7F-BAB2-10BB9A8399AA}" dt="2026-09-03T13:41:28.397" v="201" actId="22"/>
          <ac:spMkLst>
            <pc:docMk/>
            <pc:sldMk cId="0" sldId="273"/>
            <ac:spMk id="25" creationId="{664D4C76-3FE4-A094-51D8-289379346298}"/>
          </ac:spMkLst>
        </pc:spChg>
        <pc:spChg chg="add">
          <ac:chgData name="Emilie LE GOFF MILAN [Eurécia]" userId="6ad53246-acbf-4ccd-b846-328a5839d4aa" providerId="ADAL" clId="{894EAA37-CD55-4F7F-BAB2-10BB9A8399AA}" dt="2026-09-03T13:41:36.960" v="202" actId="22"/>
          <ac:spMkLst>
            <pc:docMk/>
            <pc:sldMk cId="0" sldId="273"/>
            <ac:spMk id="27" creationId="{B4A194BF-46F8-0CC6-9917-C036C0F6B516}"/>
          </ac:spMkLst>
        </pc:spChg>
      </pc:sldChg>
      <pc:sldChg chg="modSp mod">
        <pc:chgData name="Emilie LE GOFF MILAN [Eurécia]" userId="6ad53246-acbf-4ccd-b846-328a5839d4aa" providerId="ADAL" clId="{894EAA37-CD55-4F7F-BAB2-10BB9A8399AA}" dt="2026-09-03T13:41:52.145" v="203" actId="207"/>
        <pc:sldMkLst>
          <pc:docMk/>
          <pc:sldMk cId="0" sldId="274"/>
        </pc:sldMkLst>
        <pc:spChg chg="mod">
          <ac:chgData name="Emilie LE GOFF MILAN [Eurécia]" userId="6ad53246-acbf-4ccd-b846-328a5839d4aa" providerId="ADAL" clId="{894EAA37-CD55-4F7F-BAB2-10BB9A8399AA}" dt="2026-09-03T13:16:36.085" v="60" actId="27636"/>
          <ac:spMkLst>
            <pc:docMk/>
            <pc:sldMk cId="0" sldId="274"/>
            <ac:spMk id="4" creationId="{00000000-0000-0000-0000-000000000000}"/>
          </ac:spMkLst>
        </pc:spChg>
        <pc:spChg chg="mod">
          <ac:chgData name="Emilie LE GOFF MILAN [Eurécia]" userId="6ad53246-acbf-4ccd-b846-328a5839d4aa" providerId="ADAL" clId="{894EAA37-CD55-4F7F-BAB2-10BB9A8399AA}" dt="2026-09-02T08:04:38.795" v="1"/>
          <ac:spMkLst>
            <pc:docMk/>
            <pc:sldMk cId="0" sldId="274"/>
            <ac:spMk id="5" creationId="{00000000-0000-0000-0000-000000000000}"/>
          </ac:spMkLst>
        </pc:spChg>
        <pc:spChg chg="mod">
          <ac:chgData name="Emilie LE GOFF MILAN [Eurécia]" userId="6ad53246-acbf-4ccd-b846-328a5839d4aa" providerId="ADAL" clId="{894EAA37-CD55-4F7F-BAB2-10BB9A8399AA}" dt="2026-09-03T13:41:52.145" v="203" actId="207"/>
          <ac:spMkLst>
            <pc:docMk/>
            <pc:sldMk cId="0" sldId="274"/>
            <ac:spMk id="6" creationId="{00000000-0000-0000-0000-000000000000}"/>
          </ac:spMkLst>
        </pc:spChg>
        <pc:spChg chg="mod">
          <ac:chgData name="Emilie LE GOFF MILAN [Eurécia]" userId="6ad53246-acbf-4ccd-b846-328a5839d4aa" providerId="ADAL" clId="{894EAA37-CD55-4F7F-BAB2-10BB9A8399AA}" dt="2026-09-02T08:04:38.795" v="1"/>
          <ac:spMkLst>
            <pc:docMk/>
            <pc:sldMk cId="0" sldId="274"/>
            <ac:spMk id="7" creationId="{00000000-0000-0000-0000-000000000000}"/>
          </ac:spMkLst>
        </pc:spChg>
      </pc:sldChg>
      <pc:sldChg chg="modSp add del mod setBg">
        <pc:chgData name="Emilie LE GOFF MILAN [Eurécia]" userId="6ad53246-acbf-4ccd-b846-328a5839d4aa" providerId="ADAL" clId="{894EAA37-CD55-4F7F-BAB2-10BB9A8399AA}" dt="2026-09-03T13:29:09.106" v="156" actId="403"/>
        <pc:sldMkLst>
          <pc:docMk/>
          <pc:sldMk cId="0" sldId="275"/>
        </pc:sldMkLst>
        <pc:spChg chg="mod">
          <ac:chgData name="Emilie LE GOFF MILAN [Eurécia]" userId="6ad53246-acbf-4ccd-b846-328a5839d4aa" providerId="ADAL" clId="{894EAA37-CD55-4F7F-BAB2-10BB9A8399AA}" dt="2026-09-03T13:29:09.106" v="156" actId="403"/>
          <ac:spMkLst>
            <pc:docMk/>
            <pc:sldMk cId="0" sldId="275"/>
            <ac:spMk id="25" creationId="{00000000-0000-0000-0000-000000000000}"/>
          </ac:spMkLst>
        </pc:spChg>
      </pc:sldChg>
      <pc:sldChg chg="modSp add del mod setBg">
        <pc:chgData name="Emilie LE GOFF MILAN [Eurécia]" userId="6ad53246-acbf-4ccd-b846-328a5839d4aa" providerId="ADAL" clId="{894EAA37-CD55-4F7F-BAB2-10BB9A8399AA}" dt="2026-09-03T13:30:45.087" v="169" actId="20577"/>
        <pc:sldMkLst>
          <pc:docMk/>
          <pc:sldMk cId="0" sldId="276"/>
        </pc:sldMkLst>
        <pc:spChg chg="mod">
          <ac:chgData name="Emilie LE GOFF MILAN [Eurécia]" userId="6ad53246-acbf-4ccd-b846-328a5839d4aa" providerId="ADAL" clId="{894EAA37-CD55-4F7F-BAB2-10BB9A8399AA}" dt="2026-09-03T13:30:45.087" v="169" actId="20577"/>
          <ac:spMkLst>
            <pc:docMk/>
            <pc:sldMk cId="0" sldId="276"/>
            <ac:spMk id="2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137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Guide administrateur. Objectif : activer la réception des factures électroniques et </a:t>
            </a:r>
            <a:r>
              <a:rPr lang="en-US" dirty="0" err="1"/>
              <a:t>paramétrer</a:t>
            </a:r>
            <a:r>
              <a:rPr lang="en-US" dirty="0"/>
              <a:t> le rapprochement dans Eurécia.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Recommandation : SIREN suivi d'un suffixe. Insister sur l'unicité de l'adresse.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Parcours KYB chez le partenaire, environ 5 minutes, progression enregistrée.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La référence payeur rend le rattachement automatique possible. Recommander de garder </a:t>
            </a:r>
            <a:r>
              <a:rPr lang="en-US" dirty="0" err="1"/>
              <a:t>l'identifiant</a:t>
            </a:r>
            <a:r>
              <a:rPr lang="en-US" dirty="0"/>
              <a:t> pseudonymisé.</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Deux façons de renseigner : suggestion automatique à partir du matricule, ou saisie manuelle.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Transition vers le paramétrage du rapprochement.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Arbitrage : blocage à l'envoi et alertes e-facture requise.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Transition vers les rôles au quotidien.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 rapprochement se fait au plus près de la dépense : le collaborateur traite lui-même ses factures.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Renvoyer vers le centre d'aide et le support.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Poser le cadre : la facture devient un flux entrant, le rôle de l'administrateur est le paramétrage.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Quatre parties : ce qui change, activer, </a:t>
            </a:r>
            <a:r>
              <a:rPr lang="en-US" dirty="0" err="1"/>
              <a:t>paramétrer</a:t>
            </a:r>
            <a:r>
              <a:rPr lang="en-US" dirty="0"/>
              <a:t>, qui fait quoi.</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Vue d'ensemble des neuf étapes de mise en place. Ne pas détailler ici, chaque étape est reprise plus loin.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Transition vers la première partie.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Quatre temps. Insister sur l'absence de ressaisie : la facture devient le justificatif.</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Transition vers l'activation.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Montrer le chemin exact et le bouton Activer la facturation.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 mandat autorise la plateforme agréée à recevoir les factures au nom de l'entreprise.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help.eurecia.com/hc/fr/sections/37581803157405-Facturation-%C3%A9lectronique-new"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pic>
        <p:nvPicPr>
          <p:cNvPr id="3" name="Image 1" descr="preencoded.png"/>
          <p:cNvPicPr>
            <a:picLocks noChangeAspect="1"/>
          </p:cNvPicPr>
          <p:nvPr/>
        </p:nvPicPr>
        <p:blipFill>
          <a:blip r:embed="rId4"/>
          <a:srcRect r="-987304"/>
          <a:stretch/>
        </p:blipFill>
        <p:spPr>
          <a:xfrm>
            <a:off x="914400" y="914400"/>
            <a:ext cx="8686800" cy="609600"/>
          </a:xfrm>
          <a:prstGeom prst="rect">
            <a:avLst/>
          </a:prstGeom>
        </p:spPr>
      </p:pic>
      <p:sp>
        <p:nvSpPr>
          <p:cNvPr id="4" name="Text 0"/>
          <p:cNvSpPr/>
          <p:nvPr/>
        </p:nvSpPr>
        <p:spPr>
          <a:xfrm>
            <a:off x="914400" y="2537460"/>
            <a:ext cx="3800844"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GUIDE ADMINISTRATEUR</a:t>
            </a:r>
            <a:endParaRPr lang="en-US" sz="1800" dirty="0"/>
          </a:p>
        </p:txBody>
      </p:sp>
      <p:sp>
        <p:nvSpPr>
          <p:cNvPr id="5" name="Shape 1"/>
          <p:cNvSpPr/>
          <p:nvPr/>
        </p:nvSpPr>
        <p:spPr>
          <a:xfrm>
            <a:off x="4522113" y="2560320"/>
            <a:ext cx="9525" cy="228600"/>
          </a:xfrm>
          <a:prstGeom prst="rect">
            <a:avLst/>
          </a:prstGeom>
          <a:solidFill>
            <a:srgbClr val="D3D0C7"/>
          </a:solidFill>
          <a:ln/>
        </p:spPr>
        <p:txBody>
          <a:bodyPr/>
          <a:lstStyle/>
          <a:p>
            <a:endParaRPr lang="fr-FR"/>
          </a:p>
        </p:txBody>
      </p:sp>
      <p:sp>
        <p:nvSpPr>
          <p:cNvPr id="6" name="Text 2"/>
          <p:cNvSpPr/>
          <p:nvPr/>
        </p:nvSpPr>
        <p:spPr>
          <a:xfrm>
            <a:off x="4684038" y="2537460"/>
            <a:ext cx="181300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108" dirty="0">
                <a:solidFill>
                  <a:srgbClr val="486267"/>
                </a:solidFill>
                <a:latin typeface="Figtree" pitchFamily="34" charset="0"/>
                <a:ea typeface="Figtree" pitchFamily="34" charset="-122"/>
                <a:cs typeface="Figtree" pitchFamily="34" charset="-120"/>
              </a:rPr>
              <a:t>Notes de frais</a:t>
            </a:r>
            <a:endParaRPr lang="en-US" sz="1800" dirty="0"/>
          </a:p>
        </p:txBody>
      </p:sp>
      <p:sp>
        <p:nvSpPr>
          <p:cNvPr id="7" name="Text 3"/>
          <p:cNvSpPr/>
          <p:nvPr/>
        </p:nvSpPr>
        <p:spPr>
          <a:xfrm>
            <a:off x="914400" y="3116580"/>
            <a:ext cx="8947404" cy="3604260"/>
          </a:xfrm>
          <a:prstGeom prst="rect">
            <a:avLst/>
          </a:prstGeom>
          <a:noFill/>
          <a:ln/>
        </p:spPr>
        <p:txBody>
          <a:bodyPr wrap="square" lIns="25400" tIns="25400" rIns="25400" bIns="25400" rtlCol="0" anchor="t">
            <a:normAutofit/>
          </a:bodyPr>
          <a:lstStyle/>
          <a:p>
            <a:pPr marL="0" indent="0" algn="l">
              <a:lnSpc>
                <a:spcPct val="89655"/>
              </a:lnSpc>
              <a:buNone/>
            </a:pPr>
            <a:r>
              <a:rPr lang="en-US" sz="7800" b="1" dirty="0">
                <a:solidFill>
                  <a:srgbClr val="294B53"/>
                </a:solidFill>
                <a:latin typeface="PP Woodland" pitchFamily="34" charset="0"/>
                <a:ea typeface="PP Woodland" pitchFamily="34" charset="-122"/>
                <a:cs typeface="PP Woodland" pitchFamily="34" charset="-120"/>
              </a:rPr>
              <a:t>Mettre en place la facturation électronique</a:t>
            </a:r>
            <a:endParaRPr lang="en-US" sz="7800" dirty="0"/>
          </a:p>
        </p:txBody>
      </p:sp>
      <p:sp>
        <p:nvSpPr>
          <p:cNvPr id="8" name="Text 4"/>
          <p:cNvSpPr/>
          <p:nvPr/>
        </p:nvSpPr>
        <p:spPr>
          <a:xfrm>
            <a:off x="914400" y="6987540"/>
            <a:ext cx="5993755" cy="11353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dirty="0">
                <a:solidFill>
                  <a:srgbClr val="486267"/>
                </a:solidFill>
                <a:latin typeface="Roboto" pitchFamily="34" charset="0"/>
                <a:ea typeface="Roboto" pitchFamily="34" charset="-122"/>
                <a:cs typeface="Roboto" pitchFamily="34" charset="-120"/>
              </a:rPr>
              <a:t>Recevoir les factures de frais directement dans Eurécia et les lier aux des dépenses </a:t>
            </a:r>
            <a:r>
              <a:rPr lang="en-US" sz="2400" dirty="0" err="1">
                <a:solidFill>
                  <a:srgbClr val="486267"/>
                </a:solidFill>
                <a:latin typeface="Roboto" pitchFamily="34" charset="0"/>
                <a:ea typeface="Roboto" pitchFamily="34" charset="-122"/>
                <a:cs typeface="Roboto" pitchFamily="34" charset="-120"/>
              </a:rPr>
              <a:t>correspondantes</a:t>
            </a:r>
            <a:r>
              <a:rPr lang="en-US" sz="2400" dirty="0">
                <a:solidFill>
                  <a:srgbClr val="486267"/>
                </a:solidFill>
                <a:latin typeface="Roboto" pitchFamily="34" charset="0"/>
                <a:ea typeface="Roboto" pitchFamily="34" charset="-122"/>
                <a:cs typeface="Roboto" pitchFamily="34" charset="-120"/>
              </a:rPr>
              <a:t>.</a:t>
            </a:r>
            <a:endParaRPr lang="en-US" sz="2400" dirty="0"/>
          </a:p>
        </p:txBody>
      </p:sp>
      <p:sp>
        <p:nvSpPr>
          <p:cNvPr id="9" name="Text 5"/>
          <p:cNvSpPr/>
          <p:nvPr/>
        </p:nvSpPr>
        <p:spPr>
          <a:xfrm>
            <a:off x="914400" y="9098280"/>
            <a:ext cx="955548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6E868B"/>
                </a:solidFill>
                <a:latin typeface="Figtree" pitchFamily="34" charset="0"/>
                <a:ea typeface="Figtree" pitchFamily="34" charset="-122"/>
                <a:cs typeface="Figtree" pitchFamily="34" charset="-120"/>
              </a:rPr>
              <a:t>Septembre 2026</a:t>
            </a:r>
            <a:endParaRPr lang="en-US" sz="1800" dirty="0"/>
          </a:p>
        </p:txBody>
      </p:sp>
      <p:pic>
        <p:nvPicPr>
          <p:cNvPr id="11" name="Image 2" descr="preencoded.png"/>
          <p:cNvPicPr>
            <a:picLocks noChangeAspect="1"/>
          </p:cNvPicPr>
          <p:nvPr/>
        </p:nvPicPr>
        <p:blipFill>
          <a:blip r:embed="rId5"/>
          <a:stretch>
            <a:fillRect/>
          </a:stretch>
        </p:blipFill>
        <p:spPr>
          <a:xfrm>
            <a:off x="11370589" y="2112288"/>
            <a:ext cx="6062425" cy="6062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64770"/>
            <a:ext cx="18288000" cy="10287000"/>
          </a:xfrm>
          <a:prstGeom prst="rect">
            <a:avLst/>
          </a:prstGeom>
        </p:spPr>
      </p:pic>
      <p:sp>
        <p:nvSpPr>
          <p:cNvPr id="3" name="Text 0"/>
          <p:cNvSpPr/>
          <p:nvPr/>
        </p:nvSpPr>
        <p:spPr>
          <a:xfrm>
            <a:off x="914400" y="6858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ÉTAPE 1A</a:t>
            </a:r>
            <a:endParaRPr lang="en-US" sz="1800" dirty="0"/>
          </a:p>
        </p:txBody>
      </p:sp>
      <p:sp>
        <p:nvSpPr>
          <p:cNvPr id="4" name="Text 1"/>
          <p:cNvSpPr/>
          <p:nvPr/>
        </p:nvSpPr>
        <p:spPr>
          <a:xfrm>
            <a:off x="914400" y="1074420"/>
            <a:ext cx="18105120"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Créer l'adresse de routage</a:t>
            </a:r>
            <a:endParaRPr lang="en-US" sz="4500" dirty="0"/>
          </a:p>
        </p:txBody>
      </p:sp>
      <p:sp>
        <p:nvSpPr>
          <p:cNvPr id="5" name="Shape 2"/>
          <p:cNvSpPr/>
          <p:nvPr/>
        </p:nvSpPr>
        <p:spPr>
          <a:xfrm>
            <a:off x="914400" y="2141220"/>
            <a:ext cx="8441055" cy="1847850"/>
          </a:xfrm>
          <a:prstGeom prst="roundRect">
            <a:avLst>
              <a:gd name="adj" fmla="val 6186"/>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226820" y="2453640"/>
            <a:ext cx="8597837" cy="35814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100" b="1" dirty="0">
                <a:solidFill>
                  <a:srgbClr val="294B53"/>
                </a:solidFill>
                <a:latin typeface="Figtree" pitchFamily="34" charset="0"/>
                <a:ea typeface="Figtree" pitchFamily="34" charset="-122"/>
                <a:cs typeface="Figtree" pitchFamily="34" charset="-120"/>
              </a:rPr>
              <a:t>À quoi elle sert</a:t>
            </a:r>
            <a:endParaRPr lang="en-US" sz="2100" dirty="0"/>
          </a:p>
        </p:txBody>
      </p:sp>
      <p:sp>
        <p:nvSpPr>
          <p:cNvPr id="7" name="Text 4"/>
          <p:cNvSpPr/>
          <p:nvPr/>
        </p:nvSpPr>
        <p:spPr>
          <a:xfrm>
            <a:off x="1226820" y="2887980"/>
            <a:ext cx="8050702" cy="82677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C'est l'adresse avec laquelle vous êtes immatriculé auprès du Portail Public de Facturation. Vos collaborateurs la donnent aux commerçants, elle achemine la facture jusqu'à Eurécia.</a:t>
            </a:r>
            <a:endParaRPr lang="en-US" sz="1725" dirty="0"/>
          </a:p>
        </p:txBody>
      </p:sp>
      <p:sp>
        <p:nvSpPr>
          <p:cNvPr id="8" name="Shape 5"/>
          <p:cNvSpPr/>
          <p:nvPr/>
        </p:nvSpPr>
        <p:spPr>
          <a:xfrm>
            <a:off x="914400" y="4179570"/>
            <a:ext cx="8441055" cy="1584960"/>
          </a:xfrm>
          <a:prstGeom prst="roundRect">
            <a:avLst>
              <a:gd name="adj" fmla="val 7212"/>
            </a:avLst>
          </a:prstGeom>
          <a:solidFill>
            <a:srgbClr val="FFFFFF"/>
          </a:solidFill>
          <a:ln w="7620">
            <a:solidFill>
              <a:srgbClr val="E5E2D8"/>
            </a:solidFill>
            <a:prstDash val="solid"/>
          </a:ln>
        </p:spPr>
        <p:txBody>
          <a:bodyPr/>
          <a:lstStyle/>
          <a:p>
            <a:endParaRPr lang="fr-FR"/>
          </a:p>
        </p:txBody>
      </p:sp>
      <p:sp>
        <p:nvSpPr>
          <p:cNvPr id="9" name="Text 6"/>
          <p:cNvSpPr/>
          <p:nvPr/>
        </p:nvSpPr>
        <p:spPr>
          <a:xfrm>
            <a:off x="1226820" y="4491990"/>
            <a:ext cx="8597837" cy="35814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100" b="1" dirty="0">
                <a:solidFill>
                  <a:srgbClr val="294B53"/>
                </a:solidFill>
                <a:latin typeface="Figtree" pitchFamily="34" charset="0"/>
                <a:ea typeface="Figtree" pitchFamily="34" charset="-122"/>
                <a:cs typeface="Figtree" pitchFamily="34" charset="-120"/>
              </a:rPr>
              <a:t>Elle doit être unique</a:t>
            </a:r>
            <a:endParaRPr lang="en-US" sz="2100" dirty="0"/>
          </a:p>
        </p:txBody>
      </p:sp>
      <p:sp>
        <p:nvSpPr>
          <p:cNvPr id="10" name="Text 7"/>
          <p:cNvSpPr/>
          <p:nvPr/>
        </p:nvSpPr>
        <p:spPr>
          <a:xfrm>
            <a:off x="1226820" y="4926330"/>
            <a:ext cx="8050702"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Si vous utilisez une autre plateforme agréée, vous ne pouvez pas renseigner la même adresse deux fois.</a:t>
            </a:r>
            <a:endParaRPr lang="en-US" sz="1725" dirty="0"/>
          </a:p>
        </p:txBody>
      </p:sp>
      <p:grpSp>
        <p:nvGrpSpPr>
          <p:cNvPr id="24" name="Groupe 23">
            <a:extLst>
              <a:ext uri="{FF2B5EF4-FFF2-40B4-BE49-F238E27FC236}">
                <a16:creationId xmlns:a16="http://schemas.microsoft.com/office/drawing/2014/main" id="{4CB85EEF-AE3A-4F16-D555-B327A3B2618E}"/>
              </a:ext>
            </a:extLst>
          </p:cNvPr>
          <p:cNvGrpSpPr/>
          <p:nvPr/>
        </p:nvGrpSpPr>
        <p:grpSpPr>
          <a:xfrm>
            <a:off x="905256" y="8187853"/>
            <a:ext cx="8919401" cy="1569720"/>
            <a:chOff x="914400" y="5955030"/>
            <a:chExt cx="8919401" cy="1569720"/>
          </a:xfrm>
        </p:grpSpPr>
        <p:sp>
          <p:nvSpPr>
            <p:cNvPr id="11" name="Shape 8"/>
            <p:cNvSpPr/>
            <p:nvPr/>
          </p:nvSpPr>
          <p:spPr>
            <a:xfrm>
              <a:off x="914400" y="5955030"/>
              <a:ext cx="8441055" cy="1569720"/>
            </a:xfrm>
            <a:prstGeom prst="roundRect">
              <a:avLst>
                <a:gd name="adj" fmla="val 7282"/>
              </a:avLst>
            </a:prstGeom>
            <a:solidFill>
              <a:srgbClr val="E6F2F4"/>
            </a:solidFill>
            <a:ln/>
          </p:spPr>
          <p:txBody>
            <a:bodyPr/>
            <a:lstStyle/>
            <a:p>
              <a:endParaRPr lang="fr-FR"/>
            </a:p>
          </p:txBody>
        </p:sp>
        <p:sp>
          <p:nvSpPr>
            <p:cNvPr id="12" name="Text 9"/>
            <p:cNvSpPr/>
            <p:nvPr/>
          </p:nvSpPr>
          <p:spPr>
            <a:xfrm>
              <a:off x="1219200" y="6259830"/>
              <a:ext cx="8614601" cy="35814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100" b="1" dirty="0">
                  <a:solidFill>
                    <a:srgbClr val="294B53"/>
                  </a:solidFill>
                  <a:latin typeface="Figtree" pitchFamily="34" charset="0"/>
                  <a:ea typeface="Figtree" pitchFamily="34" charset="-122"/>
                  <a:cs typeface="Figtree" pitchFamily="34" charset="-120"/>
                </a:rPr>
                <a:t>Recommandation Eurécia</a:t>
              </a:r>
              <a:endParaRPr lang="en-US" sz="2100" dirty="0"/>
            </a:p>
          </p:txBody>
        </p:sp>
        <p:sp>
          <p:nvSpPr>
            <p:cNvPr id="13" name="Text 10"/>
            <p:cNvSpPr/>
            <p:nvPr/>
          </p:nvSpPr>
          <p:spPr>
            <a:xfrm>
              <a:off x="1219200" y="6694170"/>
              <a:ext cx="8066399"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Votre numéro SIREN suivi d'un suffixe, par exemple </a:t>
              </a:r>
              <a:r>
                <a:rPr lang="en-US" sz="1725" b="1" dirty="0">
                  <a:solidFill>
                    <a:srgbClr val="294B53"/>
                  </a:solidFill>
                  <a:latin typeface="Figtree" pitchFamily="34" charset="0"/>
                  <a:ea typeface="Figtree" pitchFamily="34" charset="-122"/>
                  <a:cs typeface="Figtree" pitchFamily="34" charset="-120"/>
                </a:rPr>
                <a:t>123456789_NDF </a:t>
              </a:r>
              <a:r>
                <a:rPr lang="en-US" sz="1725" dirty="0">
                  <a:solidFill>
                    <a:srgbClr val="3E5C64"/>
                  </a:solidFill>
                  <a:latin typeface="Roboto" pitchFamily="34" charset="0"/>
                  <a:ea typeface="Roboto" pitchFamily="34" charset="-122"/>
                  <a:cs typeface="Roboto" pitchFamily="34" charset="-120"/>
                </a:rPr>
                <a:t>. Une fois les informations renseignées, cliquez sur « Demander le mandat ».</a:t>
              </a:r>
              <a:endParaRPr lang="en-US" sz="1725" dirty="0"/>
            </a:p>
          </p:txBody>
        </p:sp>
      </p:grpSp>
      <p:sp>
        <p:nvSpPr>
          <p:cNvPr id="14" name="Shape 11"/>
          <p:cNvSpPr/>
          <p:nvPr/>
        </p:nvSpPr>
        <p:spPr>
          <a:xfrm>
            <a:off x="9736455" y="2141220"/>
            <a:ext cx="7637145" cy="7459980"/>
          </a:xfrm>
          <a:prstGeom prst="roundRect">
            <a:avLst>
              <a:gd name="adj" fmla="val 1532"/>
            </a:avLst>
          </a:prstGeom>
          <a:solidFill>
            <a:srgbClr val="FFFFFF"/>
          </a:solidFill>
          <a:ln w="7620">
            <a:solidFill>
              <a:srgbClr val="E5E2D8"/>
            </a:solidFill>
            <a:prstDash val="solid"/>
          </a:ln>
        </p:spPr>
        <p:txBody>
          <a:bodyPr/>
          <a:lstStyle/>
          <a:p>
            <a:endParaRPr lang="fr-FR"/>
          </a:p>
        </p:txBody>
      </p:sp>
      <p:pic>
        <p:nvPicPr>
          <p:cNvPr id="15" name="Image 1" descr="preencoded.png"/>
          <p:cNvPicPr>
            <a:picLocks noChangeAspect="1"/>
          </p:cNvPicPr>
          <p:nvPr/>
        </p:nvPicPr>
        <p:blipFill>
          <a:blip r:embed="rId4"/>
          <a:srcRect t="-5874" b="-5874"/>
          <a:stretch/>
        </p:blipFill>
        <p:spPr>
          <a:xfrm>
            <a:off x="10048875" y="2453640"/>
            <a:ext cx="7012305" cy="6835140"/>
          </a:xfrm>
          <a:prstGeom prst="rect">
            <a:avLst/>
          </a:prstGeom>
        </p:spPr>
      </p:pic>
      <p:grpSp>
        <p:nvGrpSpPr>
          <p:cNvPr id="25" name="Groupe 24">
            <a:extLst>
              <a:ext uri="{FF2B5EF4-FFF2-40B4-BE49-F238E27FC236}">
                <a16:creationId xmlns:a16="http://schemas.microsoft.com/office/drawing/2014/main" id="{68661E90-1F53-8995-8B50-5354FD16EB7F}"/>
              </a:ext>
            </a:extLst>
          </p:cNvPr>
          <p:cNvGrpSpPr/>
          <p:nvPr/>
        </p:nvGrpSpPr>
        <p:grpSpPr>
          <a:xfrm>
            <a:off x="934526" y="5952777"/>
            <a:ext cx="8441054" cy="1996440"/>
            <a:chOff x="914400" y="7829550"/>
            <a:chExt cx="8441054" cy="1996440"/>
          </a:xfrm>
        </p:grpSpPr>
        <p:sp>
          <p:nvSpPr>
            <p:cNvPr id="17" name="Shape 8">
              <a:extLst>
                <a:ext uri="{FF2B5EF4-FFF2-40B4-BE49-F238E27FC236}">
                  <a16:creationId xmlns:a16="http://schemas.microsoft.com/office/drawing/2014/main" id="{01BEBD52-5472-FABA-FA75-B261DE96CCB3}"/>
                </a:ext>
              </a:extLst>
            </p:cNvPr>
            <p:cNvSpPr/>
            <p:nvPr/>
          </p:nvSpPr>
          <p:spPr>
            <a:xfrm>
              <a:off x="914400" y="7829550"/>
              <a:ext cx="8441054" cy="1996440"/>
            </a:xfrm>
            <a:prstGeom prst="roundRect">
              <a:avLst>
                <a:gd name="adj" fmla="val 5725"/>
              </a:avLst>
            </a:prstGeom>
            <a:solidFill>
              <a:schemeClr val="bg1"/>
            </a:solidFill>
            <a:ln/>
          </p:spPr>
          <p:txBody>
            <a:bodyPr/>
            <a:lstStyle/>
            <a:p>
              <a:endParaRPr lang="fr-FR"/>
            </a:p>
          </p:txBody>
        </p:sp>
        <p:sp>
          <p:nvSpPr>
            <p:cNvPr id="21" name="Text 10">
              <a:extLst>
                <a:ext uri="{FF2B5EF4-FFF2-40B4-BE49-F238E27FC236}">
                  <a16:creationId xmlns:a16="http://schemas.microsoft.com/office/drawing/2014/main" id="{D0AF3CB5-C73C-15BA-045F-D527BDDDDD71}"/>
                </a:ext>
              </a:extLst>
            </p:cNvPr>
            <p:cNvSpPr/>
            <p:nvPr/>
          </p:nvSpPr>
          <p:spPr>
            <a:xfrm>
              <a:off x="1219200" y="8381785"/>
              <a:ext cx="6667386" cy="861060"/>
            </a:xfrm>
            <a:prstGeom prst="rect">
              <a:avLst/>
            </a:prstGeom>
            <a:noFill/>
            <a:ln/>
          </p:spPr>
          <p:txBody>
            <a:bodyPr wrap="square" lIns="25400" tIns="25400" rIns="25400" bIns="25400" rtlCol="0" anchor="t">
              <a:normAutofit/>
            </a:bodyPr>
            <a:lstStyle/>
            <a:p>
              <a:pPr marL="0" indent="0" algn="l">
                <a:lnSpc>
                  <a:spcPct val="97297"/>
                </a:lnSpc>
                <a:buNone/>
              </a:pPr>
              <a:r>
                <a:rPr lang="fr-FR" sz="1800" dirty="0">
                  <a:solidFill>
                    <a:srgbClr val="3E5C64"/>
                  </a:solidFill>
                  <a:latin typeface="Roboto" pitchFamily="34" charset="0"/>
                  <a:ea typeface="Roboto" pitchFamily="34" charset="-122"/>
                  <a:cs typeface="Roboto" pitchFamily="34" charset="-120"/>
                </a:rPr>
                <a:t>Veuillez indiquer une adresse e-mail de contact active et valide. Cette adresse servira de canal de communication principal avec la plateforme agréée</a:t>
              </a:r>
              <a:endParaRPr lang="en-US" sz="1800" dirty="0"/>
            </a:p>
          </p:txBody>
        </p:sp>
        <p:sp>
          <p:nvSpPr>
            <p:cNvPr id="23" name="Text 9">
              <a:extLst>
                <a:ext uri="{FF2B5EF4-FFF2-40B4-BE49-F238E27FC236}">
                  <a16:creationId xmlns:a16="http://schemas.microsoft.com/office/drawing/2014/main" id="{82085897-2D83-9431-24B2-6C2333030A01}"/>
                </a:ext>
              </a:extLst>
            </p:cNvPr>
            <p:cNvSpPr/>
            <p:nvPr/>
          </p:nvSpPr>
          <p:spPr>
            <a:xfrm>
              <a:off x="1219200" y="7909345"/>
              <a:ext cx="7120509"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294B53"/>
                  </a:solidFill>
                  <a:latin typeface="Figtree" pitchFamily="34" charset="0"/>
                </a:rPr>
                <a:t>L’adresse mail de contact</a:t>
              </a:r>
              <a:endParaRPr lang="en-US" sz="195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32460"/>
            <a:ext cx="8577667"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ÉTAPE 1B</a:t>
            </a:r>
            <a:endParaRPr lang="en-US" sz="1800" dirty="0"/>
          </a:p>
        </p:txBody>
      </p:sp>
      <p:sp>
        <p:nvSpPr>
          <p:cNvPr id="4" name="Text 1"/>
          <p:cNvSpPr/>
          <p:nvPr/>
        </p:nvSpPr>
        <p:spPr>
          <a:xfrm>
            <a:off x="914400" y="1021080"/>
            <a:ext cx="8577667" cy="678180"/>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4200" b="1" dirty="0">
                <a:solidFill>
                  <a:srgbClr val="294B53"/>
                </a:solidFill>
                <a:latin typeface="Figtree" pitchFamily="34" charset="0"/>
                <a:ea typeface="Figtree" pitchFamily="34" charset="-122"/>
                <a:cs typeface="Figtree" pitchFamily="34" charset="-120"/>
              </a:rPr>
              <a:t>Vérifier l'identité de l'entreprise</a:t>
            </a:r>
            <a:endParaRPr lang="en-US" sz="4200" dirty="0"/>
          </a:p>
        </p:txBody>
      </p:sp>
      <p:sp>
        <p:nvSpPr>
          <p:cNvPr id="6" name="Shape 3"/>
          <p:cNvSpPr/>
          <p:nvPr/>
        </p:nvSpPr>
        <p:spPr>
          <a:xfrm>
            <a:off x="914400" y="1965960"/>
            <a:ext cx="3993237" cy="3177540"/>
          </a:xfrm>
          <a:prstGeom prst="roundRect">
            <a:avLst>
              <a:gd name="adj" fmla="val 4886"/>
            </a:avLst>
          </a:prstGeom>
          <a:solidFill>
            <a:srgbClr val="FFFFFF"/>
          </a:solidFill>
          <a:ln w="7620">
            <a:solidFill>
              <a:srgbClr val="E5E2D8"/>
            </a:solidFill>
            <a:prstDash val="solid"/>
          </a:ln>
        </p:spPr>
        <p:txBody>
          <a:bodyPr/>
          <a:lstStyle/>
          <a:p>
            <a:endParaRPr lang="fr-FR"/>
          </a:p>
        </p:txBody>
      </p:sp>
      <p:sp>
        <p:nvSpPr>
          <p:cNvPr id="7" name="Text 4"/>
          <p:cNvSpPr/>
          <p:nvPr/>
        </p:nvSpPr>
        <p:spPr>
          <a:xfrm>
            <a:off x="1226820" y="2278380"/>
            <a:ext cx="3705237"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294B53"/>
                </a:solidFill>
                <a:latin typeface="Figtree" pitchFamily="34" charset="0"/>
                <a:ea typeface="Figtree" pitchFamily="34" charset="-122"/>
                <a:cs typeface="Figtree" pitchFamily="34" charset="-120"/>
              </a:rPr>
              <a:t>Qui peut le faire</a:t>
            </a:r>
            <a:endParaRPr lang="en-US" sz="1950" dirty="0"/>
          </a:p>
        </p:txBody>
      </p:sp>
      <p:sp>
        <p:nvSpPr>
          <p:cNvPr id="8" name="Text 5"/>
          <p:cNvSpPr/>
          <p:nvPr/>
        </p:nvSpPr>
        <p:spPr>
          <a:xfrm>
            <a:off x="1226820" y="276606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Le dirigeant</a:t>
            </a:r>
            <a:endParaRPr lang="en-US" sz="1575" dirty="0"/>
          </a:p>
        </p:txBody>
      </p:sp>
      <p:sp>
        <p:nvSpPr>
          <p:cNvPr id="9" name="Text 6"/>
          <p:cNvSpPr/>
          <p:nvPr/>
        </p:nvSpPr>
        <p:spPr>
          <a:xfrm>
            <a:off x="1226820" y="313944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Le représentant légal</a:t>
            </a:r>
            <a:endParaRPr lang="en-US" sz="1575" dirty="0"/>
          </a:p>
        </p:txBody>
      </p:sp>
      <p:sp>
        <p:nvSpPr>
          <p:cNvPr id="10" name="Text 7"/>
          <p:cNvSpPr/>
          <p:nvPr/>
        </p:nvSpPr>
        <p:spPr>
          <a:xfrm>
            <a:off x="1226820" y="3512820"/>
            <a:ext cx="3469449"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Toute personne mandatée pour agir au nom de l'entreprise</a:t>
            </a:r>
            <a:endParaRPr lang="en-US" sz="1575" dirty="0"/>
          </a:p>
        </p:txBody>
      </p:sp>
      <p:sp>
        <p:nvSpPr>
          <p:cNvPr id="11" name="Shape 8"/>
          <p:cNvSpPr/>
          <p:nvPr/>
        </p:nvSpPr>
        <p:spPr>
          <a:xfrm>
            <a:off x="5136237" y="1965960"/>
            <a:ext cx="3993237" cy="3192780"/>
          </a:xfrm>
          <a:prstGeom prst="roundRect">
            <a:avLst>
              <a:gd name="adj" fmla="val 3580"/>
            </a:avLst>
          </a:prstGeom>
          <a:solidFill>
            <a:srgbClr val="FFFFFF"/>
          </a:solidFill>
          <a:ln w="7620">
            <a:solidFill>
              <a:srgbClr val="E5E2D8"/>
            </a:solidFill>
            <a:prstDash val="solid"/>
          </a:ln>
        </p:spPr>
        <p:txBody>
          <a:bodyPr/>
          <a:lstStyle/>
          <a:p>
            <a:endParaRPr lang="fr-FR"/>
          </a:p>
        </p:txBody>
      </p:sp>
      <p:sp>
        <p:nvSpPr>
          <p:cNvPr id="12" name="Text 9"/>
          <p:cNvSpPr/>
          <p:nvPr/>
        </p:nvSpPr>
        <p:spPr>
          <a:xfrm>
            <a:off x="5448658" y="2278380"/>
            <a:ext cx="3705237"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294B53"/>
                </a:solidFill>
                <a:latin typeface="Figtree" pitchFamily="34" charset="0"/>
                <a:ea typeface="Figtree" pitchFamily="34" charset="-122"/>
                <a:cs typeface="Figtree" pitchFamily="34" charset="-120"/>
              </a:rPr>
              <a:t>À préparer</a:t>
            </a:r>
            <a:endParaRPr lang="en-US" sz="1950" dirty="0"/>
          </a:p>
        </p:txBody>
      </p:sp>
      <p:sp>
        <p:nvSpPr>
          <p:cNvPr id="13" name="Text 10"/>
          <p:cNvSpPr/>
          <p:nvPr/>
        </p:nvSpPr>
        <p:spPr>
          <a:xfrm>
            <a:off x="5448658" y="276606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Numéro SIREN</a:t>
            </a:r>
            <a:endParaRPr lang="en-US" sz="1575" dirty="0"/>
          </a:p>
        </p:txBody>
      </p:sp>
      <p:sp>
        <p:nvSpPr>
          <p:cNvPr id="14" name="Text 11"/>
          <p:cNvSpPr/>
          <p:nvPr/>
        </p:nvSpPr>
        <p:spPr>
          <a:xfrm>
            <a:off x="5448658" y="3139440"/>
            <a:ext cx="3469449"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Coordonnées, forme juridique, numéro de TVA intracommunautaire</a:t>
            </a:r>
            <a:endParaRPr lang="en-US" sz="1575" dirty="0"/>
          </a:p>
        </p:txBody>
      </p:sp>
      <p:sp>
        <p:nvSpPr>
          <p:cNvPr id="15" name="Text 12"/>
          <p:cNvSpPr/>
          <p:nvPr/>
        </p:nvSpPr>
        <p:spPr>
          <a:xfrm>
            <a:off x="5448658" y="3752850"/>
            <a:ext cx="3469449"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Identité des dirigeants et bénéficiaires effectifs</a:t>
            </a:r>
            <a:endParaRPr lang="en-US" sz="1575" dirty="0"/>
          </a:p>
        </p:txBody>
      </p:sp>
      <p:sp>
        <p:nvSpPr>
          <p:cNvPr id="16" name="Text 13"/>
          <p:cNvSpPr/>
          <p:nvPr/>
        </p:nvSpPr>
        <p:spPr>
          <a:xfrm>
            <a:off x="5448658" y="4366260"/>
            <a:ext cx="3469449"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Une pièce d'identité valide par personne à vérifier</a:t>
            </a:r>
            <a:endParaRPr lang="en-US" sz="1575" dirty="0"/>
          </a:p>
        </p:txBody>
      </p:sp>
      <p:sp>
        <p:nvSpPr>
          <p:cNvPr id="17" name="Shape 14"/>
          <p:cNvSpPr/>
          <p:nvPr/>
        </p:nvSpPr>
        <p:spPr>
          <a:xfrm>
            <a:off x="9358075" y="1965960"/>
            <a:ext cx="3993237" cy="3192780"/>
          </a:xfrm>
          <a:prstGeom prst="roundRect">
            <a:avLst>
              <a:gd name="adj" fmla="val 3398"/>
            </a:avLst>
          </a:prstGeom>
          <a:solidFill>
            <a:srgbClr val="FFFFFF"/>
          </a:solidFill>
          <a:ln w="7620">
            <a:solidFill>
              <a:srgbClr val="E5E2D8"/>
            </a:solidFill>
            <a:prstDash val="solid"/>
          </a:ln>
        </p:spPr>
        <p:txBody>
          <a:bodyPr/>
          <a:lstStyle/>
          <a:p>
            <a:endParaRPr lang="fr-FR"/>
          </a:p>
        </p:txBody>
      </p:sp>
      <p:sp>
        <p:nvSpPr>
          <p:cNvPr id="18" name="Text 15"/>
          <p:cNvSpPr/>
          <p:nvPr/>
        </p:nvSpPr>
        <p:spPr>
          <a:xfrm>
            <a:off x="9670495" y="2278380"/>
            <a:ext cx="3705237"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294B53"/>
                </a:solidFill>
                <a:latin typeface="Figtree" pitchFamily="34" charset="0"/>
                <a:ea typeface="Figtree" pitchFamily="34" charset="-122"/>
                <a:cs typeface="Figtree" pitchFamily="34" charset="-120"/>
              </a:rPr>
              <a:t>Les étapes du parcours</a:t>
            </a:r>
            <a:endParaRPr lang="en-US" sz="1950" dirty="0"/>
          </a:p>
        </p:txBody>
      </p:sp>
      <p:sp>
        <p:nvSpPr>
          <p:cNvPr id="19" name="Text 16"/>
          <p:cNvSpPr/>
          <p:nvPr/>
        </p:nvSpPr>
        <p:spPr>
          <a:xfrm>
            <a:off x="9670495" y="276606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1. Identifier l'entreprise</a:t>
            </a:r>
            <a:endParaRPr lang="en-US" sz="1575" dirty="0"/>
          </a:p>
        </p:txBody>
      </p:sp>
      <p:sp>
        <p:nvSpPr>
          <p:cNvPr id="20" name="Text 17"/>
          <p:cNvSpPr/>
          <p:nvPr/>
        </p:nvSpPr>
        <p:spPr>
          <a:xfrm>
            <a:off x="9670495" y="3120390"/>
            <a:ext cx="3469449"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2. Vérifier ou compléter ses informations</a:t>
            </a:r>
            <a:endParaRPr lang="en-US" sz="1575" dirty="0"/>
          </a:p>
        </p:txBody>
      </p:sp>
      <p:sp>
        <p:nvSpPr>
          <p:cNvPr id="21" name="Text 18"/>
          <p:cNvSpPr/>
          <p:nvPr/>
        </p:nvSpPr>
        <p:spPr>
          <a:xfrm>
            <a:off x="9670495" y="371475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3. Contrôler les personnes associées</a:t>
            </a:r>
            <a:endParaRPr lang="en-US" sz="1575" dirty="0"/>
          </a:p>
        </p:txBody>
      </p:sp>
      <p:sp>
        <p:nvSpPr>
          <p:cNvPr id="22" name="Text 19"/>
          <p:cNvSpPr/>
          <p:nvPr/>
        </p:nvSpPr>
        <p:spPr>
          <a:xfrm>
            <a:off x="9670495" y="406908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4. Désigner le contact et le signataire</a:t>
            </a:r>
            <a:endParaRPr lang="en-US" sz="1575" dirty="0"/>
          </a:p>
        </p:txBody>
      </p:sp>
      <p:sp>
        <p:nvSpPr>
          <p:cNvPr id="23" name="Text 20"/>
          <p:cNvSpPr/>
          <p:nvPr/>
        </p:nvSpPr>
        <p:spPr>
          <a:xfrm>
            <a:off x="9670495" y="442341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5. Donner son consentement</a:t>
            </a:r>
            <a:endParaRPr lang="en-US" sz="1575" dirty="0"/>
          </a:p>
        </p:txBody>
      </p:sp>
      <p:sp>
        <p:nvSpPr>
          <p:cNvPr id="24" name="Text 21"/>
          <p:cNvSpPr/>
          <p:nvPr/>
        </p:nvSpPr>
        <p:spPr>
          <a:xfrm>
            <a:off x="9670495" y="4777740"/>
            <a:ext cx="3705237"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6. Déposer les justificatifs d'identité</a:t>
            </a:r>
            <a:endParaRPr lang="en-US" sz="1575" dirty="0"/>
          </a:p>
        </p:txBody>
      </p:sp>
      <p:pic>
        <p:nvPicPr>
          <p:cNvPr id="26" name="Image 1" descr="preencoded.png"/>
          <p:cNvPicPr>
            <a:picLocks noChangeAspect="1"/>
          </p:cNvPicPr>
          <p:nvPr/>
        </p:nvPicPr>
        <p:blipFill>
          <a:blip r:embed="rId4"/>
          <a:stretch>
            <a:fillRect/>
          </a:stretch>
        </p:blipFill>
        <p:spPr>
          <a:xfrm>
            <a:off x="2961544" y="5720653"/>
            <a:ext cx="5733187" cy="4004434"/>
          </a:xfrm>
          <a:prstGeom prst="rect">
            <a:avLst/>
          </a:prstGeom>
        </p:spPr>
      </p:pic>
      <p:grpSp>
        <p:nvGrpSpPr>
          <p:cNvPr id="29" name="Groupe 28">
            <a:extLst>
              <a:ext uri="{FF2B5EF4-FFF2-40B4-BE49-F238E27FC236}">
                <a16:creationId xmlns:a16="http://schemas.microsoft.com/office/drawing/2014/main" id="{EE170B68-D9A1-8369-4AEB-36623D1D07FE}"/>
              </a:ext>
            </a:extLst>
          </p:cNvPr>
          <p:cNvGrpSpPr/>
          <p:nvPr/>
        </p:nvGrpSpPr>
        <p:grpSpPr>
          <a:xfrm>
            <a:off x="7623826" y="7516191"/>
            <a:ext cx="7461733" cy="1313806"/>
            <a:chOff x="9358075" y="6179820"/>
            <a:chExt cx="7461733" cy="1313806"/>
          </a:xfrm>
        </p:grpSpPr>
        <p:sp>
          <p:nvSpPr>
            <p:cNvPr id="28" name="Shape 22">
              <a:extLst>
                <a:ext uri="{FF2B5EF4-FFF2-40B4-BE49-F238E27FC236}">
                  <a16:creationId xmlns:a16="http://schemas.microsoft.com/office/drawing/2014/main" id="{D0F3E821-11EE-4061-60BD-A31ACE3DBEC4}"/>
                </a:ext>
              </a:extLst>
            </p:cNvPr>
            <p:cNvSpPr/>
            <p:nvPr/>
          </p:nvSpPr>
          <p:spPr>
            <a:xfrm>
              <a:off x="9358075" y="6179820"/>
              <a:ext cx="7461733" cy="1313806"/>
            </a:xfrm>
            <a:prstGeom prst="roundRect">
              <a:avLst>
                <a:gd name="adj" fmla="val 4094"/>
              </a:avLst>
            </a:prstGeom>
            <a:solidFill>
              <a:srgbClr val="E6F2F4"/>
            </a:solidFill>
            <a:ln w="7620">
              <a:solidFill>
                <a:srgbClr val="E5E2D8"/>
              </a:solidFill>
              <a:prstDash val="solid"/>
            </a:ln>
          </p:spPr>
          <p:txBody>
            <a:bodyPr/>
            <a:lstStyle/>
            <a:p>
              <a:endParaRPr lang="fr-FR"/>
            </a:p>
          </p:txBody>
        </p:sp>
        <p:sp>
          <p:nvSpPr>
            <p:cNvPr id="5" name="Text 2"/>
            <p:cNvSpPr/>
            <p:nvPr/>
          </p:nvSpPr>
          <p:spPr>
            <a:xfrm>
              <a:off x="9358075" y="6256020"/>
              <a:ext cx="7327741" cy="1089660"/>
            </a:xfrm>
            <a:prstGeom prst="rect">
              <a:avLst/>
            </a:prstGeom>
            <a:noFill/>
            <a:ln/>
          </p:spPr>
          <p:txBody>
            <a:bodyPr wrap="square" lIns="25400" tIns="25400" rIns="25400" bIns="25400" rtlCol="0" anchor="t">
              <a:normAutofit/>
            </a:bodyPr>
            <a:lstStyle/>
            <a:p>
              <a:pPr marL="0" indent="0" algn="ctr">
                <a:lnSpc>
                  <a:spcPct val="101471"/>
                </a:lnSpc>
                <a:buNone/>
              </a:pPr>
              <a:r>
                <a:rPr lang="en-US" sz="1725" b="1" dirty="0">
                  <a:solidFill>
                    <a:srgbClr val="6E868B"/>
                  </a:solidFill>
                  <a:latin typeface="Roboto" pitchFamily="34" charset="0"/>
                  <a:ea typeface="Roboto" pitchFamily="34" charset="-122"/>
                  <a:cs typeface="Roboto" pitchFamily="34" charset="-120"/>
                </a:rPr>
                <a:t>« Ouvrir le portail de vérification » </a:t>
              </a:r>
              <a:r>
                <a:rPr lang="en-US" sz="1725" dirty="0">
                  <a:solidFill>
                    <a:srgbClr val="6E868B"/>
                  </a:solidFill>
                  <a:latin typeface="Roboto" pitchFamily="34" charset="0"/>
                  <a:ea typeface="Roboto" pitchFamily="34" charset="-122"/>
                  <a:cs typeface="Roboto" pitchFamily="34" charset="-120"/>
                </a:rPr>
                <a:t>vous redirige vers un parcours KYB (KnowYourBusiness) chez notre partenaire. Comptez environ 5 minutes, votre progression est enregistrée automatiquement.</a:t>
              </a:r>
              <a:endParaRPr lang="en-US" sz="1725"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147066" y="232410"/>
            <a:ext cx="18288000" cy="10287000"/>
          </a:xfrm>
          <a:prstGeom prst="rect">
            <a:avLst/>
          </a:prstGeom>
        </p:spPr>
      </p:pic>
      <p:sp>
        <p:nvSpPr>
          <p:cNvPr id="3" name="Text 0"/>
          <p:cNvSpPr/>
          <p:nvPr/>
        </p:nvSpPr>
        <p:spPr>
          <a:xfrm>
            <a:off x="914400" y="6858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ÉTAPE 2</a:t>
            </a:r>
            <a:endParaRPr lang="en-US" sz="1800" dirty="0"/>
          </a:p>
        </p:txBody>
      </p:sp>
      <p:sp>
        <p:nvSpPr>
          <p:cNvPr id="4" name="Text 1"/>
          <p:cNvSpPr/>
          <p:nvPr/>
        </p:nvSpPr>
        <p:spPr>
          <a:xfrm>
            <a:off x="914400" y="1074420"/>
            <a:ext cx="18105120"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Configurer les références payeur</a:t>
            </a:r>
            <a:endParaRPr lang="en-US" sz="4500" dirty="0"/>
          </a:p>
        </p:txBody>
      </p:sp>
      <p:sp>
        <p:nvSpPr>
          <p:cNvPr id="5" name="Shape 2"/>
          <p:cNvSpPr/>
          <p:nvPr/>
        </p:nvSpPr>
        <p:spPr>
          <a:xfrm>
            <a:off x="914400" y="2141220"/>
            <a:ext cx="8039100" cy="2129790"/>
          </a:xfrm>
          <a:prstGeom prst="roundRect">
            <a:avLst>
              <a:gd name="adj" fmla="val 5367"/>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303020" y="2529840"/>
            <a:ext cx="7988046" cy="3810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250" b="1" dirty="0">
                <a:solidFill>
                  <a:srgbClr val="294B53"/>
                </a:solidFill>
                <a:latin typeface="Figtree" pitchFamily="34" charset="0"/>
                <a:ea typeface="Figtree" pitchFamily="34" charset="-122"/>
                <a:cs typeface="Figtree" pitchFamily="34" charset="-120"/>
              </a:rPr>
              <a:t>Ce qu'elle fait</a:t>
            </a:r>
            <a:endParaRPr lang="en-US" sz="2250" dirty="0"/>
          </a:p>
        </p:txBody>
      </p:sp>
      <p:sp>
        <p:nvSpPr>
          <p:cNvPr id="7" name="Text 4"/>
          <p:cNvSpPr/>
          <p:nvPr/>
        </p:nvSpPr>
        <p:spPr>
          <a:xfrm>
            <a:off x="1303020" y="3025140"/>
            <a:ext cx="7479716" cy="895350"/>
          </a:xfrm>
          <a:prstGeom prst="rect">
            <a:avLst/>
          </a:prstGeom>
          <a:noFill/>
          <a:ln/>
        </p:spPr>
        <p:txBody>
          <a:bodyPr wrap="square" lIns="25400" tIns="25400" rIns="25400" bIns="25400" rtlCol="0" anchor="t">
            <a:normAutofit lnSpcReduction="10000"/>
          </a:bodyPr>
          <a:lstStyle/>
          <a:p>
            <a:pPr marL="0" indent="0" algn="l">
              <a:lnSpc>
                <a:spcPct val="98684"/>
              </a:lnSpc>
              <a:buNone/>
            </a:pPr>
            <a:r>
              <a:rPr lang="en-US" sz="1875" dirty="0">
                <a:solidFill>
                  <a:srgbClr val="3E5C64"/>
                </a:solidFill>
                <a:latin typeface="Roboto" pitchFamily="34" charset="0"/>
                <a:ea typeface="Roboto" pitchFamily="34" charset="-122"/>
                <a:cs typeface="Roboto" pitchFamily="34" charset="-120"/>
              </a:rPr>
              <a:t>La référence payeur identifie le collaborateur dans la facture. C'est elle qui rend le </a:t>
            </a:r>
            <a:r>
              <a:rPr lang="en-US" sz="1875" dirty="0" err="1">
                <a:solidFill>
                  <a:srgbClr val="3E5C64"/>
                </a:solidFill>
                <a:latin typeface="Roboto" pitchFamily="34" charset="0"/>
                <a:ea typeface="Roboto" pitchFamily="34" charset="-122"/>
                <a:cs typeface="Roboto" pitchFamily="34" charset="-120"/>
              </a:rPr>
              <a:t>rattachement</a:t>
            </a:r>
            <a:r>
              <a:rPr lang="en-US" sz="1875" dirty="0">
                <a:solidFill>
                  <a:srgbClr val="3E5C64"/>
                </a:solidFill>
                <a:latin typeface="Roboto" pitchFamily="34" charset="0"/>
                <a:ea typeface="Roboto" pitchFamily="34" charset="-122"/>
                <a:cs typeface="Roboto" pitchFamily="34" charset="-120"/>
              </a:rPr>
              <a:t> automatique avec le collaborateur possible, sans intervention du gestionnaire.</a:t>
            </a:r>
            <a:endParaRPr lang="en-US" sz="1875" dirty="0"/>
          </a:p>
        </p:txBody>
      </p:sp>
      <p:sp>
        <p:nvSpPr>
          <p:cNvPr id="8" name="Shape 5"/>
          <p:cNvSpPr/>
          <p:nvPr/>
        </p:nvSpPr>
        <p:spPr>
          <a:xfrm>
            <a:off x="914400" y="4499610"/>
            <a:ext cx="8039100" cy="2400300"/>
          </a:xfrm>
          <a:prstGeom prst="roundRect">
            <a:avLst>
              <a:gd name="adj" fmla="val 4762"/>
            </a:avLst>
          </a:prstGeom>
          <a:solidFill>
            <a:srgbClr val="E6F2F4"/>
          </a:solidFill>
          <a:ln/>
        </p:spPr>
        <p:txBody>
          <a:bodyPr/>
          <a:lstStyle/>
          <a:p>
            <a:endParaRPr lang="fr-FR"/>
          </a:p>
        </p:txBody>
      </p:sp>
      <p:sp>
        <p:nvSpPr>
          <p:cNvPr id="9" name="Text 6"/>
          <p:cNvSpPr/>
          <p:nvPr/>
        </p:nvSpPr>
        <p:spPr>
          <a:xfrm>
            <a:off x="1295400" y="4880610"/>
            <a:ext cx="8004810" cy="3810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250" b="1" dirty="0">
                <a:solidFill>
                  <a:srgbClr val="294B53"/>
                </a:solidFill>
                <a:latin typeface="Figtree" pitchFamily="34" charset="0"/>
                <a:ea typeface="Figtree" pitchFamily="34" charset="-122"/>
                <a:cs typeface="Figtree" pitchFamily="34" charset="-120"/>
              </a:rPr>
              <a:t>Notre recommandation</a:t>
            </a:r>
            <a:endParaRPr lang="en-US" sz="2250" dirty="0"/>
          </a:p>
        </p:txBody>
      </p:sp>
      <p:sp>
        <p:nvSpPr>
          <p:cNvPr id="10" name="Text 7"/>
          <p:cNvSpPr/>
          <p:nvPr/>
        </p:nvSpPr>
        <p:spPr>
          <a:xfrm>
            <a:off x="1295400" y="5375910"/>
            <a:ext cx="7495413" cy="1181100"/>
          </a:xfrm>
          <a:prstGeom prst="rect">
            <a:avLst/>
          </a:prstGeom>
          <a:noFill/>
          <a:ln/>
        </p:spPr>
        <p:txBody>
          <a:bodyPr wrap="square" lIns="25400" tIns="25400" rIns="25400" bIns="25400" rtlCol="0" anchor="t">
            <a:normAutofit lnSpcReduction="10000"/>
          </a:bodyPr>
          <a:lstStyle/>
          <a:p>
            <a:pPr>
              <a:lnSpc>
                <a:spcPct val="98684"/>
              </a:lnSpc>
            </a:pPr>
            <a:r>
              <a:rPr lang="en-US" sz="1875" dirty="0">
                <a:solidFill>
                  <a:srgbClr val="3E5C64"/>
                </a:solidFill>
                <a:latin typeface="Roboto" pitchFamily="34" charset="0"/>
                <a:ea typeface="Roboto" pitchFamily="34" charset="-122"/>
                <a:cs typeface="Roboto" pitchFamily="34" charset="-120"/>
              </a:rPr>
              <a:t>L'identifiant du collaborateur est pseudonymisé : son nom n'apparaît pas en clair dans la facture. Conservez cette configuration pour limiter les données personnelles exposées, et laissez la référence payeur pilotée par Eurécia.</a:t>
            </a:r>
            <a:endParaRPr lang="en-US" sz="1875" dirty="0"/>
          </a:p>
          <a:p>
            <a:pPr>
              <a:lnSpc>
                <a:spcPct val="98684"/>
              </a:lnSpc>
            </a:pPr>
            <a:endParaRPr lang="en-US" sz="1875" dirty="0"/>
          </a:p>
        </p:txBody>
      </p:sp>
      <p:sp>
        <p:nvSpPr>
          <p:cNvPr id="11" name="Shape 8"/>
          <p:cNvSpPr/>
          <p:nvPr/>
        </p:nvSpPr>
        <p:spPr>
          <a:xfrm>
            <a:off x="9334500" y="2141220"/>
            <a:ext cx="8039100" cy="7459980"/>
          </a:xfrm>
          <a:prstGeom prst="roundRect">
            <a:avLst>
              <a:gd name="adj" fmla="val 1532"/>
            </a:avLst>
          </a:prstGeom>
          <a:solidFill>
            <a:srgbClr val="FFFFFF"/>
          </a:solidFill>
          <a:ln w="7620">
            <a:solidFill>
              <a:srgbClr val="E5E2D8"/>
            </a:solidFill>
            <a:prstDash val="solid"/>
          </a:ln>
        </p:spPr>
        <p:txBody>
          <a:bodyPr/>
          <a:lstStyle/>
          <a:p>
            <a:endParaRPr lang="fr-FR"/>
          </a:p>
        </p:txBody>
      </p:sp>
      <p:pic>
        <p:nvPicPr>
          <p:cNvPr id="12" name="Image 1" descr="preencoded.png"/>
          <p:cNvPicPr>
            <a:picLocks noChangeAspect="1"/>
          </p:cNvPicPr>
          <p:nvPr/>
        </p:nvPicPr>
        <p:blipFill>
          <a:blip r:embed="rId4"/>
          <a:srcRect t="-205473" b="-205473"/>
          <a:stretch/>
        </p:blipFill>
        <p:spPr>
          <a:xfrm>
            <a:off x="9646920" y="2453640"/>
            <a:ext cx="7414260" cy="68351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746760"/>
            <a:ext cx="1081946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ÉTAPE 2</a:t>
            </a:r>
            <a:endParaRPr lang="en-US" sz="1800" dirty="0"/>
          </a:p>
        </p:txBody>
      </p:sp>
      <p:sp>
        <p:nvSpPr>
          <p:cNvPr id="4" name="Text 1"/>
          <p:cNvSpPr/>
          <p:nvPr/>
        </p:nvSpPr>
        <p:spPr>
          <a:xfrm>
            <a:off x="914400" y="1135380"/>
            <a:ext cx="10130949" cy="1318260"/>
          </a:xfrm>
          <a:prstGeom prst="rect">
            <a:avLst/>
          </a:prstGeom>
          <a:noFill/>
          <a:ln/>
        </p:spPr>
        <p:txBody>
          <a:bodyPr wrap="square" lIns="25400" tIns="25400" rIns="25400" bIns="25400" rtlCol="0" anchor="t">
            <a:normAutofit/>
          </a:bodyPr>
          <a:lstStyle/>
          <a:p>
            <a:pPr marL="0" indent="0" algn="l">
              <a:lnSpc>
                <a:spcPct val="98824"/>
              </a:lnSpc>
              <a:buNone/>
            </a:pPr>
            <a:r>
              <a:rPr lang="en-US" sz="4200" b="1" dirty="0">
                <a:solidFill>
                  <a:srgbClr val="294B53"/>
                </a:solidFill>
                <a:latin typeface="Figtree" pitchFamily="34" charset="0"/>
                <a:ea typeface="Figtree" pitchFamily="34" charset="-122"/>
                <a:cs typeface="Figtree" pitchFamily="34" charset="-120"/>
              </a:rPr>
              <a:t>Attribuer les références aux collaborateurs</a:t>
            </a:r>
            <a:endParaRPr lang="en-US" sz="4200" dirty="0"/>
          </a:p>
        </p:txBody>
      </p:sp>
      <p:sp>
        <p:nvSpPr>
          <p:cNvPr id="5" name="Shape 2"/>
          <p:cNvSpPr/>
          <p:nvPr/>
        </p:nvSpPr>
        <p:spPr>
          <a:xfrm>
            <a:off x="11207473" y="685800"/>
            <a:ext cx="3170634" cy="1729740"/>
          </a:xfrm>
          <a:prstGeom prst="roundRect">
            <a:avLst>
              <a:gd name="adj" fmla="val 6608"/>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1519892" y="922020"/>
            <a:ext cx="2622168" cy="12954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294B53"/>
                </a:solidFill>
                <a:latin typeface="Figtree" pitchFamily="34" charset="0"/>
                <a:ea typeface="Figtree" pitchFamily="34" charset="-122"/>
                <a:cs typeface="Figtree" pitchFamily="34" charset="-120"/>
              </a:rPr>
              <a:t>Automatique. </a:t>
            </a:r>
            <a:r>
              <a:rPr lang="en-US" sz="1650" dirty="0">
                <a:solidFill>
                  <a:srgbClr val="3E5C64"/>
                </a:solidFill>
                <a:latin typeface="Roboto" pitchFamily="34" charset="0"/>
                <a:ea typeface="Roboto" pitchFamily="34" charset="-122"/>
                <a:cs typeface="Roboto" pitchFamily="34" charset="-120"/>
              </a:rPr>
              <a:t>« Suggérer les références payeur automatiquement » Eurecia les génère à partir du matricule.</a:t>
            </a:r>
            <a:endParaRPr lang="en-US" sz="1650" dirty="0"/>
          </a:p>
        </p:txBody>
      </p:sp>
      <p:sp>
        <p:nvSpPr>
          <p:cNvPr id="7" name="Shape 4"/>
          <p:cNvSpPr/>
          <p:nvPr/>
        </p:nvSpPr>
        <p:spPr>
          <a:xfrm>
            <a:off x="14606707" y="685800"/>
            <a:ext cx="2766894" cy="1729740"/>
          </a:xfrm>
          <a:prstGeom prst="roundRect">
            <a:avLst>
              <a:gd name="adj" fmla="val 6608"/>
            </a:avLst>
          </a:prstGeom>
          <a:solidFill>
            <a:srgbClr val="FFFFFF"/>
          </a:solidFill>
          <a:ln w="7620">
            <a:solidFill>
              <a:srgbClr val="E5E2D8"/>
            </a:solidFill>
            <a:prstDash val="solid"/>
          </a:ln>
        </p:spPr>
        <p:txBody>
          <a:bodyPr/>
          <a:lstStyle/>
          <a:p>
            <a:endParaRPr lang="fr-FR"/>
          </a:p>
        </p:txBody>
      </p:sp>
      <p:sp>
        <p:nvSpPr>
          <p:cNvPr id="8" name="Text 5"/>
          <p:cNvSpPr/>
          <p:nvPr/>
        </p:nvSpPr>
        <p:spPr>
          <a:xfrm>
            <a:off x="14919127" y="922020"/>
            <a:ext cx="2218253" cy="104394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294B53"/>
                </a:solidFill>
                <a:latin typeface="Figtree" pitchFamily="34" charset="0"/>
                <a:ea typeface="Figtree" pitchFamily="34" charset="-122"/>
                <a:cs typeface="Figtree" pitchFamily="34" charset="-120"/>
              </a:rPr>
              <a:t>Manuelle. </a:t>
            </a:r>
            <a:r>
              <a:rPr lang="en-US" sz="1650" dirty="0">
                <a:solidFill>
                  <a:srgbClr val="3E5C64"/>
                </a:solidFill>
                <a:latin typeface="Roboto" pitchFamily="34" charset="0"/>
                <a:ea typeface="Roboto" pitchFamily="34" charset="-122"/>
                <a:cs typeface="Roboto" pitchFamily="34" charset="-120"/>
              </a:rPr>
              <a:t>Chaque référence reste modifiable ligne par ligne dans le tableau.</a:t>
            </a:r>
            <a:endParaRPr lang="en-US" sz="1650" dirty="0"/>
          </a:p>
        </p:txBody>
      </p:sp>
      <p:sp>
        <p:nvSpPr>
          <p:cNvPr id="9" name="Shape 6"/>
          <p:cNvSpPr/>
          <p:nvPr/>
        </p:nvSpPr>
        <p:spPr>
          <a:xfrm>
            <a:off x="914400" y="2720340"/>
            <a:ext cx="16459200" cy="6880860"/>
          </a:xfrm>
          <a:prstGeom prst="roundRect">
            <a:avLst>
              <a:gd name="adj" fmla="val 1661"/>
            </a:avLst>
          </a:prstGeom>
          <a:solidFill>
            <a:srgbClr val="FFFFFF"/>
          </a:solidFill>
          <a:ln w="7620">
            <a:solidFill>
              <a:srgbClr val="E5E2D8"/>
            </a:solidFill>
            <a:prstDash val="solid"/>
          </a:ln>
        </p:spPr>
        <p:txBody>
          <a:bodyPr/>
          <a:lstStyle/>
          <a:p>
            <a:endParaRPr lang="fr-FR"/>
          </a:p>
        </p:txBody>
      </p:sp>
      <p:pic>
        <p:nvPicPr>
          <p:cNvPr id="10" name="Image 1" descr="preencoded.png"/>
          <p:cNvPicPr>
            <a:picLocks noChangeAspect="1"/>
          </p:cNvPicPr>
          <p:nvPr/>
        </p:nvPicPr>
        <p:blipFill>
          <a:blip r:embed="rId4"/>
          <a:srcRect l="-14638" r="-14638"/>
          <a:stretch/>
        </p:blipFill>
        <p:spPr>
          <a:xfrm>
            <a:off x="1226820" y="3032760"/>
            <a:ext cx="15834360" cy="62560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2941320"/>
            <a:ext cx="10460736" cy="1409700"/>
          </a:xfrm>
          <a:prstGeom prst="rect">
            <a:avLst/>
          </a:prstGeom>
          <a:noFill/>
          <a:ln/>
        </p:spPr>
        <p:txBody>
          <a:bodyPr wrap="square" lIns="25400" tIns="25400" rIns="25400" bIns="25400" rtlCol="0" anchor="t">
            <a:normAutofit/>
          </a:bodyPr>
          <a:lstStyle/>
          <a:p>
            <a:pPr marL="0" indent="0" algn="l">
              <a:lnSpc>
                <a:spcPct val="99448"/>
              </a:lnSpc>
              <a:buNone/>
            </a:pPr>
            <a:r>
              <a:rPr lang="en-US" sz="9000" b="1" dirty="0">
                <a:solidFill>
                  <a:srgbClr val="B8DAE0"/>
                </a:solidFill>
                <a:latin typeface="Figtree" pitchFamily="34" charset="0"/>
                <a:ea typeface="Figtree" pitchFamily="34" charset="-122"/>
                <a:cs typeface="Figtree" pitchFamily="34" charset="-120"/>
              </a:rPr>
              <a:t>03</a:t>
            </a:r>
            <a:endParaRPr lang="en-US" sz="9000" dirty="0"/>
          </a:p>
        </p:txBody>
      </p:sp>
      <p:sp>
        <p:nvSpPr>
          <p:cNvPr id="4" name="Text 1"/>
          <p:cNvSpPr/>
          <p:nvPr/>
        </p:nvSpPr>
        <p:spPr>
          <a:xfrm>
            <a:off x="914400" y="4617720"/>
            <a:ext cx="9795053" cy="17754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5700" b="1" dirty="0">
                <a:solidFill>
                  <a:srgbClr val="FFFFFF"/>
                </a:solidFill>
                <a:latin typeface="Figtree" pitchFamily="34" charset="0"/>
                <a:ea typeface="Figtree" pitchFamily="34" charset="-122"/>
                <a:cs typeface="Figtree" pitchFamily="34" charset="-120"/>
              </a:rPr>
              <a:t>Paramétrer le rapprochement</a:t>
            </a:r>
            <a:endParaRPr lang="en-US" sz="5700" dirty="0"/>
          </a:p>
        </p:txBody>
      </p:sp>
      <p:sp>
        <p:nvSpPr>
          <p:cNvPr id="5" name="Text 2"/>
          <p:cNvSpPr/>
          <p:nvPr/>
        </p:nvSpPr>
        <p:spPr>
          <a:xfrm>
            <a:off x="914400" y="6659880"/>
            <a:ext cx="6280106"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250" dirty="0">
                <a:solidFill>
                  <a:srgbClr val="B8DAE0"/>
                </a:solidFill>
                <a:latin typeface="Roboto" pitchFamily="34" charset="0"/>
                <a:ea typeface="Roboto" pitchFamily="34" charset="-122"/>
                <a:cs typeface="Roboto" pitchFamily="34" charset="-120"/>
              </a:rPr>
              <a:t>Deux réglages déterminent ce que vos collaborateurs voient et ce qui les bloque.</a:t>
            </a:r>
            <a:endParaRPr lang="en-US" sz="2250" dirty="0"/>
          </a:p>
        </p:txBody>
      </p:sp>
      <p:pic>
        <p:nvPicPr>
          <p:cNvPr id="6" name="Image 1" descr="preencoded.png"/>
          <p:cNvPicPr>
            <a:picLocks noChangeAspect="1"/>
          </p:cNvPicPr>
          <p:nvPr/>
        </p:nvPicPr>
        <p:blipFill>
          <a:blip r:embed="rId4"/>
          <a:stretch>
            <a:fillRect/>
          </a:stretch>
        </p:blipFill>
        <p:spPr>
          <a:xfrm>
            <a:off x="11033760" y="1973580"/>
            <a:ext cx="6339840" cy="63398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096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OPTIONS</a:t>
            </a:r>
            <a:endParaRPr lang="en-US" sz="1800" dirty="0"/>
          </a:p>
        </p:txBody>
      </p:sp>
      <p:sp>
        <p:nvSpPr>
          <p:cNvPr id="4" name="Text 1"/>
          <p:cNvSpPr/>
          <p:nvPr/>
        </p:nvSpPr>
        <p:spPr>
          <a:xfrm>
            <a:off x="914400" y="998220"/>
            <a:ext cx="18105120" cy="678180"/>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4200" b="1" dirty="0">
                <a:solidFill>
                  <a:srgbClr val="294B53"/>
                </a:solidFill>
                <a:latin typeface="Figtree" pitchFamily="34" charset="0"/>
                <a:ea typeface="Figtree" pitchFamily="34" charset="-122"/>
                <a:cs typeface="Figtree" pitchFamily="34" charset="-120"/>
              </a:rPr>
              <a:t>Deux réglages</a:t>
            </a:r>
            <a:endParaRPr lang="en-US" sz="4200" dirty="0"/>
          </a:p>
        </p:txBody>
      </p:sp>
      <p:sp>
        <p:nvSpPr>
          <p:cNvPr id="5" name="Shape 2"/>
          <p:cNvSpPr/>
          <p:nvPr/>
        </p:nvSpPr>
        <p:spPr>
          <a:xfrm>
            <a:off x="914400" y="1943100"/>
            <a:ext cx="4429125" cy="7734300"/>
          </a:xfrm>
          <a:prstGeom prst="roundRect">
            <a:avLst>
              <a:gd name="adj" fmla="val 2581"/>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226820" y="2255520"/>
            <a:ext cx="3918413" cy="6781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100" b="1" dirty="0">
                <a:solidFill>
                  <a:srgbClr val="294B53"/>
                </a:solidFill>
                <a:latin typeface="Figtree" pitchFamily="34" charset="0"/>
                <a:ea typeface="Figtree" pitchFamily="34" charset="-122"/>
                <a:cs typeface="Figtree" pitchFamily="34" charset="-120"/>
              </a:rPr>
              <a:t>Bloquer ou non l'envoi en validation des notes de frais</a:t>
            </a:r>
            <a:endParaRPr lang="en-US" sz="2100" dirty="0"/>
          </a:p>
        </p:txBody>
      </p:sp>
      <p:sp>
        <p:nvSpPr>
          <p:cNvPr id="7" name="Text 4"/>
          <p:cNvSpPr/>
          <p:nvPr/>
        </p:nvSpPr>
        <p:spPr>
          <a:xfrm>
            <a:off x="1226820" y="3086100"/>
            <a:ext cx="3918413" cy="998220"/>
          </a:xfrm>
          <a:prstGeom prst="rect">
            <a:avLst/>
          </a:prstGeom>
          <a:noFill/>
          <a:ln/>
        </p:spPr>
        <p:txBody>
          <a:bodyPr wrap="square" lIns="25400" tIns="25400" rIns="25400" bIns="25400" rtlCol="0" anchor="t">
            <a:normAutofit/>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Vous décidez si l'envoi des notes de frais en validation reste possible tant que des factures rattachées au collaborateur sont à traiter.</a:t>
            </a:r>
            <a:endParaRPr lang="en-US" sz="1575" dirty="0"/>
          </a:p>
        </p:txBody>
      </p:sp>
      <p:sp>
        <p:nvSpPr>
          <p:cNvPr id="8" name="Shape 5"/>
          <p:cNvSpPr/>
          <p:nvPr/>
        </p:nvSpPr>
        <p:spPr>
          <a:xfrm>
            <a:off x="1226820" y="4236720"/>
            <a:ext cx="3804285" cy="762000"/>
          </a:xfrm>
          <a:prstGeom prst="roundRect">
            <a:avLst>
              <a:gd name="adj" fmla="val 10000"/>
            </a:avLst>
          </a:prstGeom>
          <a:solidFill>
            <a:srgbClr val="E6F2F4"/>
          </a:solidFill>
          <a:ln/>
        </p:spPr>
        <p:txBody>
          <a:bodyPr/>
          <a:lstStyle/>
          <a:p>
            <a:endParaRPr lang="fr-FR"/>
          </a:p>
        </p:txBody>
      </p:sp>
      <p:sp>
        <p:nvSpPr>
          <p:cNvPr id="9" name="Text 6"/>
          <p:cNvSpPr/>
          <p:nvPr/>
        </p:nvSpPr>
        <p:spPr>
          <a:xfrm>
            <a:off x="1379220" y="4389120"/>
            <a:ext cx="3613613" cy="4953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500" b="1" dirty="0">
                <a:solidFill>
                  <a:srgbClr val="294B53"/>
                </a:solidFill>
                <a:latin typeface="Figtree" pitchFamily="34" charset="0"/>
                <a:ea typeface="Figtree" pitchFamily="34" charset="-122"/>
                <a:cs typeface="Figtree" pitchFamily="34" charset="-120"/>
              </a:rPr>
              <a:t>Activée </a:t>
            </a:r>
            <a:r>
              <a:rPr lang="en-US" sz="1500" dirty="0">
                <a:solidFill>
                  <a:srgbClr val="294B53"/>
                </a:solidFill>
                <a:highlight>
                  <a:srgbClr val="E6F2F4"/>
                </a:highlight>
                <a:latin typeface="Roboto" pitchFamily="34" charset="0"/>
                <a:ea typeface="Roboto" pitchFamily="34" charset="-122"/>
                <a:cs typeface="Roboto" pitchFamily="34" charset="-120"/>
              </a:rPr>
              <a:t>: l'envoi est bloqué jusqu'au traitement de toutes les factures à traiter</a:t>
            </a:r>
            <a:endParaRPr lang="en-US" sz="1500" dirty="0"/>
          </a:p>
        </p:txBody>
      </p:sp>
      <p:sp>
        <p:nvSpPr>
          <p:cNvPr id="10" name="Shape 7"/>
          <p:cNvSpPr/>
          <p:nvPr/>
        </p:nvSpPr>
        <p:spPr>
          <a:xfrm>
            <a:off x="1226820" y="5113019"/>
            <a:ext cx="3804285" cy="953951"/>
          </a:xfrm>
          <a:prstGeom prst="roundRect">
            <a:avLst>
              <a:gd name="adj" fmla="val 10000"/>
            </a:avLst>
          </a:prstGeom>
          <a:solidFill>
            <a:srgbClr val="F9F7F2"/>
          </a:solidFill>
          <a:ln/>
        </p:spPr>
        <p:txBody>
          <a:bodyPr/>
          <a:lstStyle/>
          <a:p>
            <a:endParaRPr lang="fr-FR"/>
          </a:p>
        </p:txBody>
      </p:sp>
      <p:sp>
        <p:nvSpPr>
          <p:cNvPr id="11" name="Text 8"/>
          <p:cNvSpPr/>
          <p:nvPr/>
        </p:nvSpPr>
        <p:spPr>
          <a:xfrm>
            <a:off x="1379220" y="5265420"/>
            <a:ext cx="3613613"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500" b="1" dirty="0">
                <a:solidFill>
                  <a:srgbClr val="294B53"/>
                </a:solidFill>
                <a:latin typeface="Figtree" pitchFamily="34" charset="0"/>
                <a:ea typeface="Figtree" pitchFamily="34" charset="-122"/>
                <a:cs typeface="Figtree" pitchFamily="34" charset="-120"/>
              </a:rPr>
              <a:t>Désactivée </a:t>
            </a:r>
            <a:r>
              <a:rPr lang="en-US" sz="1500" dirty="0">
                <a:solidFill>
                  <a:srgbClr val="3E5C64"/>
                </a:solidFill>
                <a:highlight>
                  <a:srgbClr val="F9F7F2"/>
                </a:highlight>
                <a:latin typeface="Roboto" pitchFamily="34" charset="0"/>
                <a:ea typeface="Roboto" pitchFamily="34" charset="-122"/>
                <a:cs typeface="Roboto" pitchFamily="34" charset="-120"/>
              </a:rPr>
              <a:t>: le collaborateur reçoit un simple avertissement lorsqu’il envoie en validation une note de frais</a:t>
            </a:r>
            <a:endParaRPr lang="en-US" sz="1500" dirty="0"/>
          </a:p>
        </p:txBody>
      </p:sp>
      <p:sp>
        <p:nvSpPr>
          <p:cNvPr id="12" name="Shape 9"/>
          <p:cNvSpPr/>
          <p:nvPr/>
        </p:nvSpPr>
        <p:spPr>
          <a:xfrm>
            <a:off x="5572125" y="1943100"/>
            <a:ext cx="4429125" cy="7734300"/>
          </a:xfrm>
          <a:prstGeom prst="roundRect">
            <a:avLst>
              <a:gd name="adj" fmla="val 2581"/>
            </a:avLst>
          </a:prstGeom>
          <a:solidFill>
            <a:srgbClr val="FFFFFF"/>
          </a:solidFill>
          <a:ln w="7620">
            <a:solidFill>
              <a:srgbClr val="E5E2D8"/>
            </a:solidFill>
            <a:prstDash val="solid"/>
          </a:ln>
        </p:spPr>
        <p:txBody>
          <a:bodyPr/>
          <a:lstStyle/>
          <a:p>
            <a:endParaRPr lang="fr-FR"/>
          </a:p>
        </p:txBody>
      </p:sp>
      <p:sp>
        <p:nvSpPr>
          <p:cNvPr id="13" name="Text 10"/>
          <p:cNvSpPr/>
          <p:nvPr/>
        </p:nvSpPr>
        <p:spPr>
          <a:xfrm>
            <a:off x="5884545" y="2255520"/>
            <a:ext cx="4184713" cy="6553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100" b="1" dirty="0">
                <a:solidFill>
                  <a:srgbClr val="294B53"/>
                </a:solidFill>
                <a:latin typeface="Figtree" pitchFamily="34" charset="0"/>
                <a:ea typeface="Figtree" pitchFamily="34" charset="-122"/>
                <a:cs typeface="Figtree" pitchFamily="34" charset="-120"/>
              </a:rPr>
              <a:t>Alerte visuelle </a:t>
            </a:r>
            <a:br>
              <a:rPr lang="en-US" sz="2100" b="1" dirty="0">
                <a:solidFill>
                  <a:srgbClr val="294B53"/>
                </a:solidFill>
                <a:latin typeface="Figtree" pitchFamily="34" charset="0"/>
                <a:ea typeface="Figtree" pitchFamily="34" charset="-122"/>
                <a:cs typeface="Figtree" pitchFamily="34" charset="-120"/>
              </a:rPr>
            </a:br>
            <a:r>
              <a:rPr lang="en-US" sz="2100" b="1" dirty="0">
                <a:solidFill>
                  <a:srgbClr val="294B53"/>
                </a:solidFill>
                <a:latin typeface="Figtree" pitchFamily="34" charset="0"/>
                <a:ea typeface="Figtree" pitchFamily="34" charset="-122"/>
                <a:cs typeface="Figtree" pitchFamily="34" charset="-120"/>
              </a:rPr>
              <a:t>“E-facture </a:t>
            </a:r>
            <a:r>
              <a:rPr lang="en-US" sz="2100" b="1" dirty="0" err="1">
                <a:solidFill>
                  <a:srgbClr val="294B53"/>
                </a:solidFill>
                <a:latin typeface="Figtree" pitchFamily="34" charset="0"/>
                <a:ea typeface="Figtree" pitchFamily="34" charset="-122"/>
                <a:cs typeface="Figtree" pitchFamily="34" charset="-120"/>
              </a:rPr>
              <a:t>requise</a:t>
            </a:r>
            <a:r>
              <a:rPr lang="en-US" sz="2100" b="1" dirty="0">
                <a:solidFill>
                  <a:srgbClr val="294B53"/>
                </a:solidFill>
                <a:latin typeface="Figtree" pitchFamily="34" charset="0"/>
                <a:ea typeface="Figtree" pitchFamily="34" charset="-122"/>
                <a:cs typeface="Figtree" pitchFamily="34" charset="-120"/>
              </a:rPr>
              <a:t>”</a:t>
            </a:r>
            <a:endParaRPr lang="en-US" sz="2100" dirty="0"/>
          </a:p>
        </p:txBody>
      </p:sp>
      <p:sp>
        <p:nvSpPr>
          <p:cNvPr id="14" name="Text 11"/>
          <p:cNvSpPr/>
          <p:nvPr/>
        </p:nvSpPr>
        <p:spPr>
          <a:xfrm>
            <a:off x="5884545" y="3148965"/>
            <a:ext cx="3918413" cy="758190"/>
          </a:xfrm>
          <a:prstGeom prst="rect">
            <a:avLst/>
          </a:prstGeom>
          <a:noFill/>
          <a:ln/>
        </p:spPr>
        <p:txBody>
          <a:bodyPr wrap="square" lIns="25400" tIns="25400" rIns="25400" bIns="25400" rtlCol="0" anchor="t">
            <a:normAutofit/>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Des alertes visuelles signalent les dépenses pour lesquelles une facture électronique est attendue.</a:t>
            </a:r>
            <a:endParaRPr lang="en-US" sz="1575" dirty="0"/>
          </a:p>
        </p:txBody>
      </p:sp>
      <p:sp>
        <p:nvSpPr>
          <p:cNvPr id="15" name="Text 12"/>
          <p:cNvSpPr/>
          <p:nvPr/>
        </p:nvSpPr>
        <p:spPr>
          <a:xfrm>
            <a:off x="5884545" y="4059555"/>
            <a:ext cx="3918413" cy="51816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Sélectionner les types de dépenses concernés</a:t>
            </a:r>
            <a:endParaRPr lang="en-US" sz="1575" dirty="0"/>
          </a:p>
        </p:txBody>
      </p:sp>
      <p:sp>
        <p:nvSpPr>
          <p:cNvPr id="16" name="Text 13"/>
          <p:cNvSpPr/>
          <p:nvPr/>
        </p:nvSpPr>
        <p:spPr>
          <a:xfrm>
            <a:off x="5884545" y="4672965"/>
            <a:ext cx="4184713" cy="278130"/>
          </a:xfrm>
          <a:prstGeom prst="rect">
            <a:avLst/>
          </a:prstGeom>
          <a:noFill/>
          <a:ln/>
        </p:spPr>
        <p:txBody>
          <a:bodyPr wrap="square" lIns="25400" tIns="25400" rIns="25400" bIns="25400" rtlCol="0" anchor="t">
            <a:normAutofit lnSpcReduction="10000"/>
          </a:bodyPr>
          <a:lstStyle/>
          <a:p>
            <a:pPr marL="0" indent="0" algn="l">
              <a:lnSpc>
                <a:spcPct val="98437"/>
              </a:lnSpc>
              <a:buNone/>
            </a:pPr>
            <a:r>
              <a:rPr lang="en-US" sz="1575" dirty="0">
                <a:solidFill>
                  <a:srgbClr val="3E5C64"/>
                </a:solidFill>
                <a:latin typeface="Roboto" pitchFamily="34" charset="0"/>
                <a:ea typeface="Roboto" pitchFamily="34" charset="-122"/>
                <a:cs typeface="Roboto" pitchFamily="34" charset="-120"/>
              </a:rPr>
              <a:t>Définir un seuil de montant</a:t>
            </a:r>
            <a:endParaRPr lang="en-US" sz="1575" dirty="0"/>
          </a:p>
        </p:txBody>
      </p:sp>
      <p:pic>
        <p:nvPicPr>
          <p:cNvPr id="20" name="Image 1" descr="preencoded.png"/>
          <p:cNvPicPr>
            <a:picLocks noChangeAspect="1"/>
          </p:cNvPicPr>
          <p:nvPr/>
        </p:nvPicPr>
        <p:blipFill>
          <a:blip r:embed="rId4"/>
          <a:srcRect t="-88025" b="-88025"/>
          <a:stretch/>
        </p:blipFill>
        <p:spPr>
          <a:xfrm>
            <a:off x="10381678" y="2255520"/>
            <a:ext cx="7494198" cy="7109460"/>
          </a:xfrm>
          <a:prstGeom prst="rect">
            <a:avLst/>
          </a:prstGeom>
        </p:spPr>
      </p:pic>
      <p:sp>
        <p:nvSpPr>
          <p:cNvPr id="19" name="Text 15">
            <a:extLst>
              <a:ext uri="{FF2B5EF4-FFF2-40B4-BE49-F238E27FC236}">
                <a16:creationId xmlns:a16="http://schemas.microsoft.com/office/drawing/2014/main" id="{ACF22FCB-330D-7577-DE66-E4671F2B042D}"/>
              </a:ext>
            </a:extLst>
          </p:cNvPr>
          <p:cNvSpPr/>
          <p:nvPr/>
        </p:nvSpPr>
        <p:spPr>
          <a:xfrm>
            <a:off x="5884545" y="5217795"/>
            <a:ext cx="3918413" cy="1343891"/>
          </a:xfrm>
          <a:prstGeom prst="rect">
            <a:avLst/>
          </a:prstGeom>
          <a:noFill/>
          <a:ln/>
        </p:spPr>
        <p:txBody>
          <a:bodyPr wrap="square" lIns="25400" tIns="25400" rIns="25400" bIns="25400" rtlCol="0" anchor="t">
            <a:normAutofit/>
          </a:bodyPr>
          <a:lstStyle/>
          <a:p>
            <a:r>
              <a:rPr lang="en-US" sz="1575" dirty="0">
                <a:solidFill>
                  <a:srgbClr val="3E5C64"/>
                </a:solidFill>
                <a:latin typeface="Roboto" pitchFamily="34" charset="0"/>
                <a:ea typeface="Roboto" pitchFamily="34" charset="-122"/>
                <a:cs typeface="Roboto" pitchFamily="34" charset="-120"/>
              </a:rPr>
              <a:t>Ces types apparaissent sur l'écran du QR code du collaborateur. code (Page d’accueil -&gt; carte Note de frais &gt; bouton “E-Facture”) et lorsqu’il créé une dépense.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204210"/>
            <a:ext cx="10460736" cy="1409700"/>
          </a:xfrm>
          <a:prstGeom prst="rect">
            <a:avLst/>
          </a:prstGeom>
          <a:noFill/>
          <a:ln/>
        </p:spPr>
        <p:txBody>
          <a:bodyPr wrap="square" lIns="25400" tIns="25400" rIns="25400" bIns="25400" rtlCol="0" anchor="t">
            <a:normAutofit/>
          </a:bodyPr>
          <a:lstStyle/>
          <a:p>
            <a:pPr marL="0" indent="0" algn="l">
              <a:lnSpc>
                <a:spcPct val="99448"/>
              </a:lnSpc>
              <a:buNone/>
            </a:pPr>
            <a:r>
              <a:rPr lang="en-US" sz="9000" b="1" dirty="0">
                <a:solidFill>
                  <a:srgbClr val="B8DAE0"/>
                </a:solidFill>
                <a:latin typeface="Figtree" pitchFamily="34" charset="0"/>
                <a:ea typeface="Figtree" pitchFamily="34" charset="-122"/>
                <a:cs typeface="Figtree" pitchFamily="34" charset="-120"/>
              </a:rPr>
              <a:t>04</a:t>
            </a:r>
            <a:endParaRPr lang="en-US" sz="9000" dirty="0"/>
          </a:p>
        </p:txBody>
      </p:sp>
      <p:sp>
        <p:nvSpPr>
          <p:cNvPr id="4" name="Text 1"/>
          <p:cNvSpPr/>
          <p:nvPr/>
        </p:nvSpPr>
        <p:spPr>
          <a:xfrm>
            <a:off x="914400" y="4880610"/>
            <a:ext cx="10460736" cy="9067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5700" b="1" dirty="0">
                <a:solidFill>
                  <a:srgbClr val="FFFFFF"/>
                </a:solidFill>
                <a:latin typeface="Figtree" pitchFamily="34" charset="0"/>
                <a:ea typeface="Figtree" pitchFamily="34" charset="-122"/>
                <a:cs typeface="Figtree" pitchFamily="34" charset="-120"/>
              </a:rPr>
              <a:t>Qui fait quoi au quotidien</a:t>
            </a:r>
            <a:endParaRPr lang="en-US" sz="5700" dirty="0"/>
          </a:p>
        </p:txBody>
      </p:sp>
      <p:sp>
        <p:nvSpPr>
          <p:cNvPr id="5" name="Text 2"/>
          <p:cNvSpPr/>
          <p:nvPr/>
        </p:nvSpPr>
        <p:spPr>
          <a:xfrm>
            <a:off x="914400" y="6054090"/>
            <a:ext cx="6280106" cy="1066800"/>
          </a:xfrm>
          <a:prstGeom prst="rect">
            <a:avLst/>
          </a:prstGeom>
          <a:noFill/>
          <a:ln/>
        </p:spPr>
        <p:txBody>
          <a:bodyPr wrap="square" lIns="25400" tIns="25400" rIns="25400" bIns="25400" rtlCol="0" anchor="t">
            <a:normAutofit/>
          </a:bodyPr>
          <a:lstStyle/>
          <a:p>
            <a:pPr marL="0" indent="0" algn="l">
              <a:lnSpc>
                <a:spcPct val="100000"/>
              </a:lnSpc>
              <a:buNone/>
            </a:pPr>
            <a:r>
              <a:rPr lang="en-US" sz="2250" dirty="0">
                <a:solidFill>
                  <a:srgbClr val="B8DAE0"/>
                </a:solidFill>
                <a:latin typeface="Roboto" pitchFamily="34" charset="0"/>
                <a:ea typeface="Roboto" pitchFamily="34" charset="-122"/>
                <a:cs typeface="Roboto" pitchFamily="34" charset="-120"/>
              </a:rPr>
              <a:t>Ce que vos collaborateurs, vos valideurs et vous-même avez à faire une fois la réception activée.</a:t>
            </a:r>
            <a:endParaRPr lang="en-US" sz="2250" dirty="0"/>
          </a:p>
        </p:txBody>
      </p:sp>
      <p:pic>
        <p:nvPicPr>
          <p:cNvPr id="6" name="Image 1" descr="preencoded.png"/>
          <p:cNvPicPr>
            <a:picLocks noChangeAspect="1"/>
          </p:cNvPicPr>
          <p:nvPr/>
        </p:nvPicPr>
        <p:blipFill>
          <a:blip r:embed="rId4"/>
          <a:stretch>
            <a:fillRect/>
          </a:stretch>
        </p:blipFill>
        <p:spPr>
          <a:xfrm>
            <a:off x="11033760" y="1973580"/>
            <a:ext cx="6339840" cy="633984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6642997"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RÉPARTITION DES RÔLES</a:t>
            </a:r>
            <a:endParaRPr lang="en-US" sz="1800" dirty="0"/>
          </a:p>
        </p:txBody>
      </p:sp>
      <p:sp>
        <p:nvSpPr>
          <p:cNvPr id="4" name="Text 1"/>
          <p:cNvSpPr/>
          <p:nvPr/>
        </p:nvSpPr>
        <p:spPr>
          <a:xfrm>
            <a:off x="914400" y="1074420"/>
            <a:ext cx="6642997"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Trois rôles, trois écrans</a:t>
            </a:r>
            <a:endParaRPr lang="en-US" sz="4500" dirty="0"/>
          </a:p>
        </p:txBody>
      </p:sp>
      <p:sp>
        <p:nvSpPr>
          <p:cNvPr id="5" name="Text 2"/>
          <p:cNvSpPr/>
          <p:nvPr/>
        </p:nvSpPr>
        <p:spPr>
          <a:xfrm>
            <a:off x="12210080" y="1211580"/>
            <a:ext cx="5163520" cy="586740"/>
          </a:xfrm>
          <a:prstGeom prst="rect">
            <a:avLst/>
          </a:prstGeom>
          <a:noFill/>
          <a:ln/>
        </p:spPr>
        <p:txBody>
          <a:bodyPr wrap="square" lIns="25400" tIns="25400" rIns="25400" bIns="25400" rtlCol="0" anchor="t">
            <a:normAutofit/>
          </a:bodyPr>
          <a:lstStyle/>
          <a:p>
            <a:pPr marL="0" indent="0" algn="r">
              <a:lnSpc>
                <a:spcPct val="97297"/>
              </a:lnSpc>
              <a:buNone/>
            </a:pPr>
            <a:r>
              <a:rPr lang="en-US" sz="1800" b="1" dirty="0">
                <a:solidFill>
                  <a:srgbClr val="486267"/>
                </a:solidFill>
                <a:latin typeface="Figtree" pitchFamily="34" charset="0"/>
                <a:ea typeface="Figtree" pitchFamily="34" charset="-122"/>
                <a:cs typeface="Figtree" pitchFamily="34" charset="-120"/>
              </a:rPr>
              <a:t>Le rapprochement se fait au plus près de la dépense.</a:t>
            </a:r>
            <a:endParaRPr lang="en-US" sz="1800" dirty="0"/>
          </a:p>
        </p:txBody>
      </p:sp>
      <p:sp>
        <p:nvSpPr>
          <p:cNvPr id="6" name="Shape 3"/>
          <p:cNvSpPr/>
          <p:nvPr/>
        </p:nvSpPr>
        <p:spPr>
          <a:xfrm>
            <a:off x="914400" y="2217420"/>
            <a:ext cx="5283161" cy="7383780"/>
          </a:xfrm>
          <a:prstGeom prst="roundRect">
            <a:avLst>
              <a:gd name="adj" fmla="val 2163"/>
            </a:avLst>
          </a:prstGeom>
          <a:solidFill>
            <a:srgbClr val="FFFFFF"/>
          </a:solidFill>
          <a:ln w="7620">
            <a:solidFill>
              <a:srgbClr val="E5E2D8"/>
            </a:solidFill>
            <a:prstDash val="solid"/>
          </a:ln>
        </p:spPr>
        <p:txBody>
          <a:bodyPr/>
          <a:lstStyle/>
          <a:p>
            <a:endParaRPr lang="fr-FR"/>
          </a:p>
        </p:txBody>
      </p:sp>
      <p:sp>
        <p:nvSpPr>
          <p:cNvPr id="7" name="Text 4"/>
          <p:cNvSpPr/>
          <p:nvPr/>
        </p:nvSpPr>
        <p:spPr>
          <a:xfrm>
            <a:off x="1303020" y="2606040"/>
            <a:ext cx="4956512" cy="4267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550" b="1" dirty="0">
                <a:solidFill>
                  <a:srgbClr val="294B53"/>
                </a:solidFill>
                <a:latin typeface="Figtree" pitchFamily="34" charset="0"/>
                <a:ea typeface="Figtree" pitchFamily="34" charset="-122"/>
                <a:cs typeface="Figtree" pitchFamily="34" charset="-120"/>
              </a:rPr>
              <a:t>Collaborateur</a:t>
            </a:r>
            <a:endParaRPr lang="en-US" sz="2550" dirty="0"/>
          </a:p>
        </p:txBody>
      </p:sp>
      <p:sp>
        <p:nvSpPr>
          <p:cNvPr id="8" name="Text 5"/>
          <p:cNvSpPr/>
          <p:nvPr/>
        </p:nvSpPr>
        <p:spPr>
          <a:xfrm>
            <a:off x="1303020" y="3223259"/>
            <a:ext cx="4641098" cy="1217296"/>
          </a:xfrm>
          <a:prstGeom prst="rect">
            <a:avLst/>
          </a:prstGeom>
          <a:noFill/>
          <a:ln/>
        </p:spPr>
        <p:txBody>
          <a:bodyPr wrap="square" lIns="25400" tIns="25400" rIns="25400" bIns="25400" rtlCol="0" anchor="t">
            <a:normAutofit fontScale="92500"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Présente son QR code au commerçant au moment de payer. Ou à défaut donne l’adresse de facturation et sa reference payeur pour être identifié  quand sa facture arrivera dans la plateforme.</a:t>
            </a:r>
            <a:endParaRPr lang="en-US" sz="1725" dirty="0"/>
          </a:p>
        </p:txBody>
      </p:sp>
      <p:sp>
        <p:nvSpPr>
          <p:cNvPr id="9" name="Text 6"/>
          <p:cNvSpPr/>
          <p:nvPr/>
        </p:nvSpPr>
        <p:spPr>
          <a:xfrm>
            <a:off x="1303020" y="4573905"/>
            <a:ext cx="4641098"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Retrouve ses factures dans Notes de frais &gt; Mes factures électroniques</a:t>
            </a:r>
            <a:endParaRPr lang="en-US" sz="1725" dirty="0"/>
          </a:p>
        </p:txBody>
      </p:sp>
      <p:sp>
        <p:nvSpPr>
          <p:cNvPr id="10" name="Text 7"/>
          <p:cNvSpPr/>
          <p:nvPr/>
        </p:nvSpPr>
        <p:spPr>
          <a:xfrm>
            <a:off x="1303020" y="5271135"/>
            <a:ext cx="4641098" cy="845820"/>
          </a:xfrm>
          <a:prstGeom prst="rect">
            <a:avLst/>
          </a:prstGeom>
          <a:noFill/>
          <a:ln/>
        </p:spPr>
        <p:txBody>
          <a:bodyPr wrap="square" lIns="25400" tIns="25400" rIns="25400" bIns="25400" rtlCol="0" anchor="t">
            <a:normAutofit/>
          </a:bodyPr>
          <a:lstStyle/>
          <a:p>
            <a:pPr>
              <a:lnSpc>
                <a:spcPct val="101471"/>
              </a:lnSpc>
            </a:pPr>
            <a:r>
              <a:rPr lang="en-US" sz="1725" dirty="0">
                <a:solidFill>
                  <a:srgbClr val="3E5C64"/>
                </a:solidFill>
                <a:latin typeface="Roboto" pitchFamily="34" charset="0"/>
                <a:ea typeface="Roboto" pitchFamily="34" charset="-122"/>
                <a:cs typeface="Roboto" pitchFamily="34" charset="-120"/>
              </a:rPr>
              <a:t>Lie la facture, crée ou recherche la dépense, ou signale qu'elle ne le concerne pas</a:t>
            </a:r>
            <a:endParaRPr lang="en-US" sz="1725" dirty="0"/>
          </a:p>
          <a:p>
            <a:pPr marL="0" indent="0" algn="l">
              <a:lnSpc>
                <a:spcPct val="101471"/>
              </a:lnSpc>
              <a:buNone/>
            </a:pPr>
            <a:endParaRPr lang="en-US" sz="1725" dirty="0"/>
          </a:p>
        </p:txBody>
      </p:sp>
      <p:sp>
        <p:nvSpPr>
          <p:cNvPr id="11" name="Shape 8"/>
          <p:cNvSpPr/>
          <p:nvPr/>
        </p:nvSpPr>
        <p:spPr>
          <a:xfrm>
            <a:off x="6502361" y="2217420"/>
            <a:ext cx="5283161" cy="7383780"/>
          </a:xfrm>
          <a:prstGeom prst="roundRect">
            <a:avLst>
              <a:gd name="adj" fmla="val 2163"/>
            </a:avLst>
          </a:prstGeom>
          <a:solidFill>
            <a:srgbClr val="FFFFFF"/>
          </a:solidFill>
          <a:ln w="7620">
            <a:solidFill>
              <a:srgbClr val="E5E2D8"/>
            </a:solidFill>
            <a:prstDash val="solid"/>
          </a:ln>
        </p:spPr>
        <p:txBody>
          <a:bodyPr/>
          <a:lstStyle/>
          <a:p>
            <a:endParaRPr lang="fr-FR"/>
          </a:p>
        </p:txBody>
      </p:sp>
      <p:sp>
        <p:nvSpPr>
          <p:cNvPr id="12" name="Text 9"/>
          <p:cNvSpPr/>
          <p:nvPr/>
        </p:nvSpPr>
        <p:spPr>
          <a:xfrm>
            <a:off x="6890981" y="2606040"/>
            <a:ext cx="4641098" cy="81534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550" b="1" dirty="0">
                <a:solidFill>
                  <a:srgbClr val="294B53"/>
                </a:solidFill>
                <a:latin typeface="Figtree" pitchFamily="34" charset="0"/>
                <a:ea typeface="Figtree" pitchFamily="34" charset="-122"/>
                <a:cs typeface="Figtree" pitchFamily="34" charset="-120"/>
              </a:rPr>
              <a:t>Gestionnaire, valideur, comptable</a:t>
            </a:r>
            <a:endParaRPr lang="en-US" sz="2550" dirty="0"/>
          </a:p>
        </p:txBody>
      </p:sp>
      <p:sp>
        <p:nvSpPr>
          <p:cNvPr id="13" name="Text 10"/>
          <p:cNvSpPr/>
          <p:nvPr/>
        </p:nvSpPr>
        <p:spPr>
          <a:xfrm>
            <a:off x="6890981" y="3611880"/>
            <a:ext cx="4641098"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Suit les factures de son périmètre dans Notes de frais &gt; Gestion factures électroniques</a:t>
            </a:r>
            <a:endParaRPr lang="en-US" sz="1725" dirty="0"/>
          </a:p>
        </p:txBody>
      </p:sp>
      <p:sp>
        <p:nvSpPr>
          <p:cNvPr id="14" name="Text 11"/>
          <p:cNvSpPr/>
          <p:nvPr/>
        </p:nvSpPr>
        <p:spPr>
          <a:xfrm>
            <a:off x="6890981" y="4309110"/>
            <a:ext cx="4641098"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Attribue manuellement les factures reçues sans collaborateur identifié</a:t>
            </a:r>
            <a:endParaRPr lang="en-US" sz="1725" dirty="0"/>
          </a:p>
        </p:txBody>
      </p:sp>
      <p:sp>
        <p:nvSpPr>
          <p:cNvPr id="15" name="Text 12"/>
          <p:cNvSpPr/>
          <p:nvPr/>
        </p:nvSpPr>
        <p:spPr>
          <a:xfrm>
            <a:off x="6890981" y="5006340"/>
            <a:ext cx="4641098"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Relance la recherche de rapprochement entre les factures et les dépenses existantes</a:t>
            </a:r>
            <a:endParaRPr lang="en-US" sz="1725" dirty="0"/>
          </a:p>
        </p:txBody>
      </p:sp>
      <p:sp>
        <p:nvSpPr>
          <p:cNvPr id="16" name="Shape 13"/>
          <p:cNvSpPr/>
          <p:nvPr/>
        </p:nvSpPr>
        <p:spPr>
          <a:xfrm>
            <a:off x="12266656" y="2215113"/>
            <a:ext cx="5283161" cy="7383780"/>
          </a:xfrm>
          <a:prstGeom prst="roundRect">
            <a:avLst>
              <a:gd name="adj" fmla="val 2163"/>
            </a:avLst>
          </a:prstGeom>
          <a:solidFill>
            <a:srgbClr val="294B53"/>
          </a:solidFill>
          <a:ln/>
        </p:spPr>
        <p:txBody>
          <a:bodyPr/>
          <a:lstStyle/>
          <a:p>
            <a:endParaRPr lang="fr-FR"/>
          </a:p>
        </p:txBody>
      </p:sp>
      <p:sp>
        <p:nvSpPr>
          <p:cNvPr id="17" name="Text 14"/>
          <p:cNvSpPr/>
          <p:nvPr/>
        </p:nvSpPr>
        <p:spPr>
          <a:xfrm>
            <a:off x="12471321" y="2598420"/>
            <a:ext cx="4973276" cy="4267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550" b="1" dirty="0">
                <a:solidFill>
                  <a:srgbClr val="FFFFFF"/>
                </a:solidFill>
                <a:latin typeface="Figtree" pitchFamily="34" charset="0"/>
                <a:ea typeface="Figtree" pitchFamily="34" charset="-122"/>
                <a:cs typeface="Figtree" pitchFamily="34" charset="-120"/>
              </a:rPr>
              <a:t>Administrateur</a:t>
            </a:r>
            <a:endParaRPr lang="en-US" sz="2550" dirty="0"/>
          </a:p>
        </p:txBody>
      </p:sp>
      <p:sp>
        <p:nvSpPr>
          <p:cNvPr id="18" name="Text 15"/>
          <p:cNvSpPr/>
          <p:nvPr/>
        </p:nvSpPr>
        <p:spPr>
          <a:xfrm>
            <a:off x="12471321" y="3215640"/>
            <a:ext cx="4656795"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Active la réception et crée le mandat de facturation</a:t>
            </a:r>
            <a:endParaRPr lang="en-US" sz="1725" dirty="0"/>
          </a:p>
        </p:txBody>
      </p:sp>
      <p:sp>
        <p:nvSpPr>
          <p:cNvPr id="19" name="Text 16"/>
          <p:cNvSpPr/>
          <p:nvPr/>
        </p:nvSpPr>
        <p:spPr>
          <a:xfrm>
            <a:off x="12471321" y="3912870"/>
            <a:ext cx="4656795" cy="563880"/>
          </a:xfrm>
          <a:prstGeom prst="rect">
            <a:avLst/>
          </a:prstGeom>
          <a:noFill/>
          <a:ln/>
        </p:spPr>
        <p:txBody>
          <a:bodyPr wrap="square" lIns="25400" tIns="25400" rIns="25400" bIns="25400" rtlCol="0" anchor="t">
            <a:normAutofit lnSpcReduction="10000"/>
          </a:bodyPr>
          <a:lstStyle/>
          <a:p>
            <a:pPr>
              <a:lnSpc>
                <a:spcPct val="101471"/>
              </a:lnSpc>
            </a:pPr>
            <a:r>
              <a:rPr lang="en-US" sz="1725" dirty="0">
                <a:solidFill>
                  <a:srgbClr val="B8DAE0"/>
                </a:solidFill>
                <a:latin typeface="Roboto" pitchFamily="34" charset="0"/>
                <a:ea typeface="Roboto" pitchFamily="34" charset="-122"/>
                <a:cs typeface="Roboto" pitchFamily="34" charset="-120"/>
              </a:rPr>
              <a:t>Configure les références payeur et les types de dépenses à facturer</a:t>
            </a:r>
            <a:endParaRPr lang="en-US" sz="1725" dirty="0"/>
          </a:p>
          <a:p>
            <a:pPr marL="0" indent="0" algn="l">
              <a:lnSpc>
                <a:spcPct val="101471"/>
              </a:lnSpc>
              <a:buNone/>
            </a:pPr>
            <a:endParaRPr lang="en-US" sz="1725" dirty="0"/>
          </a:p>
        </p:txBody>
      </p:sp>
      <p:sp>
        <p:nvSpPr>
          <p:cNvPr id="23" name="Text 12">
            <a:extLst>
              <a:ext uri="{FF2B5EF4-FFF2-40B4-BE49-F238E27FC236}">
                <a16:creationId xmlns:a16="http://schemas.microsoft.com/office/drawing/2014/main" id="{4C3FFA1E-8C83-8888-8687-C18466CD06C7}"/>
              </a:ext>
            </a:extLst>
          </p:cNvPr>
          <p:cNvSpPr/>
          <p:nvPr/>
        </p:nvSpPr>
        <p:spPr>
          <a:xfrm>
            <a:off x="6890981" y="5716994"/>
            <a:ext cx="4641098" cy="915625"/>
          </a:xfrm>
          <a:prstGeom prst="rect">
            <a:avLst/>
          </a:prstGeom>
          <a:noFill/>
          <a:ln/>
        </p:spPr>
        <p:txBody>
          <a:bodyPr wrap="square" lIns="25400" tIns="25400" rIns="25400" bIns="25400" rtlCol="0" anchor="t">
            <a:normAutofit/>
          </a:bodyPr>
          <a:lstStyle/>
          <a:p>
            <a:pPr>
              <a:lnSpc>
                <a:spcPct val="101471"/>
              </a:lnSpc>
            </a:pPr>
            <a:r>
              <a:rPr lang="fr-FR" sz="1725" dirty="0">
                <a:solidFill>
                  <a:srgbClr val="3E5C64"/>
                </a:solidFill>
                <a:latin typeface="Roboto" pitchFamily="34" charset="0"/>
                <a:ea typeface="Roboto" pitchFamily="34" charset="-122"/>
                <a:cs typeface="Roboto" pitchFamily="34" charset="-120"/>
              </a:rPr>
              <a:t>Peut envoyer des rappels aux collaborateurs concernés par des factures en attente de traitement</a:t>
            </a:r>
            <a:endParaRPr lang="en-US" sz="1725" dirty="0"/>
          </a:p>
        </p:txBody>
      </p:sp>
      <p:sp>
        <p:nvSpPr>
          <p:cNvPr id="25" name="Text 17">
            <a:extLst>
              <a:ext uri="{FF2B5EF4-FFF2-40B4-BE49-F238E27FC236}">
                <a16:creationId xmlns:a16="http://schemas.microsoft.com/office/drawing/2014/main" id="{664D4C76-3FE4-A094-51D8-289379346298}"/>
              </a:ext>
            </a:extLst>
          </p:cNvPr>
          <p:cNvSpPr/>
          <p:nvPr/>
        </p:nvSpPr>
        <p:spPr>
          <a:xfrm>
            <a:off x="12471321" y="4610100"/>
            <a:ext cx="4656795"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Arbitre le caractère bloquant des contrôles à l'envoi</a:t>
            </a:r>
            <a:endParaRPr lang="en-US" sz="1725" dirty="0"/>
          </a:p>
        </p:txBody>
      </p:sp>
      <p:sp>
        <p:nvSpPr>
          <p:cNvPr id="27" name="Text 18">
            <a:extLst>
              <a:ext uri="{FF2B5EF4-FFF2-40B4-BE49-F238E27FC236}">
                <a16:creationId xmlns:a16="http://schemas.microsoft.com/office/drawing/2014/main" id="{B4A194BF-46F8-0CC6-9917-C036C0F6B516}"/>
              </a:ext>
            </a:extLst>
          </p:cNvPr>
          <p:cNvSpPr/>
          <p:nvPr/>
        </p:nvSpPr>
        <p:spPr>
          <a:xfrm>
            <a:off x="12471321" y="5307330"/>
            <a:ext cx="4656795"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Accompagne les collaborateurs sur l'usage du QR code</a:t>
            </a:r>
            <a:endParaRPr lang="en-US" sz="172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7" name="Rectangle 6">
            <a:extLst>
              <a:ext uri="{FF2B5EF4-FFF2-40B4-BE49-F238E27FC236}">
                <a16:creationId xmlns:a16="http://schemas.microsoft.com/office/drawing/2014/main" id="{F33E9E62-E568-CC8C-E447-90A538E30BD2}"/>
              </a:ext>
            </a:extLst>
          </p:cNvPr>
          <p:cNvSpPr/>
          <p:nvPr/>
        </p:nvSpPr>
        <p:spPr>
          <a:xfrm>
            <a:off x="595087" y="8901974"/>
            <a:ext cx="2685144" cy="682171"/>
          </a:xfrm>
          <a:prstGeom prst="rect">
            <a:avLst/>
          </a:prstGeom>
          <a:solidFill>
            <a:schemeClr val="lt1">
              <a:alpha val="41698"/>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Image 1" descr="preencoded.png"/>
          <p:cNvPicPr>
            <a:picLocks noChangeAspect="1"/>
          </p:cNvPicPr>
          <p:nvPr/>
        </p:nvPicPr>
        <p:blipFill>
          <a:blip r:embed="rId4"/>
          <a:srcRect/>
          <a:stretch/>
        </p:blipFill>
        <p:spPr>
          <a:xfrm>
            <a:off x="914400" y="914400"/>
            <a:ext cx="838200" cy="838200"/>
          </a:xfrm>
          <a:prstGeom prst="rect">
            <a:avLst/>
          </a:prstGeom>
        </p:spPr>
      </p:pic>
      <p:sp>
        <p:nvSpPr>
          <p:cNvPr id="4" name="Text 0"/>
          <p:cNvSpPr/>
          <p:nvPr/>
        </p:nvSpPr>
        <p:spPr>
          <a:xfrm>
            <a:off x="914399" y="2175510"/>
            <a:ext cx="2685144" cy="1409700"/>
          </a:xfrm>
          <a:prstGeom prst="rect">
            <a:avLst/>
          </a:prstGeom>
          <a:noFill/>
          <a:ln/>
        </p:spPr>
        <p:txBody>
          <a:bodyPr wrap="square" lIns="25400" tIns="25400" rIns="25400" bIns="25400" rtlCol="0" anchor="t">
            <a:normAutofit fontScale="77500" lnSpcReduction="20000"/>
          </a:bodyPr>
          <a:lstStyle/>
          <a:p>
            <a:pPr marL="0" indent="0" algn="l">
              <a:lnSpc>
                <a:spcPct val="89552"/>
              </a:lnSpc>
              <a:buNone/>
            </a:pPr>
            <a:r>
              <a:rPr lang="en-US" sz="9000" b="1" dirty="0">
                <a:solidFill>
                  <a:srgbClr val="FFFFFF"/>
                </a:solidFill>
                <a:latin typeface="PP Woodland" pitchFamily="34" charset="0"/>
                <a:ea typeface="PP Woodland" pitchFamily="34" charset="-122"/>
                <a:cs typeface="PP Woodland" pitchFamily="34" charset="-120"/>
              </a:rPr>
              <a:t>Merci</a:t>
            </a:r>
            <a:endParaRPr lang="en-US" sz="9000" dirty="0"/>
          </a:p>
        </p:txBody>
      </p:sp>
      <p:sp>
        <p:nvSpPr>
          <p:cNvPr id="5" name="Text 1"/>
          <p:cNvSpPr/>
          <p:nvPr/>
        </p:nvSpPr>
        <p:spPr>
          <a:xfrm>
            <a:off x="914400" y="3851910"/>
            <a:ext cx="14759189" cy="4838700"/>
          </a:xfrm>
          <a:prstGeom prst="rect">
            <a:avLst/>
          </a:prstGeom>
          <a:noFill/>
          <a:ln/>
        </p:spPr>
        <p:txBody>
          <a:bodyPr wrap="square" lIns="25400" tIns="25400" rIns="25400" bIns="25400" rtlCol="0" anchor="t">
            <a:normAutofit/>
          </a:bodyPr>
          <a:lstStyle/>
          <a:p>
            <a:pPr marL="0" indent="0" algn="l">
              <a:lnSpc>
                <a:spcPct val="100000"/>
              </a:lnSpc>
              <a:buNone/>
            </a:pPr>
            <a:r>
              <a:rPr lang="en-US" sz="2250" dirty="0">
                <a:solidFill>
                  <a:srgbClr val="B8DAE0"/>
                </a:solidFill>
                <a:latin typeface="Roboto" pitchFamily="34" charset="0"/>
                <a:ea typeface="Roboto" pitchFamily="34" charset="-122"/>
                <a:cs typeface="Roboto" pitchFamily="34" charset="-120"/>
              </a:rPr>
              <a:t>Les guides pas à pas sont disponibles dans le centre d'aide, rubrique Notes de frais &gt; Facturation électronique. Une question sur votre paramétrage ? L'équipe Support vous accompagne.</a:t>
            </a:r>
            <a:endParaRPr lang="en-US" sz="2250" dirty="0"/>
          </a:p>
        </p:txBody>
      </p:sp>
      <p:sp>
        <p:nvSpPr>
          <p:cNvPr id="6" name="Text 2"/>
          <p:cNvSpPr/>
          <p:nvPr/>
        </p:nvSpPr>
        <p:spPr>
          <a:xfrm>
            <a:off x="914400" y="9075420"/>
            <a:ext cx="4713668"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C00000"/>
                </a:solidFill>
                <a:latin typeface="Figtree" pitchFamily="34" charset="0"/>
                <a:ea typeface="Figtree" pitchFamily="34" charset="-122"/>
                <a:cs typeface="Figtree" pitchFamily="34" charset="-120"/>
                <a:hlinkClick r:id="rId5">
                  <a:extLst>
                    <a:ext uri="{A12FA001-AC4F-418D-AE19-62706E023703}">
                      <ahyp:hlinkClr xmlns:ahyp="http://schemas.microsoft.com/office/drawing/2018/hyperlinkcolor" val="tx"/>
                    </a:ext>
                  </a:extLst>
                </a:hlinkClick>
              </a:rPr>
              <a:t>help.eurecia.com</a:t>
            </a:r>
            <a:endParaRPr lang="en-US" sz="1950"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373380"/>
            <a:ext cx="18288000" cy="10287000"/>
          </a:xfrm>
          <a:prstGeom prst="rect">
            <a:avLst/>
          </a:prstGeom>
        </p:spPr>
      </p:pic>
      <p:sp>
        <p:nvSpPr>
          <p:cNvPr id="3" name="Text 0"/>
          <p:cNvSpPr/>
          <p:nvPr/>
        </p:nvSpPr>
        <p:spPr>
          <a:xfrm>
            <a:off x="914400" y="3364230"/>
            <a:ext cx="854964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INTRODUCTION</a:t>
            </a:r>
            <a:endParaRPr lang="en-US" sz="1800" dirty="0"/>
          </a:p>
        </p:txBody>
      </p:sp>
      <p:sp>
        <p:nvSpPr>
          <p:cNvPr id="4" name="Text 1"/>
          <p:cNvSpPr/>
          <p:nvPr/>
        </p:nvSpPr>
        <p:spPr>
          <a:xfrm>
            <a:off x="914400" y="3943350"/>
            <a:ext cx="8005572" cy="1684020"/>
          </a:xfrm>
          <a:prstGeom prst="rect">
            <a:avLst/>
          </a:prstGeom>
          <a:noFill/>
          <a:ln/>
        </p:spPr>
        <p:txBody>
          <a:bodyPr wrap="square" lIns="25400" tIns="25400" rIns="25400" bIns="25400" rtlCol="0" anchor="t">
            <a:normAutofit/>
          </a:bodyPr>
          <a:lstStyle/>
          <a:p>
            <a:pPr marL="0" indent="0" algn="l">
              <a:lnSpc>
                <a:spcPct val="99083"/>
              </a:lnSpc>
              <a:buNone/>
            </a:pPr>
            <a:r>
              <a:rPr lang="en-US" sz="5400" b="1" dirty="0">
                <a:solidFill>
                  <a:srgbClr val="294B53"/>
                </a:solidFill>
                <a:latin typeface="Figtree" pitchFamily="34" charset="0"/>
                <a:ea typeface="Figtree" pitchFamily="34" charset="-122"/>
                <a:cs typeface="Figtree" pitchFamily="34" charset="-120"/>
              </a:rPr>
              <a:t>La facture de frais devient un flux entrant</a:t>
            </a:r>
            <a:endParaRPr lang="en-US" sz="5400" dirty="0"/>
          </a:p>
        </p:txBody>
      </p:sp>
      <p:sp>
        <p:nvSpPr>
          <p:cNvPr id="5" name="Text 2"/>
          <p:cNvSpPr/>
          <p:nvPr/>
        </p:nvSpPr>
        <p:spPr>
          <a:xfrm>
            <a:off x="914400" y="5894070"/>
            <a:ext cx="8005572" cy="1066800"/>
          </a:xfrm>
          <a:prstGeom prst="rect">
            <a:avLst/>
          </a:prstGeom>
          <a:noFill/>
          <a:ln/>
        </p:spPr>
        <p:txBody>
          <a:bodyPr wrap="square" lIns="25400" tIns="25400" rIns="25400" bIns="25400" rtlCol="0" anchor="t">
            <a:normAutofit fontScale="85000" lnSpcReduction="20000"/>
          </a:bodyPr>
          <a:lstStyle/>
          <a:p>
            <a:pPr marL="0" indent="0" algn="l">
              <a:lnSpc>
                <a:spcPct val="100000"/>
              </a:lnSpc>
              <a:buNone/>
            </a:pPr>
            <a:r>
              <a:rPr lang="en-US" sz="2250" dirty="0">
                <a:solidFill>
                  <a:srgbClr val="3E5C64"/>
                </a:solidFill>
                <a:latin typeface="Roboto" pitchFamily="34" charset="0"/>
                <a:ea typeface="Roboto" pitchFamily="34" charset="-122"/>
                <a:cs typeface="Roboto" pitchFamily="34" charset="-120"/>
              </a:rPr>
              <a:t>Les factures émises au nom de votre entreprise arrivent directement dans Eurécia, via une plateforme agréée. Eurécia facilite la création de la dépense liée ou propose le rapprochement avec une dépense existante qui semble correspondre. </a:t>
            </a:r>
            <a:endParaRPr lang="en-US" sz="2250" dirty="0"/>
          </a:p>
        </p:txBody>
      </p:sp>
      <p:sp>
        <p:nvSpPr>
          <p:cNvPr id="6" name="Shape 3"/>
          <p:cNvSpPr/>
          <p:nvPr/>
        </p:nvSpPr>
        <p:spPr>
          <a:xfrm>
            <a:off x="9601200" y="3558540"/>
            <a:ext cx="7772400" cy="3169920"/>
          </a:xfrm>
          <a:prstGeom prst="roundRect">
            <a:avLst>
              <a:gd name="adj" fmla="val 3606"/>
            </a:avLst>
          </a:prstGeom>
          <a:solidFill>
            <a:srgbClr val="FFFFFF"/>
          </a:solidFill>
          <a:ln w="7620">
            <a:solidFill>
              <a:srgbClr val="E5E2D8"/>
            </a:solidFill>
            <a:prstDash val="solid"/>
          </a:ln>
        </p:spPr>
        <p:txBody>
          <a:bodyPr/>
          <a:lstStyle/>
          <a:p>
            <a:endParaRPr lang="fr-FR" dirty="0"/>
          </a:p>
        </p:txBody>
      </p:sp>
      <p:sp>
        <p:nvSpPr>
          <p:cNvPr id="7" name="Text 4"/>
          <p:cNvSpPr/>
          <p:nvPr/>
        </p:nvSpPr>
        <p:spPr>
          <a:xfrm>
            <a:off x="10066020" y="4023360"/>
            <a:ext cx="7527036" cy="4038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b="1" dirty="0">
                <a:solidFill>
                  <a:srgbClr val="294B53"/>
                </a:solidFill>
                <a:latin typeface="Figtree" pitchFamily="34" charset="0"/>
                <a:ea typeface="Figtree" pitchFamily="34" charset="-122"/>
                <a:cs typeface="Figtree" pitchFamily="34" charset="-120"/>
              </a:rPr>
              <a:t>Votre rôle d'administrateur</a:t>
            </a:r>
            <a:endParaRPr lang="en-US" sz="2400" dirty="0"/>
          </a:p>
        </p:txBody>
      </p:sp>
      <p:sp>
        <p:nvSpPr>
          <p:cNvPr id="8" name="Shape 5"/>
          <p:cNvSpPr/>
          <p:nvPr/>
        </p:nvSpPr>
        <p:spPr>
          <a:xfrm>
            <a:off x="10066020" y="4758690"/>
            <a:ext cx="95250" cy="95250"/>
          </a:xfrm>
          <a:prstGeom prst="ellipse">
            <a:avLst/>
          </a:prstGeom>
          <a:solidFill>
            <a:srgbClr val="C75741"/>
          </a:solidFill>
          <a:ln/>
        </p:spPr>
        <p:txBody>
          <a:bodyPr/>
          <a:lstStyle/>
          <a:p>
            <a:endParaRPr lang="fr-FR"/>
          </a:p>
        </p:txBody>
      </p:sp>
      <p:sp>
        <p:nvSpPr>
          <p:cNvPr id="9" name="Text 6"/>
          <p:cNvSpPr/>
          <p:nvPr/>
        </p:nvSpPr>
        <p:spPr>
          <a:xfrm>
            <a:off x="10313670" y="4617720"/>
            <a:ext cx="3898023"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dirty="0">
                <a:solidFill>
                  <a:srgbClr val="3E5C64"/>
                </a:solidFill>
                <a:latin typeface="Roboto" pitchFamily="34" charset="0"/>
                <a:ea typeface="Roboto" pitchFamily="34" charset="-122"/>
                <a:cs typeface="Roboto" pitchFamily="34" charset="-120"/>
              </a:rPr>
              <a:t>Activer la réception des factures</a:t>
            </a:r>
            <a:endParaRPr lang="en-US" sz="1950" dirty="0"/>
          </a:p>
        </p:txBody>
      </p:sp>
      <p:sp>
        <p:nvSpPr>
          <p:cNvPr id="10" name="Shape 7"/>
          <p:cNvSpPr/>
          <p:nvPr/>
        </p:nvSpPr>
        <p:spPr>
          <a:xfrm>
            <a:off x="10066020" y="5208270"/>
            <a:ext cx="95250" cy="95250"/>
          </a:xfrm>
          <a:prstGeom prst="ellipse">
            <a:avLst/>
          </a:prstGeom>
          <a:solidFill>
            <a:srgbClr val="C75741"/>
          </a:solidFill>
          <a:ln/>
        </p:spPr>
        <p:txBody>
          <a:bodyPr/>
          <a:lstStyle/>
          <a:p>
            <a:endParaRPr lang="fr-FR"/>
          </a:p>
        </p:txBody>
      </p:sp>
      <p:sp>
        <p:nvSpPr>
          <p:cNvPr id="11" name="Text 8"/>
          <p:cNvSpPr/>
          <p:nvPr/>
        </p:nvSpPr>
        <p:spPr>
          <a:xfrm>
            <a:off x="10313670" y="5067300"/>
            <a:ext cx="3674328"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dirty="0">
                <a:solidFill>
                  <a:srgbClr val="3E5C64"/>
                </a:solidFill>
                <a:latin typeface="Roboto" pitchFamily="34" charset="0"/>
                <a:ea typeface="Roboto" pitchFamily="34" charset="-122"/>
                <a:cs typeface="Roboto" pitchFamily="34" charset="-120"/>
              </a:rPr>
              <a:t>Créer le mandat de facturation</a:t>
            </a:r>
            <a:endParaRPr lang="en-US" sz="1950" dirty="0"/>
          </a:p>
        </p:txBody>
      </p:sp>
      <p:sp>
        <p:nvSpPr>
          <p:cNvPr id="12" name="Shape 9"/>
          <p:cNvSpPr/>
          <p:nvPr/>
        </p:nvSpPr>
        <p:spPr>
          <a:xfrm>
            <a:off x="10066020" y="5657850"/>
            <a:ext cx="95250" cy="95250"/>
          </a:xfrm>
          <a:prstGeom prst="ellipse">
            <a:avLst/>
          </a:prstGeom>
          <a:solidFill>
            <a:srgbClr val="C75741"/>
          </a:solidFill>
          <a:ln/>
        </p:spPr>
        <p:txBody>
          <a:bodyPr/>
          <a:lstStyle/>
          <a:p>
            <a:endParaRPr lang="fr-FR"/>
          </a:p>
        </p:txBody>
      </p:sp>
      <p:sp>
        <p:nvSpPr>
          <p:cNvPr id="13" name="Text 10"/>
          <p:cNvSpPr/>
          <p:nvPr/>
        </p:nvSpPr>
        <p:spPr>
          <a:xfrm>
            <a:off x="10313670" y="5516880"/>
            <a:ext cx="5140916" cy="685800"/>
          </a:xfrm>
          <a:prstGeom prst="rect">
            <a:avLst/>
          </a:prstGeom>
          <a:noFill/>
          <a:ln/>
        </p:spPr>
        <p:txBody>
          <a:bodyPr wrap="square" lIns="25400" tIns="25400" rIns="25400" bIns="25400" rtlCol="0" anchor="t">
            <a:normAutofit/>
          </a:bodyPr>
          <a:lstStyle/>
          <a:p>
            <a:pPr marL="0" indent="0" algn="l">
              <a:lnSpc>
                <a:spcPct val="100000"/>
              </a:lnSpc>
              <a:buNone/>
            </a:pPr>
            <a:r>
              <a:rPr lang="en-US" sz="1950" dirty="0">
                <a:solidFill>
                  <a:srgbClr val="3E5C64"/>
                </a:solidFill>
                <a:latin typeface="Roboto" pitchFamily="34" charset="0"/>
                <a:ea typeface="Roboto" pitchFamily="34" charset="-122"/>
                <a:cs typeface="Roboto" pitchFamily="34" charset="-120"/>
              </a:rPr>
              <a:t>Paramétrer les options du rapprochement automatique</a:t>
            </a:r>
          </a:p>
          <a:p>
            <a:pPr marL="0" indent="0" algn="l">
              <a:lnSpc>
                <a:spcPct val="100000"/>
              </a:lnSpc>
              <a:buNone/>
            </a:pP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9144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SOMMAIRE</a:t>
            </a:r>
            <a:endParaRPr lang="en-US" sz="1800" dirty="0"/>
          </a:p>
        </p:txBody>
      </p:sp>
      <p:sp>
        <p:nvSpPr>
          <p:cNvPr id="4" name="Text 1"/>
          <p:cNvSpPr/>
          <p:nvPr/>
        </p:nvSpPr>
        <p:spPr>
          <a:xfrm>
            <a:off x="914400" y="1341120"/>
            <a:ext cx="18105120" cy="7696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800" b="1" dirty="0">
                <a:solidFill>
                  <a:srgbClr val="294B53"/>
                </a:solidFill>
                <a:latin typeface="Figtree" pitchFamily="34" charset="0"/>
                <a:ea typeface="Figtree" pitchFamily="34" charset="-122"/>
                <a:cs typeface="Figtree" pitchFamily="34" charset="-120"/>
              </a:rPr>
              <a:t>Quatre parties</a:t>
            </a:r>
            <a:endParaRPr lang="en-US" sz="4800" dirty="0"/>
          </a:p>
        </p:txBody>
      </p:sp>
      <p:sp>
        <p:nvSpPr>
          <p:cNvPr id="5" name="Shape 2"/>
          <p:cNvSpPr/>
          <p:nvPr/>
        </p:nvSpPr>
        <p:spPr>
          <a:xfrm>
            <a:off x="914400" y="2606040"/>
            <a:ext cx="8077200" cy="3230880"/>
          </a:xfrm>
          <a:prstGeom prst="roundRect">
            <a:avLst>
              <a:gd name="adj" fmla="val 3538"/>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379220" y="3070860"/>
            <a:ext cx="7862316" cy="5410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00" b="1" dirty="0">
                <a:solidFill>
                  <a:srgbClr val="B8DAE0"/>
                </a:solidFill>
                <a:latin typeface="Figtree" pitchFamily="34" charset="0"/>
                <a:ea typeface="Figtree" pitchFamily="34" charset="-122"/>
                <a:cs typeface="Figtree" pitchFamily="34" charset="-120"/>
              </a:rPr>
              <a:t>01</a:t>
            </a:r>
            <a:endParaRPr lang="en-US" sz="3300" dirty="0"/>
          </a:p>
        </p:txBody>
      </p:sp>
      <p:sp>
        <p:nvSpPr>
          <p:cNvPr id="7" name="Text 4"/>
          <p:cNvSpPr/>
          <p:nvPr/>
        </p:nvSpPr>
        <p:spPr>
          <a:xfrm>
            <a:off x="1379220" y="4526280"/>
            <a:ext cx="7862316" cy="495300"/>
          </a:xfrm>
          <a:prstGeom prst="rect">
            <a:avLst/>
          </a:prstGeom>
          <a:noFill/>
          <a:ln/>
        </p:spPr>
        <p:txBody>
          <a:bodyPr wrap="square" lIns="25400" tIns="25400" rIns="25400" bIns="25400" rtlCol="0" anchor="t">
            <a:normAutofit lnSpcReduction="10000"/>
          </a:bodyPr>
          <a:lstStyle/>
          <a:p>
            <a:pPr marL="0" indent="0" algn="l">
              <a:lnSpc>
                <a:spcPct val="98361"/>
              </a:lnSpc>
              <a:buNone/>
            </a:pPr>
            <a:r>
              <a:rPr lang="en-US" sz="3000" b="1" dirty="0">
                <a:solidFill>
                  <a:srgbClr val="294B53"/>
                </a:solidFill>
                <a:latin typeface="Figtree" pitchFamily="34" charset="0"/>
                <a:ea typeface="Figtree" pitchFamily="34" charset="-122"/>
                <a:cs typeface="Figtree" pitchFamily="34" charset="-120"/>
              </a:rPr>
              <a:t>Ce qui change dans Eurécia</a:t>
            </a:r>
            <a:endParaRPr lang="en-US" sz="3000" dirty="0"/>
          </a:p>
        </p:txBody>
      </p:sp>
      <p:sp>
        <p:nvSpPr>
          <p:cNvPr id="8" name="Text 5"/>
          <p:cNvSpPr/>
          <p:nvPr/>
        </p:nvSpPr>
        <p:spPr>
          <a:xfrm>
            <a:off x="1379220" y="5097780"/>
            <a:ext cx="7862316"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6E868B"/>
                </a:solidFill>
                <a:latin typeface="Roboto" pitchFamily="34" charset="0"/>
                <a:ea typeface="Roboto" pitchFamily="34" charset="-122"/>
                <a:cs typeface="Roboto" pitchFamily="34" charset="-120"/>
              </a:rPr>
              <a:t>Le parcours d'une facture, de l'achat au rapprochement avec la dépense</a:t>
            </a:r>
            <a:endParaRPr lang="en-US" sz="1800" dirty="0"/>
          </a:p>
        </p:txBody>
      </p:sp>
      <p:sp>
        <p:nvSpPr>
          <p:cNvPr id="9" name="Shape 6"/>
          <p:cNvSpPr/>
          <p:nvPr/>
        </p:nvSpPr>
        <p:spPr>
          <a:xfrm>
            <a:off x="9296400" y="2606040"/>
            <a:ext cx="8077200" cy="3230880"/>
          </a:xfrm>
          <a:prstGeom prst="roundRect">
            <a:avLst>
              <a:gd name="adj" fmla="val 3538"/>
            </a:avLst>
          </a:prstGeom>
          <a:solidFill>
            <a:srgbClr val="FFFFFF"/>
          </a:solidFill>
          <a:ln w="7620">
            <a:solidFill>
              <a:srgbClr val="E5E2D8"/>
            </a:solidFill>
            <a:prstDash val="solid"/>
          </a:ln>
        </p:spPr>
        <p:txBody>
          <a:bodyPr/>
          <a:lstStyle/>
          <a:p>
            <a:endParaRPr lang="fr-FR"/>
          </a:p>
        </p:txBody>
      </p:sp>
      <p:sp>
        <p:nvSpPr>
          <p:cNvPr id="10" name="Text 7"/>
          <p:cNvSpPr/>
          <p:nvPr/>
        </p:nvSpPr>
        <p:spPr>
          <a:xfrm>
            <a:off x="9761220" y="3070860"/>
            <a:ext cx="7862316" cy="5410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00" b="1" dirty="0">
                <a:solidFill>
                  <a:srgbClr val="B8DAE0"/>
                </a:solidFill>
                <a:latin typeface="Figtree" pitchFamily="34" charset="0"/>
                <a:ea typeface="Figtree" pitchFamily="34" charset="-122"/>
                <a:cs typeface="Figtree" pitchFamily="34" charset="-120"/>
              </a:rPr>
              <a:t>02</a:t>
            </a:r>
            <a:endParaRPr lang="en-US" sz="3300" dirty="0"/>
          </a:p>
        </p:txBody>
      </p:sp>
      <p:sp>
        <p:nvSpPr>
          <p:cNvPr id="11" name="Text 8"/>
          <p:cNvSpPr/>
          <p:nvPr/>
        </p:nvSpPr>
        <p:spPr>
          <a:xfrm>
            <a:off x="9761220" y="4526280"/>
            <a:ext cx="7862316" cy="495300"/>
          </a:xfrm>
          <a:prstGeom prst="rect">
            <a:avLst/>
          </a:prstGeom>
          <a:noFill/>
          <a:ln/>
        </p:spPr>
        <p:txBody>
          <a:bodyPr wrap="square" lIns="25400" tIns="25400" rIns="25400" bIns="25400" rtlCol="0" anchor="t">
            <a:normAutofit lnSpcReduction="10000"/>
          </a:bodyPr>
          <a:lstStyle/>
          <a:p>
            <a:pPr marL="0" indent="0" algn="l">
              <a:lnSpc>
                <a:spcPct val="98361"/>
              </a:lnSpc>
              <a:buNone/>
            </a:pPr>
            <a:r>
              <a:rPr lang="en-US" sz="3000" b="1" dirty="0">
                <a:solidFill>
                  <a:srgbClr val="294B53"/>
                </a:solidFill>
                <a:latin typeface="Figtree" pitchFamily="34" charset="0"/>
                <a:ea typeface="Figtree" pitchFamily="34" charset="-122"/>
                <a:cs typeface="Figtree" pitchFamily="34" charset="-120"/>
              </a:rPr>
              <a:t>Activer la réception</a:t>
            </a:r>
            <a:endParaRPr lang="en-US" sz="3000" dirty="0"/>
          </a:p>
        </p:txBody>
      </p:sp>
      <p:sp>
        <p:nvSpPr>
          <p:cNvPr id="12" name="Text 9"/>
          <p:cNvSpPr/>
          <p:nvPr/>
        </p:nvSpPr>
        <p:spPr>
          <a:xfrm>
            <a:off x="9761220" y="5097780"/>
            <a:ext cx="7862316"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6E868B"/>
                </a:solidFill>
                <a:latin typeface="Roboto" pitchFamily="34" charset="0"/>
                <a:ea typeface="Roboto" pitchFamily="34" charset="-122"/>
                <a:cs typeface="Roboto" pitchFamily="34" charset="-120"/>
              </a:rPr>
              <a:t>Mandat de facturation et références payeur</a:t>
            </a:r>
            <a:endParaRPr lang="en-US" sz="1800" dirty="0"/>
          </a:p>
        </p:txBody>
      </p:sp>
      <p:sp>
        <p:nvSpPr>
          <p:cNvPr id="13" name="Shape 10"/>
          <p:cNvSpPr/>
          <p:nvPr/>
        </p:nvSpPr>
        <p:spPr>
          <a:xfrm>
            <a:off x="914400" y="6141720"/>
            <a:ext cx="8077200" cy="3230880"/>
          </a:xfrm>
          <a:prstGeom prst="roundRect">
            <a:avLst>
              <a:gd name="adj" fmla="val 3538"/>
            </a:avLst>
          </a:prstGeom>
          <a:solidFill>
            <a:srgbClr val="FFFFFF"/>
          </a:solidFill>
          <a:ln w="7620">
            <a:solidFill>
              <a:srgbClr val="E5E2D8"/>
            </a:solidFill>
            <a:prstDash val="solid"/>
          </a:ln>
        </p:spPr>
        <p:txBody>
          <a:bodyPr/>
          <a:lstStyle/>
          <a:p>
            <a:endParaRPr lang="fr-FR"/>
          </a:p>
        </p:txBody>
      </p:sp>
      <p:sp>
        <p:nvSpPr>
          <p:cNvPr id="14" name="Text 11"/>
          <p:cNvSpPr/>
          <p:nvPr/>
        </p:nvSpPr>
        <p:spPr>
          <a:xfrm>
            <a:off x="1379220" y="6606540"/>
            <a:ext cx="7862316" cy="5410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00" b="1" dirty="0">
                <a:solidFill>
                  <a:srgbClr val="B8DAE0"/>
                </a:solidFill>
                <a:latin typeface="Figtree" pitchFamily="34" charset="0"/>
                <a:ea typeface="Figtree" pitchFamily="34" charset="-122"/>
                <a:cs typeface="Figtree" pitchFamily="34" charset="-120"/>
              </a:rPr>
              <a:t>03</a:t>
            </a:r>
            <a:endParaRPr lang="en-US" sz="3300" dirty="0"/>
          </a:p>
        </p:txBody>
      </p:sp>
      <p:sp>
        <p:nvSpPr>
          <p:cNvPr id="15" name="Text 12"/>
          <p:cNvSpPr/>
          <p:nvPr/>
        </p:nvSpPr>
        <p:spPr>
          <a:xfrm>
            <a:off x="1379220" y="8061960"/>
            <a:ext cx="7862316" cy="495300"/>
          </a:xfrm>
          <a:prstGeom prst="rect">
            <a:avLst/>
          </a:prstGeom>
          <a:noFill/>
          <a:ln/>
        </p:spPr>
        <p:txBody>
          <a:bodyPr wrap="square" lIns="25400" tIns="25400" rIns="25400" bIns="25400" rtlCol="0" anchor="t">
            <a:normAutofit lnSpcReduction="10000"/>
          </a:bodyPr>
          <a:lstStyle/>
          <a:p>
            <a:pPr marL="0" indent="0" algn="l">
              <a:lnSpc>
                <a:spcPct val="98361"/>
              </a:lnSpc>
              <a:buNone/>
            </a:pPr>
            <a:r>
              <a:rPr lang="en-US" sz="3000" b="1" dirty="0" err="1">
                <a:solidFill>
                  <a:srgbClr val="294B53"/>
                </a:solidFill>
                <a:latin typeface="Figtree" pitchFamily="34" charset="0"/>
                <a:ea typeface="Figtree" pitchFamily="34" charset="-122"/>
                <a:cs typeface="Figtree" pitchFamily="34" charset="-120"/>
              </a:rPr>
              <a:t>Attribuer</a:t>
            </a:r>
            <a:r>
              <a:rPr lang="en-US" sz="3000" b="1" dirty="0">
                <a:solidFill>
                  <a:srgbClr val="294B53"/>
                </a:solidFill>
                <a:latin typeface="Figtree" pitchFamily="34" charset="0"/>
                <a:ea typeface="Figtree" pitchFamily="34" charset="-122"/>
                <a:cs typeface="Figtree" pitchFamily="34" charset="-120"/>
              </a:rPr>
              <a:t> les factures aux collaborateurs </a:t>
            </a:r>
            <a:endParaRPr lang="en-US" sz="3000" dirty="0"/>
          </a:p>
        </p:txBody>
      </p:sp>
      <p:sp>
        <p:nvSpPr>
          <p:cNvPr id="16" name="Text 13"/>
          <p:cNvSpPr/>
          <p:nvPr/>
        </p:nvSpPr>
        <p:spPr>
          <a:xfrm>
            <a:off x="1379220" y="8633460"/>
            <a:ext cx="7862316"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6E868B"/>
                </a:solidFill>
                <a:latin typeface="Roboto" pitchFamily="34" charset="0"/>
                <a:ea typeface="Roboto" pitchFamily="34" charset="-122"/>
                <a:cs typeface="Roboto" pitchFamily="34" charset="-120"/>
              </a:rPr>
              <a:t>Alertes e-facture requise et blocage à l'envoi</a:t>
            </a:r>
            <a:endParaRPr lang="en-US" sz="1800" dirty="0"/>
          </a:p>
        </p:txBody>
      </p:sp>
      <p:sp>
        <p:nvSpPr>
          <p:cNvPr id="17" name="Shape 14"/>
          <p:cNvSpPr/>
          <p:nvPr/>
        </p:nvSpPr>
        <p:spPr>
          <a:xfrm>
            <a:off x="9296400" y="6141720"/>
            <a:ext cx="8077200" cy="3230880"/>
          </a:xfrm>
          <a:prstGeom prst="roundRect">
            <a:avLst>
              <a:gd name="adj" fmla="val 3538"/>
            </a:avLst>
          </a:prstGeom>
          <a:solidFill>
            <a:srgbClr val="FFFFFF"/>
          </a:solidFill>
          <a:ln w="7620">
            <a:solidFill>
              <a:srgbClr val="E5E2D8"/>
            </a:solidFill>
            <a:prstDash val="solid"/>
          </a:ln>
        </p:spPr>
        <p:txBody>
          <a:bodyPr/>
          <a:lstStyle/>
          <a:p>
            <a:endParaRPr lang="fr-FR"/>
          </a:p>
        </p:txBody>
      </p:sp>
      <p:sp>
        <p:nvSpPr>
          <p:cNvPr id="18" name="Text 15"/>
          <p:cNvSpPr/>
          <p:nvPr/>
        </p:nvSpPr>
        <p:spPr>
          <a:xfrm>
            <a:off x="9761220" y="6606540"/>
            <a:ext cx="7862316" cy="5410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00" b="1" dirty="0">
                <a:solidFill>
                  <a:srgbClr val="B8DAE0"/>
                </a:solidFill>
                <a:latin typeface="Figtree" pitchFamily="34" charset="0"/>
                <a:ea typeface="Figtree" pitchFamily="34" charset="-122"/>
                <a:cs typeface="Figtree" pitchFamily="34" charset="-120"/>
              </a:rPr>
              <a:t>04</a:t>
            </a:r>
            <a:endParaRPr lang="en-US" sz="3300" dirty="0"/>
          </a:p>
        </p:txBody>
      </p:sp>
      <p:sp>
        <p:nvSpPr>
          <p:cNvPr id="19" name="Text 16"/>
          <p:cNvSpPr/>
          <p:nvPr/>
        </p:nvSpPr>
        <p:spPr>
          <a:xfrm>
            <a:off x="9761220" y="8061960"/>
            <a:ext cx="7862316" cy="495300"/>
          </a:xfrm>
          <a:prstGeom prst="rect">
            <a:avLst/>
          </a:prstGeom>
          <a:noFill/>
          <a:ln/>
        </p:spPr>
        <p:txBody>
          <a:bodyPr wrap="square" lIns="25400" tIns="25400" rIns="25400" bIns="25400" rtlCol="0" anchor="t">
            <a:normAutofit lnSpcReduction="10000"/>
          </a:bodyPr>
          <a:lstStyle/>
          <a:p>
            <a:pPr marL="0" indent="0" algn="l">
              <a:lnSpc>
                <a:spcPct val="98361"/>
              </a:lnSpc>
              <a:buNone/>
            </a:pPr>
            <a:r>
              <a:rPr lang="en-US" sz="3000" b="1" dirty="0">
                <a:solidFill>
                  <a:srgbClr val="294B53"/>
                </a:solidFill>
                <a:latin typeface="Figtree" pitchFamily="34" charset="0"/>
                <a:ea typeface="Figtree" pitchFamily="34" charset="-122"/>
                <a:cs typeface="Figtree" pitchFamily="34" charset="-120"/>
              </a:rPr>
              <a:t>Qui fait quoi au quotidien</a:t>
            </a:r>
            <a:endParaRPr lang="en-US" sz="3000" dirty="0"/>
          </a:p>
        </p:txBody>
      </p:sp>
      <p:sp>
        <p:nvSpPr>
          <p:cNvPr id="20" name="Text 17"/>
          <p:cNvSpPr/>
          <p:nvPr/>
        </p:nvSpPr>
        <p:spPr>
          <a:xfrm>
            <a:off x="9761220" y="8633460"/>
            <a:ext cx="7862316"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6E868B"/>
                </a:solidFill>
                <a:latin typeface="Roboto" pitchFamily="34" charset="0"/>
                <a:ea typeface="Roboto" pitchFamily="34" charset="-122"/>
                <a:cs typeface="Roboto" pitchFamily="34" charset="-120"/>
              </a:rPr>
              <a:t>Collaborateur, gestionnaire, administrateur</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2EA"/>
        </a:solidFill>
        <a:effectLst/>
      </p:bgPr>
    </p:bg>
    <p:spTree>
      <p:nvGrpSpPr>
        <p:cNvPr id="1" name=""/>
        <p:cNvGrpSpPr/>
        <p:nvPr/>
      </p:nvGrpSpPr>
      <p:grpSpPr>
        <a:xfrm>
          <a:off x="0" y="0"/>
          <a:ext cx="0" cy="0"/>
          <a:chOff x="0" y="0"/>
          <a:chExt cx="0" cy="0"/>
        </a:xfrm>
      </p:grpSpPr>
      <p:sp>
        <p:nvSpPr>
          <p:cNvPr id="3" name="Text 0"/>
          <p:cNvSpPr/>
          <p:nvPr/>
        </p:nvSpPr>
        <p:spPr>
          <a:xfrm>
            <a:off x="914400" y="685800"/>
            <a:ext cx="9393341" cy="31242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97297"/>
              </a:lnSpc>
              <a:spcBef>
                <a:spcPts val="0"/>
              </a:spcBef>
              <a:spcAft>
                <a:spcPts val="0"/>
              </a:spcAft>
              <a:buClrTx/>
              <a:buSzTx/>
              <a:buFontTx/>
              <a:buNone/>
              <a:tabLst/>
              <a:defRPr/>
            </a:pPr>
            <a:r>
              <a:rPr kumimoji="0" lang="en-US" sz="1800" b="1" i="0" u="none" strike="noStrike" kern="0" cap="none" spc="288" normalizeH="0" baseline="0" noProof="0" dirty="0">
                <a:ln>
                  <a:noFill/>
                </a:ln>
                <a:solidFill>
                  <a:srgbClr val="C75741"/>
                </a:solidFill>
                <a:effectLst/>
                <a:uLnTx/>
                <a:uFillTx/>
                <a:latin typeface="Figtree" pitchFamily="34" charset="0"/>
                <a:ea typeface="Figtree" pitchFamily="34" charset="-122"/>
                <a:cs typeface="Figtree" pitchFamily="34" charset="-120"/>
              </a:rPr>
              <a:t>FEUILLE DE ROUTE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914400" y="1074420"/>
            <a:ext cx="9393341" cy="72390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Votre mise en place, dans l'ordre</a:t>
            </a:r>
            <a:endParaRPr kumimoji="0" lang="en-US" sz="4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12144778" y="1211580"/>
            <a:ext cx="5228822" cy="58674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97297"/>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Sept étapes, du </a:t>
            </a:r>
            <a:r>
              <a:rPr kumimoji="0" lang="en-US" sz="1800" b="0" i="0" u="none" strike="noStrike" kern="1200" cap="none" spc="0" normalizeH="0" baseline="0" noProof="0" dirty="0" err="1">
                <a:ln>
                  <a:noFill/>
                </a:ln>
                <a:solidFill>
                  <a:srgbClr val="6E868B"/>
                </a:solidFill>
                <a:effectLst/>
                <a:uLnTx/>
                <a:uFillTx/>
                <a:latin typeface="Roboto" pitchFamily="34" charset="0"/>
                <a:ea typeface="Roboto" pitchFamily="34" charset="-122"/>
                <a:cs typeface="Roboto" pitchFamily="34" charset="-120"/>
              </a:rPr>
              <a:t>contrôle</a:t>
            </a:r>
            <a:r>
              <a:rPr kumimoji="0" lang="en-US" sz="1800"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 de version à </a:t>
            </a:r>
            <a:r>
              <a:rPr kumimoji="0" lang="en-US" sz="1800" b="0" i="0" u="none" strike="noStrike" kern="1200" cap="none" spc="0" normalizeH="0" baseline="0" noProof="0" dirty="0" err="1">
                <a:ln>
                  <a:noFill/>
                </a:ln>
                <a:solidFill>
                  <a:srgbClr val="6E868B"/>
                </a:solidFill>
                <a:effectLst/>
                <a:uLnTx/>
                <a:uFillTx/>
                <a:latin typeface="Roboto" pitchFamily="34" charset="0"/>
                <a:ea typeface="Roboto" pitchFamily="34" charset="-122"/>
                <a:cs typeface="Roboto" pitchFamily="34" charset="-120"/>
              </a:rPr>
              <a:t>l’information</a:t>
            </a:r>
            <a:r>
              <a:rPr kumimoji="0" lang="en-US" sz="1800"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 des </a:t>
            </a:r>
            <a:r>
              <a:rPr kumimoji="0" lang="en-US" sz="1800" b="0" i="0" u="none" strike="noStrike" kern="1200" cap="none" spc="0" normalizeH="0" baseline="0" noProof="0" dirty="0" err="1">
                <a:ln>
                  <a:noFill/>
                </a:ln>
                <a:solidFill>
                  <a:srgbClr val="6E868B"/>
                </a:solidFill>
                <a:effectLst/>
                <a:uLnTx/>
                <a:uFillTx/>
                <a:latin typeface="Roboto" pitchFamily="34" charset="0"/>
                <a:ea typeface="Roboto" pitchFamily="34" charset="-122"/>
                <a:cs typeface="Roboto" pitchFamily="34" charset="-120"/>
              </a:rPr>
              <a:t>collaborateurs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914400" y="214122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1226820" y="2453640"/>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01</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226820" y="281940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Vérifier la version</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226820" y="3253740"/>
            <a:ext cx="4850435" cy="1059062"/>
          </a:xfrm>
          <a:prstGeom prst="rect">
            <a:avLst/>
          </a:prstGeom>
          <a:noFill/>
          <a:ln/>
        </p:spPr>
        <p:txBody>
          <a:bodyPr wrap="square" lIns="25400" tIns="25400" rIns="25400" bIns="25400" rtlCol="0" anchor="t">
            <a:normAutofit fontScale="92500"/>
          </a:bodyPr>
          <a:lstStyle/>
          <a:p>
            <a:pPr marL="0" marR="0" lvl="0" indent="0" algn="l" defTabSz="914400" rtl="0" eaLnBrk="1" fontAlgn="auto" latinLnBrk="0" hangingPunct="1">
              <a:lnSpc>
                <a:spcPct val="97297"/>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3E5C64"/>
                </a:solidFill>
                <a:effectLst/>
                <a:uLnTx/>
                <a:uFillTx/>
                <a:latin typeface="Roboto" pitchFamily="34" charset="0"/>
                <a:ea typeface="Roboto" pitchFamily="34" charset="-122"/>
                <a:cs typeface="Roboto" pitchFamily="34" charset="-120"/>
              </a:rPr>
              <a:t>Les fonctionnalités sont disponibles uniquement sur les plateformes ayant basculé vers la nouvelle version des notes de frais. La migration est progressive : en cas de besoin urgent, contactez le support.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477000" y="214122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6789420" y="2453640"/>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02</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6789420" y="281940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Activer la réception</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6789420" y="3253740"/>
            <a:ext cx="4850435" cy="122170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98437"/>
              </a:lnSpc>
              <a:spcBef>
                <a:spcPts val="0"/>
              </a:spcBef>
              <a:spcAft>
                <a:spcPts val="0"/>
              </a:spcAft>
              <a:buClrTx/>
              <a:buSzTx/>
              <a:buFontTx/>
              <a:buNone/>
              <a:tabLst/>
              <a:defRPr/>
            </a:pPr>
            <a:r>
              <a:rPr kumimoji="0" lang="fr-FR" sz="1575"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Espace admin (Nouveau) &gt; Notes de frais &gt; Facturation électronique.
Aucun compte à créer, pas de contrat avec la plateforme agrée : tout passe par Eurécia, dans le cadre de votre abonnement.</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1"/>
          <p:cNvSpPr/>
          <p:nvPr/>
        </p:nvSpPr>
        <p:spPr>
          <a:xfrm>
            <a:off x="12039600" y="214122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12352020" y="2453640"/>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03</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12352020" y="281940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Créer l'adresse de routage</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12352020" y="3253740"/>
            <a:ext cx="4850435" cy="5181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98437"/>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SIREN et suffixe, une adresse unique, puis demander le mandat.</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914400" y="470404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6"/>
          <p:cNvSpPr/>
          <p:nvPr/>
        </p:nvSpPr>
        <p:spPr>
          <a:xfrm>
            <a:off x="1226820" y="5016461"/>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04</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1226820" y="538222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Faire vérifier l'identité</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1226820" y="5816560"/>
            <a:ext cx="4850435" cy="1059061"/>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98437"/>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3E5C64"/>
                </a:solidFill>
                <a:effectLst/>
                <a:uLnTx/>
                <a:uFillTx/>
                <a:latin typeface="Roboto" pitchFamily="34" charset="0"/>
                <a:ea typeface="Roboto" pitchFamily="34" charset="-122"/>
                <a:cs typeface="Roboto" pitchFamily="34" charset="-120"/>
              </a:rPr>
              <a:t>Seul le dirigeant, le représentant légal ou une personne mandatée peut compléter la vérification d'identité de l'entreprise.</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9"/>
          <p:cNvSpPr/>
          <p:nvPr/>
        </p:nvSpPr>
        <p:spPr>
          <a:xfrm>
            <a:off x="6477000" y="470404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0"/>
          <p:cNvSpPr/>
          <p:nvPr/>
        </p:nvSpPr>
        <p:spPr>
          <a:xfrm>
            <a:off x="6789420" y="5016461"/>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05</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1"/>
          <p:cNvSpPr/>
          <p:nvPr/>
        </p:nvSpPr>
        <p:spPr>
          <a:xfrm>
            <a:off x="6789420" y="538222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Configurer les références payeur</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2"/>
          <p:cNvSpPr/>
          <p:nvPr/>
        </p:nvSpPr>
        <p:spPr>
          <a:xfrm>
            <a:off x="6789420" y="5816561"/>
            <a:ext cx="4850435" cy="1059060"/>
          </a:xfrm>
          <a:prstGeom prst="rect">
            <a:avLst/>
          </a:prstGeom>
          <a:noFill/>
          <a:ln/>
        </p:spPr>
        <p:txBody>
          <a:bodyPr wrap="square" lIns="25400" tIns="25400" rIns="25400" bIns="25400" rtlCol="0" anchor="t">
            <a:normAutofit fontScale="85000" lnSpcReduction="20000"/>
          </a:bodyPr>
          <a:lstStyle/>
          <a:p>
            <a:pPr>
              <a:lnSpc>
                <a:spcPct val="98437"/>
              </a:lnSpc>
            </a:pPr>
            <a:r>
              <a:rPr lang="en-US" sz="1600" dirty="0">
                <a:solidFill>
                  <a:srgbClr val="6E868B"/>
                </a:solidFill>
                <a:latin typeface="Roboto" pitchFamily="34" charset="0"/>
                <a:ea typeface="Roboto" pitchFamily="34" charset="-122"/>
                <a:cs typeface="Roboto" pitchFamily="34" charset="-120"/>
              </a:rPr>
              <a:t>La référence payeur est le code qui identifie le payeur de la facture .Elle permet de lier sur Eurecia la facture au collaborateur. Eurécia vous propose par défaut des réferences uniques pour chacun de vos collaborateurs</a:t>
            </a:r>
            <a:endParaRPr lang="en-US" sz="1600" dirty="0"/>
          </a:p>
          <a:p>
            <a:pPr marL="0" marR="0" lvl="0" indent="0" algn="l" defTabSz="914400" rtl="0" eaLnBrk="1" fontAlgn="auto" latinLnBrk="0" hangingPunct="1">
              <a:lnSpc>
                <a:spcPct val="98437"/>
              </a:lnSpc>
              <a:spcBef>
                <a:spcPts val="0"/>
              </a:spcBef>
              <a:spcAft>
                <a:spcPts val="0"/>
              </a:spcAft>
              <a:buClrTx/>
              <a:buSzTx/>
              <a:buFontTx/>
              <a:buNone/>
              <a:tabLst/>
              <a:defRPr/>
            </a:pPr>
            <a:endParaRPr kumimoji="0" lang="en-US" sz="1575"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endParaRPr>
          </a:p>
          <a:p>
            <a:pPr marL="0" marR="0" lvl="0" indent="0" algn="l" defTabSz="914400" rtl="0" eaLnBrk="1" fontAlgn="auto" latinLnBrk="0" hangingPunct="1">
              <a:lnSpc>
                <a:spcPct val="9843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Conserver </a:t>
            </a:r>
            <a:r>
              <a:rPr kumimoji="0" lang="en-US" sz="1600" b="0" i="0" u="none" strike="noStrike" kern="1200" cap="none" spc="0" normalizeH="0" baseline="0" noProof="0" dirty="0" err="1">
                <a:ln>
                  <a:noFill/>
                </a:ln>
                <a:solidFill>
                  <a:srgbClr val="6E868B"/>
                </a:solidFill>
                <a:effectLst/>
                <a:uLnTx/>
                <a:uFillTx/>
                <a:latin typeface="Roboto" pitchFamily="34" charset="0"/>
                <a:ea typeface="Roboto" pitchFamily="34" charset="-122"/>
                <a:cs typeface="Roboto" pitchFamily="34" charset="-120"/>
              </a:rPr>
              <a:t>l'identifiant</a:t>
            </a:r>
            <a:r>
              <a:rPr kumimoji="0" lang="en-US" sz="1600"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 pseudonymisé proposé par Eurécia.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3"/>
          <p:cNvSpPr/>
          <p:nvPr/>
        </p:nvSpPr>
        <p:spPr>
          <a:xfrm>
            <a:off x="12039600" y="4704040"/>
            <a:ext cx="5334000" cy="2334220"/>
          </a:xfrm>
          <a:prstGeom prst="roundRect">
            <a:avLst>
              <a:gd name="adj" fmla="val 4897"/>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4"/>
          <p:cNvSpPr/>
          <p:nvPr/>
        </p:nvSpPr>
        <p:spPr>
          <a:xfrm>
            <a:off x="12352020" y="5016461"/>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06</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5"/>
          <p:cNvSpPr/>
          <p:nvPr/>
        </p:nvSpPr>
        <p:spPr>
          <a:xfrm>
            <a:off x="12352020" y="5382220"/>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Arbitrer les options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6"/>
          <p:cNvSpPr/>
          <p:nvPr/>
        </p:nvSpPr>
        <p:spPr>
          <a:xfrm>
            <a:off x="12352020" y="5816561"/>
            <a:ext cx="4850435" cy="5181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98437"/>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Blocage de l'envoi, types de dépenses et seuil pour l'e-facture requise.</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7"/>
          <p:cNvSpPr/>
          <p:nvPr/>
        </p:nvSpPr>
        <p:spPr>
          <a:xfrm>
            <a:off x="914400" y="7266861"/>
            <a:ext cx="5334000" cy="2334339"/>
          </a:xfrm>
          <a:prstGeom prst="roundRect">
            <a:avLst>
              <a:gd name="adj" fmla="val 4896"/>
            </a:avLst>
          </a:prstGeom>
          <a:solidFill>
            <a:srgbClr val="FFFFFF"/>
          </a:solidFill>
          <a:ln w="7620">
            <a:solidFill>
              <a:srgbClr val="E5E2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8"/>
          <p:cNvSpPr/>
          <p:nvPr/>
        </p:nvSpPr>
        <p:spPr>
          <a:xfrm>
            <a:off x="1226820" y="7579281"/>
            <a:ext cx="5180076" cy="2895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C75741"/>
                </a:solidFill>
                <a:effectLst/>
                <a:uLnTx/>
                <a:uFillTx/>
                <a:latin typeface="Figtree" pitchFamily="34" charset="0"/>
                <a:ea typeface="Figtree" pitchFamily="34" charset="-122"/>
                <a:cs typeface="Figtree" pitchFamily="34" charset="-120"/>
              </a:rPr>
              <a:t>07</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29"/>
          <p:cNvSpPr/>
          <p:nvPr/>
        </p:nvSpPr>
        <p:spPr>
          <a:xfrm>
            <a:off x="1226820" y="7945041"/>
            <a:ext cx="5180076" cy="35814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94B53"/>
                </a:solidFill>
                <a:effectLst/>
                <a:uLnTx/>
                <a:uFillTx/>
                <a:latin typeface="Figtree" pitchFamily="34" charset="0"/>
                <a:ea typeface="Figtree" pitchFamily="34" charset="-122"/>
                <a:cs typeface="Figtree" pitchFamily="34" charset="-120"/>
              </a:rPr>
              <a:t>Informer les collaborateurs</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0"/>
          <p:cNvSpPr/>
          <p:nvPr/>
        </p:nvSpPr>
        <p:spPr>
          <a:xfrm>
            <a:off x="1226820" y="8379381"/>
            <a:ext cx="4850435" cy="51816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98437"/>
              </a:lnSpc>
              <a:spcBef>
                <a:spcPts val="0"/>
              </a:spcBef>
              <a:spcAft>
                <a:spcPts val="0"/>
              </a:spcAft>
              <a:buClrTx/>
              <a:buSzTx/>
              <a:buFontTx/>
              <a:buNone/>
              <a:tabLst/>
              <a:defRPr/>
            </a:pPr>
            <a:r>
              <a:rPr kumimoji="0" lang="en-US" sz="1575" b="0" i="0" u="none" strike="noStrike" kern="1200" cap="none" spc="0" normalizeH="0" baseline="0" noProof="0" dirty="0">
                <a:ln>
                  <a:noFill/>
                </a:ln>
                <a:solidFill>
                  <a:srgbClr val="6E868B"/>
                </a:solidFill>
                <a:effectLst/>
                <a:uLnTx/>
                <a:uFillTx/>
                <a:latin typeface="Roboto" pitchFamily="34" charset="0"/>
                <a:ea typeface="Roboto" pitchFamily="34" charset="-122"/>
                <a:cs typeface="Roboto" pitchFamily="34" charset="-120"/>
              </a:rPr>
              <a:t>Où trouver le QR code, quand le présenter, que faire si le commerçant n'est pas équipé.</a:t>
            </a:r>
            <a:endParaRPr kumimoji="0" lang="en-US" sz="15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204210"/>
            <a:ext cx="10460736" cy="1409700"/>
          </a:xfrm>
          <a:prstGeom prst="rect">
            <a:avLst/>
          </a:prstGeom>
          <a:noFill/>
          <a:ln/>
        </p:spPr>
        <p:txBody>
          <a:bodyPr wrap="square" lIns="25400" tIns="25400" rIns="25400" bIns="25400" rtlCol="0" anchor="t">
            <a:normAutofit/>
          </a:bodyPr>
          <a:lstStyle/>
          <a:p>
            <a:pPr marL="0" indent="0" algn="l">
              <a:lnSpc>
                <a:spcPct val="99448"/>
              </a:lnSpc>
              <a:buNone/>
            </a:pPr>
            <a:r>
              <a:rPr lang="en-US" sz="9000" b="1" dirty="0">
                <a:solidFill>
                  <a:srgbClr val="B8DAE0"/>
                </a:solidFill>
                <a:latin typeface="Figtree" pitchFamily="34" charset="0"/>
                <a:ea typeface="Figtree" pitchFamily="34" charset="-122"/>
                <a:cs typeface="Figtree" pitchFamily="34" charset="-120"/>
              </a:rPr>
              <a:t>01</a:t>
            </a:r>
            <a:endParaRPr lang="en-US" sz="9000" dirty="0"/>
          </a:p>
        </p:txBody>
      </p:sp>
      <p:sp>
        <p:nvSpPr>
          <p:cNvPr id="4" name="Text 1"/>
          <p:cNvSpPr/>
          <p:nvPr/>
        </p:nvSpPr>
        <p:spPr>
          <a:xfrm>
            <a:off x="914400" y="4880610"/>
            <a:ext cx="10460736" cy="9067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5700" b="1" dirty="0">
                <a:solidFill>
                  <a:srgbClr val="FFFFFF"/>
                </a:solidFill>
                <a:latin typeface="Figtree" pitchFamily="34" charset="0"/>
                <a:ea typeface="Figtree" pitchFamily="34" charset="-122"/>
                <a:cs typeface="Figtree" pitchFamily="34" charset="-120"/>
              </a:rPr>
              <a:t>Ce qui change dans Eurécia</a:t>
            </a:r>
            <a:endParaRPr lang="en-US" sz="5700" dirty="0"/>
          </a:p>
        </p:txBody>
      </p:sp>
      <p:sp>
        <p:nvSpPr>
          <p:cNvPr id="5" name="Text 2"/>
          <p:cNvSpPr/>
          <p:nvPr/>
        </p:nvSpPr>
        <p:spPr>
          <a:xfrm>
            <a:off x="914400" y="6054090"/>
            <a:ext cx="6280106" cy="10668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250" dirty="0">
                <a:solidFill>
                  <a:srgbClr val="B8DAE0"/>
                </a:solidFill>
                <a:latin typeface="Roboto" pitchFamily="34" charset="0"/>
                <a:ea typeface="Roboto" pitchFamily="34" charset="-122"/>
                <a:cs typeface="Roboto" pitchFamily="34" charset="-120"/>
              </a:rPr>
              <a:t>Le parcours d'une facture de frais, de l'achat chez le commerçant au rapprochement avec la dépense.</a:t>
            </a:r>
            <a:endParaRPr lang="en-US" sz="2250" dirty="0"/>
          </a:p>
        </p:txBody>
      </p:sp>
      <p:pic>
        <p:nvPicPr>
          <p:cNvPr id="6" name="Image 1" descr="preencoded.png"/>
          <p:cNvPicPr>
            <a:picLocks noChangeAspect="1"/>
          </p:cNvPicPr>
          <p:nvPr/>
        </p:nvPicPr>
        <p:blipFill>
          <a:blip r:embed="rId4"/>
          <a:stretch>
            <a:fillRect/>
          </a:stretch>
        </p:blipFill>
        <p:spPr>
          <a:xfrm>
            <a:off x="11033760" y="1973580"/>
            <a:ext cx="6339840" cy="63398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LE PARCOURS</a:t>
            </a:r>
            <a:endParaRPr lang="en-US" sz="1800" dirty="0"/>
          </a:p>
        </p:txBody>
      </p:sp>
      <p:sp>
        <p:nvSpPr>
          <p:cNvPr id="4" name="Text 1"/>
          <p:cNvSpPr/>
          <p:nvPr/>
        </p:nvSpPr>
        <p:spPr>
          <a:xfrm>
            <a:off x="914400" y="1074420"/>
            <a:ext cx="18105120"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De l'achat au rapprochement, sans ressaisie</a:t>
            </a:r>
            <a:endParaRPr lang="en-US" sz="4500" dirty="0"/>
          </a:p>
        </p:txBody>
      </p:sp>
      <p:sp>
        <p:nvSpPr>
          <p:cNvPr id="5" name="Shape 2"/>
          <p:cNvSpPr/>
          <p:nvPr/>
        </p:nvSpPr>
        <p:spPr>
          <a:xfrm>
            <a:off x="914400" y="4099560"/>
            <a:ext cx="3943350" cy="3619500"/>
          </a:xfrm>
          <a:prstGeom prst="roundRect">
            <a:avLst>
              <a:gd name="adj" fmla="val 3158"/>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303020" y="4488180"/>
            <a:ext cx="3482721" cy="2895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C75741"/>
                </a:solidFill>
                <a:latin typeface="Figtree" pitchFamily="34" charset="0"/>
                <a:ea typeface="Figtree" pitchFamily="34" charset="-122"/>
                <a:cs typeface="Figtree" pitchFamily="34" charset="-120"/>
              </a:rPr>
              <a:t>01</a:t>
            </a:r>
            <a:endParaRPr lang="en-US" sz="1650" dirty="0"/>
          </a:p>
        </p:txBody>
      </p:sp>
      <p:sp>
        <p:nvSpPr>
          <p:cNvPr id="7" name="Text 4"/>
          <p:cNvSpPr/>
          <p:nvPr/>
        </p:nvSpPr>
        <p:spPr>
          <a:xfrm>
            <a:off x="1303020" y="4853940"/>
            <a:ext cx="3482721" cy="4038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b="1" dirty="0">
                <a:solidFill>
                  <a:srgbClr val="294B53"/>
                </a:solidFill>
                <a:latin typeface="Figtree" pitchFamily="34" charset="0"/>
                <a:ea typeface="Figtree" pitchFamily="34" charset="-122"/>
                <a:cs typeface="Figtree" pitchFamily="34" charset="-120"/>
              </a:rPr>
              <a:t>Le collaborateur paie</a:t>
            </a:r>
            <a:endParaRPr lang="en-US" sz="2400" dirty="0"/>
          </a:p>
        </p:txBody>
      </p:sp>
      <p:sp>
        <p:nvSpPr>
          <p:cNvPr id="8" name="Text 5"/>
          <p:cNvSpPr/>
          <p:nvPr/>
        </p:nvSpPr>
        <p:spPr>
          <a:xfrm>
            <a:off x="1303020" y="5448300"/>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Il présente son QR code au commerçant</a:t>
            </a:r>
            <a:endParaRPr lang="en-US" sz="1725" dirty="0"/>
          </a:p>
        </p:txBody>
      </p:sp>
      <p:sp>
        <p:nvSpPr>
          <p:cNvPr id="9" name="Text 6"/>
          <p:cNvSpPr/>
          <p:nvPr/>
        </p:nvSpPr>
        <p:spPr>
          <a:xfrm>
            <a:off x="1303020" y="6126480"/>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Adresse de facturation de l'entreprise</a:t>
            </a:r>
            <a:endParaRPr lang="en-US" sz="1725" dirty="0"/>
          </a:p>
        </p:txBody>
      </p:sp>
      <p:sp>
        <p:nvSpPr>
          <p:cNvPr id="10" name="Text 7"/>
          <p:cNvSpPr/>
          <p:nvPr/>
        </p:nvSpPr>
        <p:spPr>
          <a:xfrm>
            <a:off x="1303020" y="6804660"/>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Référence payeur pseudonymisée</a:t>
            </a:r>
            <a:endParaRPr lang="en-US" sz="1725" dirty="0"/>
          </a:p>
        </p:txBody>
      </p:sp>
      <p:sp>
        <p:nvSpPr>
          <p:cNvPr id="11" name="Shape 8"/>
          <p:cNvSpPr/>
          <p:nvPr/>
        </p:nvSpPr>
        <p:spPr>
          <a:xfrm>
            <a:off x="5086350" y="4099559"/>
            <a:ext cx="3943350" cy="3619499"/>
          </a:xfrm>
          <a:prstGeom prst="roundRect">
            <a:avLst>
              <a:gd name="adj" fmla="val 3695"/>
            </a:avLst>
          </a:prstGeom>
          <a:solidFill>
            <a:srgbClr val="FFFFFF"/>
          </a:solidFill>
          <a:ln w="7620">
            <a:solidFill>
              <a:srgbClr val="E5E2D8"/>
            </a:solidFill>
            <a:prstDash val="solid"/>
          </a:ln>
        </p:spPr>
        <p:txBody>
          <a:bodyPr/>
          <a:lstStyle/>
          <a:p>
            <a:endParaRPr lang="fr-FR"/>
          </a:p>
        </p:txBody>
      </p:sp>
      <p:sp>
        <p:nvSpPr>
          <p:cNvPr id="12" name="Text 9"/>
          <p:cNvSpPr/>
          <p:nvPr/>
        </p:nvSpPr>
        <p:spPr>
          <a:xfrm>
            <a:off x="5474970" y="4751070"/>
            <a:ext cx="3482721" cy="2895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C75741"/>
                </a:solidFill>
                <a:latin typeface="Figtree" pitchFamily="34" charset="0"/>
                <a:ea typeface="Figtree" pitchFamily="34" charset="-122"/>
                <a:cs typeface="Figtree" pitchFamily="34" charset="-120"/>
              </a:rPr>
              <a:t>02</a:t>
            </a:r>
            <a:endParaRPr lang="en-US" sz="1650" dirty="0"/>
          </a:p>
        </p:txBody>
      </p:sp>
      <p:sp>
        <p:nvSpPr>
          <p:cNvPr id="13" name="Text 10"/>
          <p:cNvSpPr/>
          <p:nvPr/>
        </p:nvSpPr>
        <p:spPr>
          <a:xfrm>
            <a:off x="5474970" y="5116830"/>
            <a:ext cx="3482721" cy="4038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b="1" dirty="0">
                <a:solidFill>
                  <a:srgbClr val="294B53"/>
                </a:solidFill>
                <a:latin typeface="Figtree" pitchFamily="34" charset="0"/>
                <a:ea typeface="Figtree" pitchFamily="34" charset="-122"/>
                <a:cs typeface="Figtree" pitchFamily="34" charset="-120"/>
              </a:rPr>
              <a:t>La facture arrive</a:t>
            </a:r>
            <a:endParaRPr lang="en-US" sz="2400" dirty="0"/>
          </a:p>
        </p:txBody>
      </p:sp>
      <p:sp>
        <p:nvSpPr>
          <p:cNvPr id="14" name="Text 11"/>
          <p:cNvSpPr/>
          <p:nvPr/>
        </p:nvSpPr>
        <p:spPr>
          <a:xfrm>
            <a:off x="5474970" y="5711190"/>
            <a:ext cx="3482721" cy="30099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Émise vers l'adresse de routage</a:t>
            </a:r>
            <a:endParaRPr lang="en-US" sz="1725" dirty="0"/>
          </a:p>
        </p:txBody>
      </p:sp>
      <p:sp>
        <p:nvSpPr>
          <p:cNvPr id="15" name="Text 12"/>
          <p:cNvSpPr/>
          <p:nvPr/>
        </p:nvSpPr>
        <p:spPr>
          <a:xfrm>
            <a:off x="5474970" y="6126480"/>
            <a:ext cx="3482721" cy="30099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Reçue par la plateforme agréée</a:t>
            </a:r>
            <a:endParaRPr lang="en-US" sz="1725" dirty="0"/>
          </a:p>
        </p:txBody>
      </p:sp>
      <p:sp>
        <p:nvSpPr>
          <p:cNvPr id="16" name="Text 13"/>
          <p:cNvSpPr/>
          <p:nvPr/>
        </p:nvSpPr>
        <p:spPr>
          <a:xfrm>
            <a:off x="5474970" y="6541770"/>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Remonte automatiquement dans Eurécia</a:t>
            </a:r>
            <a:endParaRPr lang="en-US" sz="1725" dirty="0"/>
          </a:p>
        </p:txBody>
      </p:sp>
      <p:sp>
        <p:nvSpPr>
          <p:cNvPr id="17" name="Shape 14"/>
          <p:cNvSpPr/>
          <p:nvPr/>
        </p:nvSpPr>
        <p:spPr>
          <a:xfrm>
            <a:off x="9258300" y="4099560"/>
            <a:ext cx="3943350" cy="3619499"/>
          </a:xfrm>
          <a:prstGeom prst="roundRect">
            <a:avLst>
              <a:gd name="adj" fmla="val 3405"/>
            </a:avLst>
          </a:prstGeom>
          <a:solidFill>
            <a:srgbClr val="FFFFFF"/>
          </a:solidFill>
          <a:ln w="7620">
            <a:solidFill>
              <a:srgbClr val="E5E2D8"/>
            </a:solidFill>
            <a:prstDash val="solid"/>
          </a:ln>
        </p:spPr>
        <p:txBody>
          <a:bodyPr/>
          <a:lstStyle/>
          <a:p>
            <a:endParaRPr lang="fr-FR"/>
          </a:p>
        </p:txBody>
      </p:sp>
      <p:sp>
        <p:nvSpPr>
          <p:cNvPr id="18" name="Text 15"/>
          <p:cNvSpPr/>
          <p:nvPr/>
        </p:nvSpPr>
        <p:spPr>
          <a:xfrm>
            <a:off x="9646920" y="4619625"/>
            <a:ext cx="3482721" cy="2895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C75741"/>
                </a:solidFill>
                <a:latin typeface="Figtree" pitchFamily="34" charset="0"/>
                <a:ea typeface="Figtree" pitchFamily="34" charset="-122"/>
                <a:cs typeface="Figtree" pitchFamily="34" charset="-120"/>
              </a:rPr>
              <a:t>03</a:t>
            </a:r>
            <a:endParaRPr lang="en-US" sz="1650" dirty="0"/>
          </a:p>
        </p:txBody>
      </p:sp>
      <p:sp>
        <p:nvSpPr>
          <p:cNvPr id="19" name="Text 16"/>
          <p:cNvSpPr/>
          <p:nvPr/>
        </p:nvSpPr>
        <p:spPr>
          <a:xfrm>
            <a:off x="9646920" y="4985385"/>
            <a:ext cx="3482721" cy="4038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b="1" dirty="0">
                <a:solidFill>
                  <a:srgbClr val="294B53"/>
                </a:solidFill>
                <a:latin typeface="Figtree" pitchFamily="34" charset="0"/>
                <a:ea typeface="Figtree" pitchFamily="34" charset="-122"/>
                <a:cs typeface="Figtree" pitchFamily="34" charset="-120"/>
              </a:rPr>
              <a:t>Eurécia rapproche</a:t>
            </a:r>
            <a:endParaRPr lang="en-US" sz="2400" dirty="0"/>
          </a:p>
        </p:txBody>
      </p:sp>
      <p:sp>
        <p:nvSpPr>
          <p:cNvPr id="20" name="Text 17"/>
          <p:cNvSpPr/>
          <p:nvPr/>
        </p:nvSpPr>
        <p:spPr>
          <a:xfrm>
            <a:off x="9646920" y="5579745"/>
            <a:ext cx="3482721" cy="30099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Rattachement au collaborateur</a:t>
            </a:r>
            <a:endParaRPr lang="en-US" sz="1725" dirty="0"/>
          </a:p>
        </p:txBody>
      </p:sp>
      <p:sp>
        <p:nvSpPr>
          <p:cNvPr id="21" name="Text 18"/>
          <p:cNvSpPr/>
          <p:nvPr/>
        </p:nvSpPr>
        <p:spPr>
          <a:xfrm>
            <a:off x="9646920" y="5995035"/>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Jusqu'à trois dépenses proposées</a:t>
            </a:r>
            <a:endParaRPr lang="en-US" sz="1725" dirty="0"/>
          </a:p>
        </p:txBody>
      </p:sp>
      <p:sp>
        <p:nvSpPr>
          <p:cNvPr id="22" name="Text 19"/>
          <p:cNvSpPr/>
          <p:nvPr/>
        </p:nvSpPr>
        <p:spPr>
          <a:xfrm>
            <a:off x="9646920" y="6673215"/>
            <a:ext cx="3261093"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3E5C64"/>
                </a:solidFill>
                <a:latin typeface="Roboto" pitchFamily="34" charset="0"/>
                <a:ea typeface="Roboto" pitchFamily="34" charset="-122"/>
                <a:cs typeface="Roboto" pitchFamily="34" charset="-120"/>
              </a:rPr>
              <a:t>Pictogramme cible sur la suggestion</a:t>
            </a:r>
            <a:endParaRPr lang="en-US" sz="1725" dirty="0"/>
          </a:p>
        </p:txBody>
      </p:sp>
      <p:sp>
        <p:nvSpPr>
          <p:cNvPr id="23" name="Shape 20"/>
          <p:cNvSpPr/>
          <p:nvPr/>
        </p:nvSpPr>
        <p:spPr>
          <a:xfrm>
            <a:off x="13430250" y="4099559"/>
            <a:ext cx="3943350" cy="3663316"/>
          </a:xfrm>
          <a:prstGeom prst="roundRect">
            <a:avLst>
              <a:gd name="adj" fmla="val 3083"/>
            </a:avLst>
          </a:prstGeom>
          <a:solidFill>
            <a:srgbClr val="294B53"/>
          </a:solidFill>
          <a:ln/>
        </p:spPr>
        <p:txBody>
          <a:bodyPr/>
          <a:lstStyle/>
          <a:p>
            <a:endParaRPr lang="fr-FR"/>
          </a:p>
        </p:txBody>
      </p:sp>
      <p:sp>
        <p:nvSpPr>
          <p:cNvPr id="24" name="Text 21"/>
          <p:cNvSpPr/>
          <p:nvPr/>
        </p:nvSpPr>
        <p:spPr>
          <a:xfrm>
            <a:off x="13811250" y="4436745"/>
            <a:ext cx="3499485" cy="2895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50" b="1" dirty="0">
                <a:solidFill>
                  <a:srgbClr val="F39071"/>
                </a:solidFill>
                <a:latin typeface="Figtree" pitchFamily="34" charset="0"/>
                <a:ea typeface="Figtree" pitchFamily="34" charset="-122"/>
                <a:cs typeface="Figtree" pitchFamily="34" charset="-120"/>
              </a:rPr>
              <a:t>04</a:t>
            </a:r>
            <a:endParaRPr lang="en-US" sz="1650" dirty="0"/>
          </a:p>
        </p:txBody>
      </p:sp>
      <p:sp>
        <p:nvSpPr>
          <p:cNvPr id="25" name="Text 22"/>
          <p:cNvSpPr/>
          <p:nvPr/>
        </p:nvSpPr>
        <p:spPr>
          <a:xfrm>
            <a:off x="13811250" y="4802505"/>
            <a:ext cx="3276791" cy="76962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400" b="1" dirty="0">
                <a:solidFill>
                  <a:srgbClr val="FFFFFF"/>
                </a:solidFill>
                <a:latin typeface="Figtree" pitchFamily="34" charset="0"/>
                <a:ea typeface="Figtree" pitchFamily="34" charset="-122"/>
                <a:cs typeface="Figtree" pitchFamily="34" charset="-120"/>
              </a:rPr>
              <a:t>Il ne reste qu'à confirmer</a:t>
            </a:r>
            <a:endParaRPr lang="en-US" sz="2400" dirty="0"/>
          </a:p>
        </p:txBody>
      </p:sp>
      <p:sp>
        <p:nvSpPr>
          <p:cNvPr id="26" name="Text 23"/>
          <p:cNvSpPr/>
          <p:nvPr/>
        </p:nvSpPr>
        <p:spPr>
          <a:xfrm>
            <a:off x="13811250" y="5762625"/>
            <a:ext cx="3276791"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Lier, créer ou rechercher la dépense</a:t>
            </a:r>
            <a:endParaRPr lang="en-US" sz="1725" dirty="0"/>
          </a:p>
        </p:txBody>
      </p:sp>
      <p:sp>
        <p:nvSpPr>
          <p:cNvPr id="27" name="Text 24"/>
          <p:cNvSpPr/>
          <p:nvPr/>
        </p:nvSpPr>
        <p:spPr>
          <a:xfrm>
            <a:off x="13811250" y="6440805"/>
            <a:ext cx="3499485" cy="30099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La facture </a:t>
            </a:r>
            <a:r>
              <a:rPr lang="en-US" sz="1725" dirty="0" err="1">
                <a:solidFill>
                  <a:srgbClr val="B8DAE0"/>
                </a:solidFill>
                <a:latin typeface="Roboto" pitchFamily="34" charset="0"/>
                <a:ea typeface="Roboto" pitchFamily="34" charset="-122"/>
                <a:cs typeface="Roboto" pitchFamily="34" charset="-120"/>
              </a:rPr>
              <a:t>remplace</a:t>
            </a:r>
            <a:r>
              <a:rPr lang="en-US" sz="1725" dirty="0">
                <a:solidFill>
                  <a:srgbClr val="B8DAE0"/>
                </a:solidFill>
                <a:latin typeface="Roboto" pitchFamily="34" charset="0"/>
                <a:ea typeface="Roboto" pitchFamily="34" charset="-122"/>
                <a:cs typeface="Roboto" pitchFamily="34" charset="-120"/>
              </a:rPr>
              <a:t> le justificatif</a:t>
            </a:r>
            <a:endParaRPr lang="en-US" sz="1725" dirty="0"/>
          </a:p>
        </p:txBody>
      </p:sp>
      <p:sp>
        <p:nvSpPr>
          <p:cNvPr id="28" name="Text 25"/>
          <p:cNvSpPr/>
          <p:nvPr/>
        </p:nvSpPr>
        <p:spPr>
          <a:xfrm>
            <a:off x="13811250" y="6856095"/>
            <a:ext cx="3276791" cy="563880"/>
          </a:xfrm>
          <a:prstGeom prst="rect">
            <a:avLst/>
          </a:prstGeom>
          <a:noFill/>
          <a:ln/>
        </p:spPr>
        <p:txBody>
          <a:bodyPr wrap="square" lIns="25400" tIns="25400" rIns="25400" bIns="25400" rtlCol="0" anchor="t">
            <a:normAutofit lnSpcReduction="10000"/>
          </a:bodyPr>
          <a:lstStyle/>
          <a:p>
            <a:pPr marL="0" indent="0" algn="l">
              <a:lnSpc>
                <a:spcPct val="101471"/>
              </a:lnSpc>
              <a:buNone/>
            </a:pPr>
            <a:r>
              <a:rPr lang="en-US" sz="1725" dirty="0">
                <a:solidFill>
                  <a:srgbClr val="B8DAE0"/>
                </a:solidFill>
                <a:latin typeface="Roboto" pitchFamily="34" charset="0"/>
                <a:ea typeface="Roboto" pitchFamily="34" charset="-122"/>
                <a:cs typeface="Roboto" pitchFamily="34" charset="-120"/>
              </a:rPr>
              <a:t>La facture passe en statut « traitée »</a:t>
            </a:r>
            <a:endParaRPr lang="en-US" sz="17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375660"/>
            <a:ext cx="10460736" cy="1409700"/>
          </a:xfrm>
          <a:prstGeom prst="rect">
            <a:avLst/>
          </a:prstGeom>
          <a:noFill/>
          <a:ln/>
        </p:spPr>
        <p:txBody>
          <a:bodyPr wrap="square" lIns="25400" tIns="25400" rIns="25400" bIns="25400" rtlCol="0" anchor="t">
            <a:normAutofit/>
          </a:bodyPr>
          <a:lstStyle/>
          <a:p>
            <a:pPr marL="0" indent="0" algn="l">
              <a:lnSpc>
                <a:spcPct val="99448"/>
              </a:lnSpc>
              <a:buNone/>
            </a:pPr>
            <a:r>
              <a:rPr lang="en-US" sz="9000" b="1" dirty="0">
                <a:solidFill>
                  <a:srgbClr val="B8DAE0"/>
                </a:solidFill>
                <a:latin typeface="Figtree" pitchFamily="34" charset="0"/>
                <a:ea typeface="Figtree" pitchFamily="34" charset="-122"/>
                <a:cs typeface="Figtree" pitchFamily="34" charset="-120"/>
              </a:rPr>
              <a:t>02</a:t>
            </a:r>
            <a:endParaRPr lang="en-US" sz="9000" dirty="0"/>
          </a:p>
        </p:txBody>
      </p:sp>
      <p:sp>
        <p:nvSpPr>
          <p:cNvPr id="4" name="Text 1"/>
          <p:cNvSpPr/>
          <p:nvPr/>
        </p:nvSpPr>
        <p:spPr>
          <a:xfrm>
            <a:off x="914400" y="5052060"/>
            <a:ext cx="10460736" cy="9067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5700" b="1" dirty="0">
                <a:solidFill>
                  <a:srgbClr val="FFFFFF"/>
                </a:solidFill>
                <a:latin typeface="Figtree" pitchFamily="34" charset="0"/>
                <a:ea typeface="Figtree" pitchFamily="34" charset="-122"/>
                <a:cs typeface="Figtree" pitchFamily="34" charset="-120"/>
              </a:rPr>
              <a:t>Activer la réception</a:t>
            </a:r>
            <a:endParaRPr lang="en-US" sz="5700" dirty="0"/>
          </a:p>
        </p:txBody>
      </p:sp>
      <p:sp>
        <p:nvSpPr>
          <p:cNvPr id="5" name="Text 2"/>
          <p:cNvSpPr/>
          <p:nvPr/>
        </p:nvSpPr>
        <p:spPr>
          <a:xfrm>
            <a:off x="914400" y="6225540"/>
            <a:ext cx="6280106"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2250" dirty="0">
                <a:solidFill>
                  <a:srgbClr val="B8DAE0"/>
                </a:solidFill>
                <a:latin typeface="Roboto" pitchFamily="34" charset="0"/>
                <a:ea typeface="Roboto" pitchFamily="34" charset="-122"/>
                <a:cs typeface="Roboto" pitchFamily="34" charset="-120"/>
              </a:rPr>
              <a:t>Deux étapes dans l'espace admin : le mandat de facturation, puis les références payeur.</a:t>
            </a:r>
            <a:endParaRPr lang="en-US" sz="2250" dirty="0"/>
          </a:p>
        </p:txBody>
      </p:sp>
      <p:pic>
        <p:nvPicPr>
          <p:cNvPr id="6" name="Image 1" descr="preencoded.png"/>
          <p:cNvPicPr>
            <a:picLocks noChangeAspect="1"/>
          </p:cNvPicPr>
          <p:nvPr/>
        </p:nvPicPr>
        <p:blipFill>
          <a:blip r:embed="rId4"/>
          <a:stretch>
            <a:fillRect/>
          </a:stretch>
        </p:blipFill>
        <p:spPr>
          <a:xfrm>
            <a:off x="11033760" y="1973580"/>
            <a:ext cx="6339840" cy="63398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7677781"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ACCÈS</a:t>
            </a:r>
            <a:endParaRPr lang="en-US" sz="1800" dirty="0"/>
          </a:p>
        </p:txBody>
      </p:sp>
      <p:sp>
        <p:nvSpPr>
          <p:cNvPr id="4" name="Text 1"/>
          <p:cNvSpPr/>
          <p:nvPr/>
        </p:nvSpPr>
        <p:spPr>
          <a:xfrm>
            <a:off x="914400" y="1074420"/>
            <a:ext cx="7677781"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Où trouver le paramétrage</a:t>
            </a:r>
            <a:endParaRPr lang="en-US" sz="4500" dirty="0"/>
          </a:p>
        </p:txBody>
      </p:sp>
      <p:sp>
        <p:nvSpPr>
          <p:cNvPr id="5" name="Shape 2"/>
          <p:cNvSpPr/>
          <p:nvPr/>
        </p:nvSpPr>
        <p:spPr>
          <a:xfrm>
            <a:off x="9635728" y="1104900"/>
            <a:ext cx="7737872" cy="655320"/>
          </a:xfrm>
          <a:prstGeom prst="roundRect">
            <a:avLst>
              <a:gd name="adj" fmla="val 17442"/>
            </a:avLst>
          </a:prstGeom>
          <a:solidFill>
            <a:srgbClr val="E6F2F4"/>
          </a:solidFill>
          <a:ln/>
        </p:spPr>
        <p:txBody>
          <a:bodyPr/>
          <a:lstStyle/>
          <a:p>
            <a:endParaRPr lang="fr-FR"/>
          </a:p>
        </p:txBody>
      </p:sp>
      <p:sp>
        <p:nvSpPr>
          <p:cNvPr id="6" name="Text 3"/>
          <p:cNvSpPr/>
          <p:nvPr/>
        </p:nvSpPr>
        <p:spPr>
          <a:xfrm>
            <a:off x="9940528" y="1295400"/>
            <a:ext cx="7360408"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dirty="0">
                <a:solidFill>
                  <a:srgbClr val="294B53"/>
                </a:solidFill>
                <a:latin typeface="Figtree" pitchFamily="34" charset="0"/>
                <a:ea typeface="Figtree" pitchFamily="34" charset="-122"/>
                <a:cs typeface="Figtree" pitchFamily="34" charset="-120"/>
              </a:rPr>
              <a:t>Espace admin (Nouveau) &gt; Notes de frais &gt; Facturation électronique</a:t>
            </a:r>
            <a:endParaRPr lang="en-US" sz="1800" dirty="0"/>
          </a:p>
        </p:txBody>
      </p:sp>
      <p:sp>
        <p:nvSpPr>
          <p:cNvPr id="7" name="Shape 4"/>
          <p:cNvSpPr/>
          <p:nvPr/>
        </p:nvSpPr>
        <p:spPr>
          <a:xfrm>
            <a:off x="3810000" y="2141220"/>
            <a:ext cx="10668000" cy="4277082"/>
          </a:xfrm>
          <a:prstGeom prst="roundRect">
            <a:avLst>
              <a:gd name="adj" fmla="val 2672"/>
            </a:avLst>
          </a:prstGeom>
          <a:solidFill>
            <a:srgbClr val="FFFFFF"/>
          </a:solidFill>
          <a:ln w="7620">
            <a:solidFill>
              <a:srgbClr val="E5E2D8"/>
            </a:solidFill>
            <a:prstDash val="solid"/>
          </a:ln>
        </p:spPr>
        <p:txBody>
          <a:bodyPr/>
          <a:lstStyle/>
          <a:p>
            <a:endParaRPr lang="fr-FR"/>
          </a:p>
        </p:txBody>
      </p:sp>
      <p:sp>
        <p:nvSpPr>
          <p:cNvPr id="8" name="Text 5"/>
          <p:cNvSpPr/>
          <p:nvPr/>
        </p:nvSpPr>
        <p:spPr>
          <a:xfrm>
            <a:off x="4046220" y="2377440"/>
            <a:ext cx="11215116"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C75741"/>
                </a:solidFill>
                <a:latin typeface="Figtree" pitchFamily="34" charset="0"/>
                <a:ea typeface="Figtree" pitchFamily="34" charset="-122"/>
                <a:cs typeface="Figtree" pitchFamily="34" charset="-120"/>
              </a:rPr>
              <a:t>1. </a:t>
            </a:r>
            <a:r>
              <a:rPr lang="en-US" sz="1950" b="1" dirty="0">
                <a:solidFill>
                  <a:srgbClr val="294B53"/>
                </a:solidFill>
                <a:latin typeface="Figtree" pitchFamily="34" charset="0"/>
                <a:ea typeface="Figtree" pitchFamily="34" charset="-122"/>
                <a:cs typeface="Figtree" pitchFamily="34" charset="-120"/>
              </a:rPr>
              <a:t>Ouvrir la tuile Facturation électronique</a:t>
            </a:r>
            <a:endParaRPr lang="en-US" sz="1950" dirty="0"/>
          </a:p>
        </p:txBody>
      </p:sp>
      <p:sp>
        <p:nvSpPr>
          <p:cNvPr id="9" name="Shape 6"/>
          <p:cNvSpPr/>
          <p:nvPr/>
        </p:nvSpPr>
        <p:spPr>
          <a:xfrm>
            <a:off x="4046220" y="2827020"/>
            <a:ext cx="10210800" cy="3393162"/>
          </a:xfrm>
          <a:prstGeom prst="roundRect">
            <a:avLst>
              <a:gd name="adj" fmla="val 2246"/>
            </a:avLst>
          </a:prstGeom>
          <a:ln w="7620">
            <a:solidFill>
              <a:srgbClr val="E5E2D8"/>
            </a:solidFill>
            <a:prstDash val="solid"/>
          </a:ln>
        </p:spPr>
        <p:txBody>
          <a:bodyPr/>
          <a:lstStyle/>
          <a:p>
            <a:endParaRPr lang="fr-FR"/>
          </a:p>
        </p:txBody>
      </p:sp>
      <p:pic>
        <p:nvPicPr>
          <p:cNvPr id="10" name="Image 1" descr="preencoded.png"/>
          <p:cNvPicPr>
            <a:picLocks noChangeAspect="1"/>
          </p:cNvPicPr>
          <p:nvPr/>
        </p:nvPicPr>
        <p:blipFill>
          <a:blip r:embed="rId4"/>
          <a:stretch>
            <a:fillRect/>
          </a:stretch>
        </p:blipFill>
        <p:spPr>
          <a:xfrm>
            <a:off x="4046220" y="2827020"/>
            <a:ext cx="10210800" cy="3393162"/>
          </a:xfrm>
          <a:prstGeom prst="rect">
            <a:avLst/>
          </a:prstGeom>
        </p:spPr>
      </p:pic>
      <p:sp>
        <p:nvSpPr>
          <p:cNvPr id="11" name="Shape 7"/>
          <p:cNvSpPr/>
          <p:nvPr/>
        </p:nvSpPr>
        <p:spPr>
          <a:xfrm>
            <a:off x="3810000" y="6646902"/>
            <a:ext cx="10668000" cy="3128248"/>
          </a:xfrm>
          <a:prstGeom prst="roundRect">
            <a:avLst>
              <a:gd name="adj" fmla="val 3654"/>
            </a:avLst>
          </a:prstGeom>
          <a:solidFill>
            <a:srgbClr val="FFFFFF"/>
          </a:solidFill>
          <a:ln w="7620">
            <a:solidFill>
              <a:srgbClr val="E5E2D8"/>
            </a:solidFill>
            <a:prstDash val="solid"/>
          </a:ln>
        </p:spPr>
        <p:txBody>
          <a:bodyPr/>
          <a:lstStyle/>
          <a:p>
            <a:endParaRPr lang="fr-FR"/>
          </a:p>
        </p:txBody>
      </p:sp>
      <p:sp>
        <p:nvSpPr>
          <p:cNvPr id="12" name="Text 8"/>
          <p:cNvSpPr/>
          <p:nvPr/>
        </p:nvSpPr>
        <p:spPr>
          <a:xfrm>
            <a:off x="4046220" y="6883122"/>
            <a:ext cx="11215116" cy="33528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b="1" dirty="0">
                <a:solidFill>
                  <a:srgbClr val="C75741"/>
                </a:solidFill>
                <a:latin typeface="Figtree" pitchFamily="34" charset="0"/>
                <a:ea typeface="Figtree" pitchFamily="34" charset="-122"/>
                <a:cs typeface="Figtree" pitchFamily="34" charset="-120"/>
              </a:rPr>
              <a:t>2. </a:t>
            </a:r>
            <a:r>
              <a:rPr lang="en-US" sz="1950" b="1" dirty="0">
                <a:solidFill>
                  <a:srgbClr val="294B53"/>
                </a:solidFill>
                <a:latin typeface="Figtree" pitchFamily="34" charset="0"/>
                <a:ea typeface="Figtree" pitchFamily="34" charset="-122"/>
                <a:cs typeface="Figtree" pitchFamily="34" charset="-120"/>
              </a:rPr>
              <a:t>Cliquer sur Activer la facturation</a:t>
            </a:r>
            <a:endParaRPr lang="en-US" sz="1950" dirty="0"/>
          </a:p>
        </p:txBody>
      </p:sp>
      <p:sp>
        <p:nvSpPr>
          <p:cNvPr id="13" name="Shape 9"/>
          <p:cNvSpPr/>
          <p:nvPr/>
        </p:nvSpPr>
        <p:spPr>
          <a:xfrm>
            <a:off x="4046220" y="7332702"/>
            <a:ext cx="10210800" cy="2244328"/>
          </a:xfrm>
          <a:prstGeom prst="roundRect">
            <a:avLst>
              <a:gd name="adj" fmla="val 3395"/>
            </a:avLst>
          </a:prstGeom>
          <a:ln w="7620">
            <a:solidFill>
              <a:srgbClr val="E5E2D8"/>
            </a:solidFill>
            <a:prstDash val="solid"/>
          </a:ln>
        </p:spPr>
        <p:txBody>
          <a:bodyPr/>
          <a:lstStyle/>
          <a:p>
            <a:endParaRPr lang="fr-FR"/>
          </a:p>
        </p:txBody>
      </p:sp>
      <p:pic>
        <p:nvPicPr>
          <p:cNvPr id="14" name="Image 2" descr="preencoded.png"/>
          <p:cNvPicPr>
            <a:picLocks noChangeAspect="1"/>
          </p:cNvPicPr>
          <p:nvPr/>
        </p:nvPicPr>
        <p:blipFill>
          <a:blip r:embed="rId5"/>
          <a:stretch>
            <a:fillRect/>
          </a:stretch>
        </p:blipFill>
        <p:spPr>
          <a:xfrm>
            <a:off x="4046220" y="7332702"/>
            <a:ext cx="10210800" cy="22443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6F2E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kern="0" spc="288" dirty="0">
                <a:solidFill>
                  <a:srgbClr val="C75741"/>
                </a:solidFill>
                <a:latin typeface="Figtree" pitchFamily="34" charset="0"/>
                <a:ea typeface="Figtree" pitchFamily="34" charset="-122"/>
                <a:cs typeface="Figtree" pitchFamily="34" charset="-120"/>
              </a:rPr>
              <a:t>ÉTAPE 1</a:t>
            </a:r>
            <a:endParaRPr lang="en-US" sz="1800" dirty="0"/>
          </a:p>
        </p:txBody>
      </p:sp>
      <p:sp>
        <p:nvSpPr>
          <p:cNvPr id="4" name="Text 1"/>
          <p:cNvSpPr/>
          <p:nvPr/>
        </p:nvSpPr>
        <p:spPr>
          <a:xfrm>
            <a:off x="914400" y="1074420"/>
            <a:ext cx="18105120" cy="72390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4500" b="1" dirty="0">
                <a:solidFill>
                  <a:srgbClr val="294B53"/>
                </a:solidFill>
                <a:latin typeface="Figtree" pitchFamily="34" charset="0"/>
                <a:ea typeface="Figtree" pitchFamily="34" charset="-122"/>
                <a:cs typeface="Figtree" pitchFamily="34" charset="-120"/>
              </a:rPr>
              <a:t>Créer un mandat de facturation</a:t>
            </a:r>
            <a:endParaRPr lang="en-US" sz="4500" dirty="0"/>
          </a:p>
        </p:txBody>
      </p:sp>
      <p:sp>
        <p:nvSpPr>
          <p:cNvPr id="5" name="Shape 2"/>
          <p:cNvSpPr/>
          <p:nvPr/>
        </p:nvSpPr>
        <p:spPr>
          <a:xfrm>
            <a:off x="1007460" y="2068830"/>
            <a:ext cx="7235190" cy="2186940"/>
          </a:xfrm>
          <a:prstGeom prst="roundRect">
            <a:avLst>
              <a:gd name="adj" fmla="val 5226"/>
            </a:avLst>
          </a:prstGeom>
          <a:solidFill>
            <a:srgbClr val="FFFFFF"/>
          </a:solidFill>
          <a:ln w="7620">
            <a:solidFill>
              <a:srgbClr val="E5E2D8"/>
            </a:solidFill>
            <a:prstDash val="solid"/>
          </a:ln>
        </p:spPr>
        <p:txBody>
          <a:bodyPr/>
          <a:lstStyle/>
          <a:p>
            <a:endParaRPr lang="fr-FR"/>
          </a:p>
        </p:txBody>
      </p:sp>
      <p:sp>
        <p:nvSpPr>
          <p:cNvPr id="6" name="Text 3"/>
          <p:cNvSpPr/>
          <p:nvPr/>
        </p:nvSpPr>
        <p:spPr>
          <a:xfrm>
            <a:off x="1303020" y="2529840"/>
            <a:ext cx="6651689" cy="63246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950" dirty="0">
                <a:solidFill>
                  <a:srgbClr val="3E5C64"/>
                </a:solidFill>
                <a:latin typeface="Roboto" pitchFamily="34" charset="0"/>
                <a:ea typeface="Roboto" pitchFamily="34" charset="-122"/>
                <a:cs typeface="Roboto" pitchFamily="34" charset="-120"/>
              </a:rPr>
              <a:t>Le mandat autorise la plateforme agréée à recevoir vos factures électroniques au nom de votre entreprise.</a:t>
            </a:r>
            <a:endParaRPr lang="en-US" sz="1950" dirty="0"/>
          </a:p>
        </p:txBody>
      </p:sp>
      <p:sp>
        <p:nvSpPr>
          <p:cNvPr id="7" name="Text 4"/>
          <p:cNvSpPr/>
          <p:nvPr/>
        </p:nvSpPr>
        <p:spPr>
          <a:xfrm>
            <a:off x="1303020" y="3276600"/>
            <a:ext cx="254794"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dirty="0">
                <a:solidFill>
                  <a:srgbClr val="C75741"/>
                </a:solidFill>
                <a:latin typeface="Figtree" pitchFamily="34" charset="0"/>
                <a:ea typeface="Figtree" pitchFamily="34" charset="-122"/>
                <a:cs typeface="Figtree" pitchFamily="34" charset="-120"/>
              </a:rPr>
              <a:t>a.</a:t>
            </a:r>
            <a:endParaRPr lang="en-US" sz="1800" dirty="0"/>
          </a:p>
        </p:txBody>
      </p:sp>
      <p:sp>
        <p:nvSpPr>
          <p:cNvPr id="8" name="Text 5"/>
          <p:cNvSpPr/>
          <p:nvPr/>
        </p:nvSpPr>
        <p:spPr>
          <a:xfrm>
            <a:off x="1634014" y="3276600"/>
            <a:ext cx="2903577"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3E5C64"/>
                </a:solidFill>
                <a:latin typeface="Roboto" pitchFamily="34" charset="0"/>
                <a:ea typeface="Roboto" pitchFamily="34" charset="-122"/>
                <a:cs typeface="Roboto" pitchFamily="34" charset="-120"/>
              </a:rPr>
              <a:t>Créer l'adresse de routage</a:t>
            </a:r>
            <a:endParaRPr lang="en-US" sz="1800" dirty="0"/>
          </a:p>
        </p:txBody>
      </p:sp>
      <p:sp>
        <p:nvSpPr>
          <p:cNvPr id="9" name="Text 6"/>
          <p:cNvSpPr/>
          <p:nvPr/>
        </p:nvSpPr>
        <p:spPr>
          <a:xfrm>
            <a:off x="1303020" y="3665220"/>
            <a:ext cx="269200"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b="1" dirty="0">
                <a:solidFill>
                  <a:srgbClr val="C75741"/>
                </a:solidFill>
                <a:latin typeface="Figtree" pitchFamily="34" charset="0"/>
                <a:ea typeface="Figtree" pitchFamily="34" charset="-122"/>
                <a:cs typeface="Figtree" pitchFamily="34" charset="-120"/>
              </a:rPr>
              <a:t>b.</a:t>
            </a:r>
            <a:endParaRPr lang="en-US" sz="1800" dirty="0"/>
          </a:p>
        </p:txBody>
      </p:sp>
      <p:sp>
        <p:nvSpPr>
          <p:cNvPr id="10" name="Text 7"/>
          <p:cNvSpPr/>
          <p:nvPr/>
        </p:nvSpPr>
        <p:spPr>
          <a:xfrm>
            <a:off x="1648420" y="3665220"/>
            <a:ext cx="6675216" cy="31242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1800" dirty="0">
                <a:solidFill>
                  <a:srgbClr val="3E5C64"/>
                </a:solidFill>
                <a:latin typeface="Roboto" pitchFamily="34" charset="0"/>
                <a:ea typeface="Roboto" pitchFamily="34" charset="-122"/>
                <a:cs typeface="Roboto" pitchFamily="34" charset="-120"/>
              </a:rPr>
              <a:t>Vérifier l'identité de l'entreprise auprès des registres officiels</a:t>
            </a:r>
            <a:endParaRPr lang="en-US" sz="1800" dirty="0"/>
          </a:p>
        </p:txBody>
      </p:sp>
      <p:sp>
        <p:nvSpPr>
          <p:cNvPr id="14" name="Shape 11"/>
          <p:cNvSpPr/>
          <p:nvPr/>
        </p:nvSpPr>
        <p:spPr>
          <a:xfrm>
            <a:off x="8530590" y="2141220"/>
            <a:ext cx="8843010" cy="7459980"/>
          </a:xfrm>
          <a:prstGeom prst="roundRect">
            <a:avLst>
              <a:gd name="adj" fmla="val 1532"/>
            </a:avLst>
          </a:prstGeom>
          <a:solidFill>
            <a:srgbClr val="FFFFFF"/>
          </a:solidFill>
          <a:ln w="7620">
            <a:solidFill>
              <a:srgbClr val="E5E2D8"/>
            </a:solidFill>
            <a:prstDash val="solid"/>
          </a:ln>
        </p:spPr>
        <p:txBody>
          <a:bodyPr/>
          <a:lstStyle/>
          <a:p>
            <a:endParaRPr lang="fr-FR"/>
          </a:p>
        </p:txBody>
      </p:sp>
      <p:pic>
        <p:nvPicPr>
          <p:cNvPr id="15" name="Image 1" descr="preencoded.png"/>
          <p:cNvPicPr>
            <a:picLocks noChangeAspect="1"/>
          </p:cNvPicPr>
          <p:nvPr/>
        </p:nvPicPr>
        <p:blipFill>
          <a:blip r:embed="rId4"/>
          <a:srcRect t="-110934" b="-110934"/>
          <a:stretch/>
        </p:blipFill>
        <p:spPr>
          <a:xfrm>
            <a:off x="8843010" y="2453640"/>
            <a:ext cx="8218170" cy="68351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7F4CACC4-3A5D-4BD1-B5ED-E87CA902B074}"/>
</file>

<file path=customXml/itemProps2.xml><?xml version="1.0" encoding="utf-8"?>
<ds:datastoreItem xmlns:ds="http://schemas.openxmlformats.org/officeDocument/2006/customXml" ds:itemID="{53F2B062-8501-4A43-BB72-1195A7B68163}"/>
</file>

<file path=customXml/itemProps3.xml><?xml version="1.0" encoding="utf-8"?>
<ds:datastoreItem xmlns:ds="http://schemas.openxmlformats.org/officeDocument/2006/customXml" ds:itemID="{ED71CC3A-DED4-43C3-98FB-B797E3AB6298}"/>
</file>

<file path=docProps/app.xml><?xml version="1.0" encoding="utf-8"?>
<Properties xmlns="http://schemas.openxmlformats.org/officeDocument/2006/extended-properties" xmlns:vt="http://schemas.openxmlformats.org/officeDocument/2006/docPropsVTypes">
  <TotalTime>132</TotalTime>
  <Words>1562</Words>
  <Application>Microsoft Office PowerPoint</Application>
  <PresentationFormat>Personnalisé</PresentationFormat>
  <Paragraphs>204</Paragraphs>
  <Slides>18</Slides>
  <Notes>18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Aptos</vt:lpstr>
      <vt:lpstr>Arial</vt:lpstr>
      <vt:lpstr>Calibri</vt:lpstr>
      <vt:lpstr>Figtree</vt:lpstr>
      <vt:lpstr>PP Woodland</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Facturation_electronique_support_admin</dc:title>
  <dc:subject>PptxGenJS Presentation</dc:subject>
  <dc:creator>PptxGenJS</dc:creator>
  <cp:lastModifiedBy>Emilie LE GOFF MILAN [Eurécia]</cp:lastModifiedBy>
  <cp:revision>3</cp:revision>
  <dcterms:created xsi:type="dcterms:W3CDTF">2026-09-02T06:57:02Z</dcterms:created>
  <dcterms:modified xsi:type="dcterms:W3CDTF">2026-09-03T13:41:53Z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ies>
</file>