
<file path=[Content_Types].xml><?xml version="1.0" encoding="utf-8"?>
<Types xmlns="http://schemas.openxmlformats.org/package/2006/content-types">
  <Default Extension="bin" ContentType="image/unknown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6C2E97-34EA-4052-A23E-73949D18637F}" v="25" dt="2026-09-03T14:19:58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e LE GOFF MILAN [Eurécia]" userId="6ad53246-acbf-4ccd-b846-328a5839d4aa" providerId="ADAL" clId="{894EAA37-CD55-4F7F-BAB2-10BB9A8399AA}"/>
    <pc:docChg chg="undo custSel modSld">
      <pc:chgData name="Emilie LE GOFF MILAN [Eurécia]" userId="6ad53246-acbf-4ccd-b846-328a5839d4aa" providerId="ADAL" clId="{894EAA37-CD55-4F7F-BAB2-10BB9A8399AA}" dt="2026-09-03T14:20:12.792" v="53" actId="1076"/>
      <pc:docMkLst>
        <pc:docMk/>
      </pc:docMkLst>
      <pc:sldChg chg="modSp mod">
        <pc:chgData name="Emilie LE GOFF MILAN [Eurécia]" userId="6ad53246-acbf-4ccd-b846-328a5839d4aa" providerId="ADAL" clId="{894EAA37-CD55-4F7F-BAB2-10BB9A8399AA}" dt="2026-09-03T14:13:44.467" v="3" actId="27636"/>
        <pc:sldMkLst>
          <pc:docMk/>
          <pc:sldMk cId="0" sldId="259"/>
        </pc:sldMkLst>
        <pc:spChg chg="mod">
          <ac:chgData name="Emilie LE GOFF MILAN [Eurécia]" userId="6ad53246-acbf-4ccd-b846-328a5839d4aa" providerId="ADAL" clId="{894EAA37-CD55-4F7F-BAB2-10BB9A8399AA}" dt="2026-09-03T14:13:44.467" v="3" actId="27636"/>
          <ac:spMkLst>
            <pc:docMk/>
            <pc:sldMk cId="0" sldId="259"/>
            <ac:spMk id="4" creationId="{00000000-0000-0000-0000-000000000000}"/>
          </ac:spMkLst>
        </pc:spChg>
      </pc:sldChg>
      <pc:sldChg chg="modSp mod">
        <pc:chgData name="Emilie LE GOFF MILAN [Eurécia]" userId="6ad53246-acbf-4ccd-b846-328a5839d4aa" providerId="ADAL" clId="{894EAA37-CD55-4F7F-BAB2-10BB9A8399AA}" dt="2026-09-03T14:15:22.022" v="9" actId="313"/>
        <pc:sldMkLst>
          <pc:docMk/>
          <pc:sldMk cId="0" sldId="261"/>
        </pc:sldMkLst>
        <pc:spChg chg="mod">
          <ac:chgData name="Emilie LE GOFF MILAN [Eurécia]" userId="6ad53246-acbf-4ccd-b846-328a5839d4aa" providerId="ADAL" clId="{894EAA37-CD55-4F7F-BAB2-10BB9A8399AA}" dt="2026-09-03T14:15:22.022" v="9" actId="313"/>
          <ac:spMkLst>
            <pc:docMk/>
            <pc:sldMk cId="0" sldId="261"/>
            <ac:spMk id="11" creationId="{00000000-0000-0000-0000-000000000000}"/>
          </ac:spMkLst>
        </pc:spChg>
      </pc:sldChg>
      <pc:sldChg chg="modSp mod">
        <pc:chgData name="Emilie LE GOFF MILAN [Eurécia]" userId="6ad53246-acbf-4ccd-b846-328a5839d4aa" providerId="ADAL" clId="{894EAA37-CD55-4F7F-BAB2-10BB9A8399AA}" dt="2026-09-03T14:17:28.366" v="20" actId="27636"/>
        <pc:sldMkLst>
          <pc:docMk/>
          <pc:sldMk cId="0" sldId="262"/>
        </pc:sldMkLst>
        <pc:spChg chg="mod">
          <ac:chgData name="Emilie LE GOFF MILAN [Eurécia]" userId="6ad53246-acbf-4ccd-b846-328a5839d4aa" providerId="ADAL" clId="{894EAA37-CD55-4F7F-BAB2-10BB9A8399AA}" dt="2026-09-03T14:16:08.614" v="10" actId="20577"/>
          <ac:spMkLst>
            <pc:docMk/>
            <pc:sldMk cId="0" sldId="262"/>
            <ac:spMk id="11" creationId="{00000000-0000-0000-0000-000000000000}"/>
          </ac:spMkLst>
        </pc:spChg>
        <pc:spChg chg="mod">
          <ac:chgData name="Emilie LE GOFF MILAN [Eurécia]" userId="6ad53246-acbf-4ccd-b846-328a5839d4aa" providerId="ADAL" clId="{894EAA37-CD55-4F7F-BAB2-10BB9A8399AA}" dt="2026-09-03T14:17:28.366" v="20" actId="27636"/>
          <ac:spMkLst>
            <pc:docMk/>
            <pc:sldMk cId="0" sldId="262"/>
            <ac:spMk id="18" creationId="{6952E47A-C070-1FC6-4177-FF1C495F3985}"/>
          </ac:spMkLst>
        </pc:spChg>
      </pc:sldChg>
      <pc:sldChg chg="modSp mod">
        <pc:chgData name="Emilie LE GOFF MILAN [Eurécia]" userId="6ad53246-acbf-4ccd-b846-328a5839d4aa" providerId="ADAL" clId="{894EAA37-CD55-4F7F-BAB2-10BB9A8399AA}" dt="2026-09-03T14:19:02.251" v="50" actId="20577"/>
        <pc:sldMkLst>
          <pc:docMk/>
          <pc:sldMk cId="0" sldId="263"/>
        </pc:sldMkLst>
        <pc:spChg chg="mod">
          <ac:chgData name="Emilie LE GOFF MILAN [Eurécia]" userId="6ad53246-acbf-4ccd-b846-328a5839d4aa" providerId="ADAL" clId="{894EAA37-CD55-4F7F-BAB2-10BB9A8399AA}" dt="2026-09-03T14:19:02.251" v="50" actId="20577"/>
          <ac:spMkLst>
            <pc:docMk/>
            <pc:sldMk cId="0" sldId="263"/>
            <ac:spMk id="9" creationId="{00000000-0000-0000-0000-000000000000}"/>
          </ac:spMkLst>
        </pc:spChg>
      </pc:sldChg>
      <pc:sldChg chg="delSp modSp mod">
        <pc:chgData name="Emilie LE GOFF MILAN [Eurécia]" userId="6ad53246-acbf-4ccd-b846-328a5839d4aa" providerId="ADAL" clId="{894EAA37-CD55-4F7F-BAB2-10BB9A8399AA}" dt="2026-09-03T14:20:12.792" v="53" actId="1076"/>
        <pc:sldMkLst>
          <pc:docMk/>
          <pc:sldMk cId="0" sldId="265"/>
        </pc:sldMkLst>
        <pc:spChg chg="mod">
          <ac:chgData name="Emilie LE GOFF MILAN [Eurécia]" userId="6ad53246-acbf-4ccd-b846-328a5839d4aa" providerId="ADAL" clId="{894EAA37-CD55-4F7F-BAB2-10BB9A8399AA}" dt="2026-09-03T14:20:12.792" v="53" actId="1076"/>
          <ac:spMkLst>
            <pc:docMk/>
            <pc:sldMk cId="0" sldId="265"/>
            <ac:spMk id="6" creationId="{00000000-0000-0000-0000-000000000000}"/>
          </ac:spMkLst>
        </pc:spChg>
        <pc:picChg chg="del">
          <ac:chgData name="Emilie LE GOFF MILAN [Eurécia]" userId="6ad53246-acbf-4ccd-b846-328a5839d4aa" providerId="ADAL" clId="{894EAA37-CD55-4F7F-BAB2-10BB9A8399AA}" dt="2026-09-03T14:20:08.867" v="52" actId="478"/>
          <ac:picMkLst>
            <pc:docMk/>
            <pc:sldMk cId="0" sldId="265"/>
            <ac:picMk id="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508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Objectif : savoir traiter les factures électroniques qui remontent dans votre périmètre.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Renvoyer vers le centre d'aide et le gestionnaire de notes de frais.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Poser le cycle complet avant d'entrer dans le rôle du valideur.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Recentrer sur le périmètre du valideur et de la comptabilité.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Insister : seule la colonne « À attribuer » demande une action de leur part.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 de frais, Vue Manager, Toutes les factures électroniques.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pictogramme devant le payeur ou la dépense signale une suggestion, pas une certitude.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L'attribution manuelle reste exceptionnelle : le commerçant n'a pas enregistré la référence payeur.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 taux de probabilité aide à choisir. Dissocier supprime définitivement le lien.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Trois gestes à retenir pour une facture à attribuer.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elp.eurecia.com/hc/fr/sections/37581803157405-Facturation-%C3%A9lectronique-new" TargetMode="Externa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0" y="1839813"/>
            <a:ext cx="2857500" cy="218033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627226" y="4553545"/>
            <a:ext cx="3033400" cy="3123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9310"/>
              </a:lnSpc>
              <a:buNone/>
            </a:pPr>
            <a:r>
              <a:rPr lang="en-US" sz="1800" b="1" kern="0" spc="540" dirty="0">
                <a:solidFill>
                  <a:srgbClr val="6E868B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NOTES DE FRAIS</a:t>
            </a:r>
            <a:endParaRPr lang="en-US" sz="1800" dirty="0"/>
          </a:p>
        </p:txBody>
      </p:sp>
      <p:sp>
        <p:nvSpPr>
          <p:cNvPr id="5" name="Text 1"/>
          <p:cNvSpPr/>
          <p:nvPr/>
        </p:nvSpPr>
        <p:spPr>
          <a:xfrm>
            <a:off x="2276475" y="5132636"/>
            <a:ext cx="13735050" cy="2415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89784"/>
              </a:lnSpc>
              <a:buNone/>
            </a:pPr>
            <a:r>
              <a:rPr lang="en-US" sz="7800" b="1" dirty="0">
                <a:solidFill>
                  <a:srgbClr val="294B53"/>
                </a:solidFill>
                <a:latin typeface="PP Woodland" pitchFamily="34" charset="0"/>
                <a:ea typeface="PP Woodland" pitchFamily="34" charset="-122"/>
                <a:cs typeface="PP Woodland" pitchFamily="34" charset="-120"/>
              </a:rPr>
              <a:t>Prendre en main la facturation électronique</a:t>
            </a:r>
            <a:endParaRPr lang="en-US" sz="7800" dirty="0"/>
          </a:p>
        </p:txBody>
      </p:sp>
      <p:sp>
        <p:nvSpPr>
          <p:cNvPr id="6" name="Shape 2"/>
          <p:cNvSpPr/>
          <p:nvPr/>
        </p:nvSpPr>
        <p:spPr>
          <a:xfrm>
            <a:off x="6908453" y="7929116"/>
            <a:ext cx="4471095" cy="518071"/>
          </a:xfrm>
          <a:prstGeom prst="roundRect">
            <a:avLst>
              <a:gd name="adj" fmla="val 11031"/>
            </a:avLst>
          </a:prstGeom>
          <a:solidFill>
            <a:srgbClr val="79BF9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3"/>
          <p:cNvSpPr/>
          <p:nvPr/>
        </p:nvSpPr>
        <p:spPr>
          <a:xfrm>
            <a:off x="7146186" y="8062466"/>
            <a:ext cx="3995627" cy="2894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7778"/>
              </a:lnSpc>
              <a:buNone/>
            </a:pPr>
            <a:r>
              <a:rPr lang="en-US" sz="1650" b="1" kern="0" spc="396" dirty="0">
                <a:solidFill>
                  <a:srgbClr val="F6F2E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VALIDEURS, COMPTABILITÉ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7600" y="1714500"/>
            <a:ext cx="914400" cy="9144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524000" y="3234630"/>
            <a:ext cx="16764000" cy="1638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9362"/>
              </a:lnSpc>
              <a:buNone/>
            </a:pPr>
            <a:r>
              <a:rPr lang="en-US" sz="10500" b="1" dirty="0">
                <a:solidFill>
                  <a:srgbClr val="294B53"/>
                </a:solidFill>
                <a:latin typeface="PP Woodland" pitchFamily="34" charset="0"/>
                <a:ea typeface="PP Woodland" pitchFamily="34" charset="-122"/>
                <a:cs typeface="PP Woodland" pitchFamily="34" charset="-120"/>
              </a:rPr>
              <a:t>Merci</a:t>
            </a:r>
            <a:endParaRPr lang="en-US" sz="10500" dirty="0"/>
          </a:p>
        </p:txBody>
      </p:sp>
      <p:sp>
        <p:nvSpPr>
          <p:cNvPr id="5" name="Text 1"/>
          <p:cNvSpPr/>
          <p:nvPr/>
        </p:nvSpPr>
        <p:spPr>
          <a:xfrm>
            <a:off x="1523999" y="5253930"/>
            <a:ext cx="14677623" cy="1066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297"/>
              </a:lnSpc>
              <a:buNone/>
            </a:pPr>
            <a:r>
              <a:rPr lang="en-US" sz="225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 guides pas à pas sont disponibles dans le centre d'aide, rubrique Notes de frais, Facturation électronique. Pour toute question sur vos dépenses, contactez votre gestionnaire de notes de frais.</a:t>
            </a:r>
            <a:endParaRPr lang="en-US" sz="2250" dirty="0"/>
          </a:p>
        </p:txBody>
      </p:sp>
      <p:sp>
        <p:nvSpPr>
          <p:cNvPr id="6" name="Text 2"/>
          <p:cNvSpPr/>
          <p:nvPr/>
        </p:nvSpPr>
        <p:spPr>
          <a:xfrm>
            <a:off x="480810" y="9381072"/>
            <a:ext cx="16764000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>
              <a:lnSpc>
                <a:spcPct val="99512"/>
              </a:lnSpc>
            </a:pPr>
            <a:r>
              <a:rPr lang="fr-FR" sz="2800" dirty="0">
                <a:solidFill>
                  <a:srgbClr val="C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help.eurecia.com</a:t>
            </a:r>
            <a:endParaRPr lang="en-US" sz="255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52500" y="914400"/>
            <a:ext cx="18021300" cy="2894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778"/>
              </a:lnSpc>
              <a:buNone/>
            </a:pPr>
            <a:r>
              <a:rPr lang="en-US" sz="1650" b="1" kern="0" spc="264" dirty="0">
                <a:solidFill>
                  <a:srgbClr val="486267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VUE D'ENSEMBLE</a:t>
            </a:r>
            <a:endParaRPr lang="en-US" sz="1650" dirty="0"/>
          </a:p>
        </p:txBody>
      </p:sp>
      <p:sp>
        <p:nvSpPr>
          <p:cNvPr id="4" name="Text 1"/>
          <p:cNvSpPr/>
          <p:nvPr/>
        </p:nvSpPr>
        <p:spPr>
          <a:xfrm>
            <a:off x="952500" y="1337221"/>
            <a:ext cx="18021300" cy="769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740"/>
              </a:lnSpc>
              <a:buNone/>
            </a:pPr>
            <a:r>
              <a:rPr lang="en-US" sz="48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Le parcours d'une facture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952500" y="2202061"/>
            <a:ext cx="1152525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8824"/>
              </a:lnSpc>
              <a:buNone/>
            </a:pPr>
            <a:r>
              <a:rPr lang="en-US" sz="210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 l'achat chez le commerçant à l'enregistrement comptable.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52500" y="3131641"/>
            <a:ext cx="4159568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16"/>
              </a:lnSpc>
              <a:buNone/>
            </a:pPr>
            <a:r>
              <a:rPr lang="en-US" sz="5700" dirty="0">
                <a:solidFill>
                  <a:srgbClr val="C7574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01</a:t>
            </a:r>
            <a:endParaRPr lang="en-US" sz="5700" dirty="0"/>
          </a:p>
        </p:txBody>
      </p:sp>
      <p:sp>
        <p:nvSpPr>
          <p:cNvPr id="7" name="Shape 4"/>
          <p:cNvSpPr/>
          <p:nvPr/>
        </p:nvSpPr>
        <p:spPr>
          <a:xfrm>
            <a:off x="952500" y="4602212"/>
            <a:ext cx="3781425" cy="19050"/>
          </a:xfrm>
          <a:prstGeom prst="rect">
            <a:avLst/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952500" y="4026991"/>
            <a:ext cx="3894868" cy="403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53"/>
              </a:lnSpc>
              <a:buNone/>
            </a:pPr>
            <a:r>
              <a:rPr lang="en-US" sz="24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À l'achat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785813" y="4849862"/>
            <a:ext cx="4024313" cy="1562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collaborateur demande une facture au nom de l'entreprise</a:t>
            </a:r>
            <a:endParaRPr lang="en-US" sz="1875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 présente son QR code</a:t>
            </a:r>
            <a:endParaRPr lang="en-US" sz="1875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 saisit sa dépense dans Eurécia</a:t>
            </a:r>
            <a:endParaRPr lang="en-US" sz="1875" dirty="0"/>
          </a:p>
        </p:txBody>
      </p:sp>
      <p:sp>
        <p:nvSpPr>
          <p:cNvPr id="10" name="Text 7"/>
          <p:cNvSpPr/>
          <p:nvPr/>
        </p:nvSpPr>
        <p:spPr>
          <a:xfrm>
            <a:off x="5153025" y="3131641"/>
            <a:ext cx="4159568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16"/>
              </a:lnSpc>
              <a:buNone/>
            </a:pPr>
            <a:r>
              <a:rPr lang="en-US" sz="5700" dirty="0">
                <a:solidFill>
                  <a:srgbClr val="90C4CE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02</a:t>
            </a:r>
            <a:endParaRPr lang="en-US" sz="5700" dirty="0"/>
          </a:p>
        </p:txBody>
      </p:sp>
      <p:sp>
        <p:nvSpPr>
          <p:cNvPr id="11" name="Shape 8"/>
          <p:cNvSpPr/>
          <p:nvPr/>
        </p:nvSpPr>
        <p:spPr>
          <a:xfrm>
            <a:off x="5153025" y="4602212"/>
            <a:ext cx="3781425" cy="19050"/>
          </a:xfrm>
          <a:prstGeom prst="rect">
            <a:avLst/>
          </a:prstGeom>
          <a:solidFill>
            <a:srgbClr val="D3D0C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5153025" y="4026991"/>
            <a:ext cx="3894868" cy="403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53"/>
              </a:lnSpc>
              <a:buNone/>
            </a:pPr>
            <a:r>
              <a:rPr lang="en-US" sz="24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La facture arrive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4986338" y="4849862"/>
            <a:ext cx="4024313" cy="1847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Émise vers l'adresse de facturation de l'entreprise</a:t>
            </a:r>
            <a:endParaRPr lang="en-US" sz="1875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Elle remonte dans Eurécia</a:t>
            </a:r>
            <a:endParaRPr lang="en-US" sz="1875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collaborateur concerné est notifié</a:t>
            </a:r>
            <a:endParaRPr lang="en-US" sz="1875" dirty="0"/>
          </a:p>
        </p:txBody>
      </p:sp>
      <p:sp>
        <p:nvSpPr>
          <p:cNvPr id="14" name="Text 11"/>
          <p:cNvSpPr/>
          <p:nvPr/>
        </p:nvSpPr>
        <p:spPr>
          <a:xfrm>
            <a:off x="9353550" y="3131641"/>
            <a:ext cx="4159568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16"/>
              </a:lnSpc>
              <a:buNone/>
            </a:pPr>
            <a:r>
              <a:rPr lang="en-US" sz="5700" dirty="0">
                <a:solidFill>
                  <a:srgbClr val="90C4CE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03</a:t>
            </a:r>
            <a:endParaRPr lang="en-US" sz="5700" dirty="0"/>
          </a:p>
        </p:txBody>
      </p:sp>
      <p:sp>
        <p:nvSpPr>
          <p:cNvPr id="15" name="Shape 12"/>
          <p:cNvSpPr/>
          <p:nvPr/>
        </p:nvSpPr>
        <p:spPr>
          <a:xfrm>
            <a:off x="9353550" y="4602212"/>
            <a:ext cx="3781425" cy="19050"/>
          </a:xfrm>
          <a:prstGeom prst="rect">
            <a:avLst/>
          </a:prstGeom>
          <a:solidFill>
            <a:srgbClr val="D3D0C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6" name="Text 13"/>
          <p:cNvSpPr/>
          <p:nvPr/>
        </p:nvSpPr>
        <p:spPr>
          <a:xfrm>
            <a:off x="9353550" y="4026991"/>
            <a:ext cx="3894868" cy="403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53"/>
              </a:lnSpc>
              <a:buNone/>
            </a:pPr>
            <a:r>
              <a:rPr lang="en-US" sz="24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Le rattachement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9186863" y="4849862"/>
            <a:ext cx="4024313" cy="2133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Eurécia propose la dépense correspondante</a:t>
            </a:r>
            <a:endParaRPr lang="en-US" sz="1875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collaborateur confirme, cherche ou crée la dépense</a:t>
            </a:r>
            <a:endParaRPr lang="en-US" sz="1875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valideur intervient sur les factures non attribuées</a:t>
            </a:r>
            <a:endParaRPr lang="en-US" sz="1875" dirty="0"/>
          </a:p>
        </p:txBody>
      </p:sp>
      <p:sp>
        <p:nvSpPr>
          <p:cNvPr id="18" name="Text 15"/>
          <p:cNvSpPr/>
          <p:nvPr/>
        </p:nvSpPr>
        <p:spPr>
          <a:xfrm>
            <a:off x="13554075" y="3131641"/>
            <a:ext cx="4159568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16"/>
              </a:lnSpc>
              <a:buNone/>
            </a:pPr>
            <a:r>
              <a:rPr lang="en-US" sz="5700" dirty="0">
                <a:solidFill>
                  <a:srgbClr val="90C4CE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04</a:t>
            </a:r>
            <a:endParaRPr lang="en-US" sz="5700" dirty="0"/>
          </a:p>
        </p:txBody>
      </p:sp>
      <p:sp>
        <p:nvSpPr>
          <p:cNvPr id="19" name="Shape 16"/>
          <p:cNvSpPr/>
          <p:nvPr/>
        </p:nvSpPr>
        <p:spPr>
          <a:xfrm>
            <a:off x="13554075" y="4602212"/>
            <a:ext cx="3781425" cy="19050"/>
          </a:xfrm>
          <a:prstGeom prst="rect">
            <a:avLst/>
          </a:prstGeom>
          <a:solidFill>
            <a:srgbClr val="D3D0C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0" name="Text 17"/>
          <p:cNvSpPr/>
          <p:nvPr/>
        </p:nvSpPr>
        <p:spPr>
          <a:xfrm>
            <a:off x="13554075" y="4026991"/>
            <a:ext cx="3894868" cy="4037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1053"/>
              </a:lnSpc>
              <a:buNone/>
            </a:pPr>
            <a:r>
              <a:rPr lang="en-US" sz="24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La comptabilité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13387388" y="4849862"/>
            <a:ext cx="4024313" cy="1085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facture devient la pièce de référence</a:t>
            </a:r>
            <a:endParaRPr lang="en-US" sz="1875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TVA déductible s'appuie sur elle</a:t>
            </a:r>
            <a:endParaRPr lang="en-US" sz="18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43000" y="3436590"/>
            <a:ext cx="8348603" cy="2894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778"/>
              </a:lnSpc>
              <a:buNone/>
            </a:pPr>
            <a:r>
              <a:rPr lang="en-US" sz="1650" b="1" kern="0" spc="264" dirty="0">
                <a:solidFill>
                  <a:srgbClr val="486267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VOTRE RÔLE</a:t>
            </a:r>
            <a:endParaRPr lang="en-US" sz="1650" dirty="0"/>
          </a:p>
        </p:txBody>
      </p:sp>
      <p:sp>
        <p:nvSpPr>
          <p:cNvPr id="4" name="Text 1"/>
          <p:cNvSpPr/>
          <p:nvPr/>
        </p:nvSpPr>
        <p:spPr>
          <a:xfrm>
            <a:off x="1143000" y="3954661"/>
            <a:ext cx="7456170" cy="1866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9720"/>
              </a:lnSpc>
              <a:buNone/>
            </a:pPr>
            <a:r>
              <a:rPr lang="en-US" sz="6000" b="1" dirty="0">
                <a:solidFill>
                  <a:srgbClr val="294B53"/>
                </a:solidFill>
                <a:latin typeface="PP Woodland" pitchFamily="34" charset="0"/>
                <a:ea typeface="PP Woodland" pitchFamily="34" charset="-122"/>
                <a:cs typeface="PP Woodland" pitchFamily="34" charset="-120"/>
              </a:rPr>
              <a:t>Manager, valideur, comptable</a:t>
            </a:r>
            <a:endParaRPr lang="en-US" sz="6000" dirty="0"/>
          </a:p>
        </p:txBody>
      </p:sp>
      <p:sp>
        <p:nvSpPr>
          <p:cNvPr id="5" name="Text 2"/>
          <p:cNvSpPr/>
          <p:nvPr/>
        </p:nvSpPr>
        <p:spPr>
          <a:xfrm>
            <a:off x="1143000" y="6164461"/>
            <a:ext cx="686752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297"/>
              </a:lnSpc>
              <a:buNone/>
            </a:pPr>
            <a:r>
              <a:rPr lang="en-US" sz="225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Suivre les factures de votre périmètre, et attribuer celles qui n'ont pas trouvé leur collaborateur.</a:t>
            </a:r>
            <a:endParaRPr lang="en-US" sz="2250" dirty="0"/>
          </a:p>
        </p:txBody>
      </p:sp>
      <p:sp>
        <p:nvSpPr>
          <p:cNvPr id="6" name="Shape 3"/>
          <p:cNvSpPr/>
          <p:nvPr/>
        </p:nvSpPr>
        <p:spPr>
          <a:xfrm>
            <a:off x="9875639" y="0"/>
            <a:ext cx="8412361" cy="10287000"/>
          </a:xfrm>
          <a:prstGeom prst="rect">
            <a:avLst/>
          </a:prstGeom>
          <a:solidFill>
            <a:srgbClr val="79BF9D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380315" y="2884140"/>
            <a:ext cx="7402860" cy="74028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52500" y="857250"/>
            <a:ext cx="18021300" cy="7695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740"/>
              </a:lnSpc>
              <a:buNone/>
            </a:pPr>
            <a:r>
              <a:rPr lang="en-US" sz="48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Ce que vous voyez de plus</a:t>
            </a:r>
            <a:endParaRPr lang="en-US" sz="4800" dirty="0"/>
          </a:p>
        </p:txBody>
      </p:sp>
      <p:sp>
        <p:nvSpPr>
          <p:cNvPr id="4" name="Text 1"/>
          <p:cNvSpPr/>
          <p:nvPr/>
        </p:nvSpPr>
        <p:spPr>
          <a:xfrm>
            <a:off x="952500" y="1741140"/>
            <a:ext cx="15648368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8824"/>
              </a:lnSpc>
              <a:buNone/>
            </a:pPr>
            <a:r>
              <a:rPr lang="en-US" sz="210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 factures électroniques de votre périmètre de visibilité, avec leur état de traitement. Le périmètre exact dépend de vos droits.</a:t>
            </a:r>
            <a:endParaRPr lang="en-US" sz="2100" dirty="0"/>
          </a:p>
        </p:txBody>
      </p:sp>
      <p:sp>
        <p:nvSpPr>
          <p:cNvPr id="5" name="Shape 2"/>
          <p:cNvSpPr/>
          <p:nvPr/>
        </p:nvSpPr>
        <p:spPr>
          <a:xfrm>
            <a:off x="952500" y="2952601"/>
            <a:ext cx="5232350" cy="6419999"/>
          </a:xfrm>
          <a:prstGeom prst="roundRect">
            <a:avLst>
              <a:gd name="adj" fmla="val 4369"/>
            </a:avLst>
          </a:prstGeom>
          <a:solidFill>
            <a:srgbClr val="79BF9D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3"/>
          <p:cNvSpPr/>
          <p:nvPr/>
        </p:nvSpPr>
        <p:spPr>
          <a:xfrm>
            <a:off x="1371600" y="3447901"/>
            <a:ext cx="48335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kern="0" spc="300" dirty="0">
                <a:solidFill>
                  <a:srgbClr val="262626">
                    <a:alpha val="7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TRAITÉE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371600" y="3905101"/>
            <a:ext cx="4833565" cy="4723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130"/>
              </a:lnSpc>
              <a:buNone/>
            </a:pPr>
            <a:r>
              <a:rPr lang="en-US" sz="2850" b="1" dirty="0">
                <a:solidFill>
                  <a:srgbClr val="33333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Rattachée à une dépense</a:t>
            </a:r>
            <a:endParaRPr lang="en-US" sz="2850" dirty="0"/>
          </a:p>
        </p:txBody>
      </p:sp>
      <p:sp>
        <p:nvSpPr>
          <p:cNvPr id="8" name="Text 5"/>
          <p:cNvSpPr/>
          <p:nvPr/>
        </p:nvSpPr>
        <p:spPr>
          <a:xfrm>
            <a:off x="1371600" y="4567982"/>
            <a:ext cx="4525975" cy="632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2626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rapprochement est fait. Rien à faire, sauf erreur d'attribution constatée.</a:t>
            </a:r>
            <a:endParaRPr lang="en-US" sz="1950" dirty="0"/>
          </a:p>
        </p:txBody>
      </p:sp>
      <p:sp>
        <p:nvSpPr>
          <p:cNvPr id="9" name="Shape 6"/>
          <p:cNvSpPr/>
          <p:nvPr/>
        </p:nvSpPr>
        <p:spPr>
          <a:xfrm>
            <a:off x="6527750" y="2952601"/>
            <a:ext cx="5232350" cy="6419999"/>
          </a:xfrm>
          <a:prstGeom prst="roundRect">
            <a:avLst>
              <a:gd name="adj" fmla="val 4369"/>
            </a:avLst>
          </a:prstGeom>
          <a:solidFill>
            <a:srgbClr val="E6B83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6946850" y="3447901"/>
            <a:ext cx="48335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kern="0" spc="300" dirty="0">
                <a:solidFill>
                  <a:srgbClr val="262626">
                    <a:alpha val="7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EN ATTENTE COLLABORATEUR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946850" y="3905101"/>
            <a:ext cx="4525975" cy="9066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130"/>
              </a:lnSpc>
              <a:buNone/>
            </a:pPr>
            <a:r>
              <a:rPr lang="en-US" sz="2850" b="1" dirty="0">
                <a:solidFill>
                  <a:srgbClr val="33333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En attente de rattachement</a:t>
            </a:r>
            <a:endParaRPr lang="en-US" sz="2850" dirty="0"/>
          </a:p>
        </p:txBody>
      </p:sp>
      <p:sp>
        <p:nvSpPr>
          <p:cNvPr id="12" name="Text 9"/>
          <p:cNvSpPr/>
          <p:nvPr/>
        </p:nvSpPr>
        <p:spPr>
          <a:xfrm>
            <a:off x="6946850" y="5002262"/>
            <a:ext cx="4525975" cy="632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2626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facture a trouvé son collaborateur, qui doit encore la lier à une dépense.</a:t>
            </a:r>
            <a:endParaRPr lang="en-US" sz="1950" dirty="0"/>
          </a:p>
        </p:txBody>
      </p:sp>
      <p:sp>
        <p:nvSpPr>
          <p:cNvPr id="13" name="Shape 10"/>
          <p:cNvSpPr/>
          <p:nvPr/>
        </p:nvSpPr>
        <p:spPr>
          <a:xfrm>
            <a:off x="12103001" y="2952601"/>
            <a:ext cx="5232350" cy="6419999"/>
          </a:xfrm>
          <a:prstGeom prst="roundRect">
            <a:avLst>
              <a:gd name="adj" fmla="val 4369"/>
            </a:avLst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 l="27078" r="27078"/>
          <a:stretch/>
        </p:blipFill>
        <p:spPr>
          <a:xfrm>
            <a:off x="12103001" y="2952601"/>
            <a:ext cx="5232350" cy="6419999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2522101" y="3447901"/>
            <a:ext cx="483356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kern="0" spc="300" dirty="0">
                <a:solidFill>
                  <a:srgbClr val="F6F2EA">
                    <a:alpha val="8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VOTRE ACTION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12522101" y="3905101"/>
            <a:ext cx="4833565" cy="4723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130"/>
              </a:lnSpc>
              <a:buNone/>
            </a:pPr>
            <a:r>
              <a:rPr lang="en-US" sz="2850" b="1" dirty="0">
                <a:solidFill>
                  <a:srgbClr val="33333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À attribuer</a:t>
            </a:r>
            <a:endParaRPr lang="en-US" sz="2850" dirty="0"/>
          </a:p>
        </p:txBody>
      </p:sp>
      <p:sp>
        <p:nvSpPr>
          <p:cNvPr id="17" name="Text 13"/>
          <p:cNvSpPr/>
          <p:nvPr/>
        </p:nvSpPr>
        <p:spPr>
          <a:xfrm>
            <a:off x="12522101" y="4567982"/>
            <a:ext cx="4525975" cy="9292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F6F2E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Aucun collaborateur n'a pu être identifié. C'est là que votre intervention est attendue.</a:t>
            </a:r>
            <a:endParaRPr lang="en-US" sz="1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3871168"/>
            <a:ext cx="1497791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kern="0" spc="360" dirty="0">
                <a:solidFill>
                  <a:srgbClr val="C7574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PAS À PAS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2409379" y="3604468"/>
            <a:ext cx="635347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82"/>
              </a:lnSpc>
              <a:buNone/>
            </a:pPr>
            <a:r>
              <a:rPr lang="en-US" sz="4200" dirty="0">
                <a:solidFill>
                  <a:srgbClr val="90C4CE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01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857250" y="4328368"/>
            <a:ext cx="8448958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645"/>
              </a:lnSpc>
              <a:buNone/>
            </a:pPr>
            <a:r>
              <a:rPr lang="en-US" sz="39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Ouvrir la vue de gestion</a:t>
            </a:r>
            <a:endParaRPr lang="en-US" sz="3900" dirty="0"/>
          </a:p>
        </p:txBody>
      </p:sp>
      <p:sp>
        <p:nvSpPr>
          <p:cNvPr id="6" name="Text 3"/>
          <p:cNvSpPr/>
          <p:nvPr/>
        </p:nvSpPr>
        <p:spPr>
          <a:xfrm>
            <a:off x="857250" y="5227439"/>
            <a:ext cx="7911297" cy="632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Depuis le module </a:t>
            </a:r>
            <a:r>
              <a:rPr lang="en-US" sz="1950" b="1" dirty="0">
                <a:solidFill>
                  <a:srgbClr val="294B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Notes de frais</a:t>
            </a:r>
            <a:r>
              <a:rPr lang="en-US" sz="195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allez dans </a:t>
            </a:r>
            <a:r>
              <a:rPr lang="en-US" sz="1950" b="1" dirty="0">
                <a:solidFill>
                  <a:srgbClr val="294B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Gestion des factures électroniques</a:t>
            </a:r>
            <a:r>
              <a:rPr lang="en-US" sz="195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857250" y="6088261"/>
            <a:ext cx="7911297" cy="632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vue s'ouvre par défaut sur les factures à traiter. Les filtres permettent d'afficher les factures selon leur statut.</a:t>
            </a:r>
            <a:endParaRPr lang="en-US" sz="1950" dirty="0"/>
          </a:p>
        </p:txBody>
      </p:sp>
      <p:sp>
        <p:nvSpPr>
          <p:cNvPr id="8" name="Shape 5"/>
          <p:cNvSpPr/>
          <p:nvPr/>
        </p:nvSpPr>
        <p:spPr>
          <a:xfrm>
            <a:off x="9395371" y="0"/>
            <a:ext cx="8892629" cy="10287000"/>
          </a:xfrm>
          <a:prstGeom prst="rect">
            <a:avLst/>
          </a:prstGeom>
          <a:solidFill>
            <a:srgbClr val="E5E2D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10545961" y="3143250"/>
            <a:ext cx="6591300" cy="400050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/>
          <a:effectLst>
            <a:outerShdw blurRad="142875" dist="114300" dir="5400000" algn="bl" rotWithShape="0">
              <a:srgbClr val="676E90">
                <a:alpha val="4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C08BAEC-E779-4E4C-D54F-CC91E0E39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6898" y="2193726"/>
            <a:ext cx="6829425" cy="60674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62000"/>
            <a:ext cx="1823085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kern="0" spc="360" dirty="0">
                <a:solidFill>
                  <a:srgbClr val="C7574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LIRE LA VUE DE GESTION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857250" y="1143000"/>
            <a:ext cx="18230850" cy="700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429"/>
              </a:lnSpc>
              <a:buNone/>
            </a:pPr>
            <a:r>
              <a:rPr lang="en-US" sz="435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Identifié ou suggéré ?</a:t>
            </a:r>
            <a:endParaRPr lang="en-US" sz="4350" dirty="0"/>
          </a:p>
        </p:txBody>
      </p:sp>
      <p:sp>
        <p:nvSpPr>
          <p:cNvPr id="5" name="Text 2"/>
          <p:cNvSpPr/>
          <p:nvPr/>
        </p:nvSpPr>
        <p:spPr>
          <a:xfrm>
            <a:off x="857249" y="1939230"/>
            <a:ext cx="16355187" cy="632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Dans les colonnes « Payeur identifié » et « Dépense liée », un pictogramme “cible” devant le nom signale une suggestion, et non une information certifiée.</a:t>
            </a:r>
            <a:endParaRPr lang="en-US" sz="1950" dirty="0"/>
          </a:p>
        </p:txBody>
      </p:sp>
      <p:sp>
        <p:nvSpPr>
          <p:cNvPr id="6" name="Shape 3"/>
          <p:cNvSpPr/>
          <p:nvPr/>
        </p:nvSpPr>
        <p:spPr>
          <a:xfrm>
            <a:off x="857250" y="2952452"/>
            <a:ext cx="9258300" cy="6534448"/>
          </a:xfrm>
          <a:prstGeom prst="roundRect">
            <a:avLst>
              <a:gd name="adj" fmla="val 2915"/>
            </a:avLst>
          </a:prstGeom>
          <a:solidFill>
            <a:srgbClr val="E5E2D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Shape 4"/>
          <p:cNvSpPr/>
          <p:nvPr/>
        </p:nvSpPr>
        <p:spPr>
          <a:xfrm>
            <a:off x="1123950" y="3887391"/>
            <a:ext cx="8724900" cy="4664571"/>
          </a:xfrm>
          <a:prstGeom prst="roundRect">
            <a:avLst>
              <a:gd name="adj" fmla="val 2450"/>
            </a:avLst>
          </a:prstGeom>
          <a:solidFill>
            <a:srgbClr val="FFFFFF"/>
          </a:solidFill>
          <a:ln/>
          <a:effectLst>
            <a:outerShdw blurRad="152400" dist="152400" dir="5400000" algn="bl" rotWithShape="0">
              <a:srgbClr val="676E90">
                <a:alpha val="4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950" y="3887391"/>
            <a:ext cx="8724900" cy="4664571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10572750" y="2952452"/>
            <a:ext cx="6858000" cy="3133874"/>
          </a:xfrm>
          <a:prstGeom prst="roundRect">
            <a:avLst>
              <a:gd name="adj" fmla="val 6079"/>
            </a:avLst>
          </a:prstGeom>
          <a:solidFill>
            <a:srgbClr val="294B53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6"/>
          <p:cNvSpPr/>
          <p:nvPr/>
        </p:nvSpPr>
        <p:spPr>
          <a:xfrm>
            <a:off x="10972800" y="3953619"/>
            <a:ext cx="6663690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512"/>
              </a:lnSpc>
              <a:buNone/>
            </a:pPr>
            <a:r>
              <a:rPr lang="en-US" sz="2550" b="1" dirty="0">
                <a:solidFill>
                  <a:srgbClr val="F6F2E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Identifié</a:t>
            </a:r>
            <a:endParaRPr lang="en-US" sz="2550" dirty="0"/>
          </a:p>
        </p:txBody>
      </p:sp>
      <p:sp>
        <p:nvSpPr>
          <p:cNvPr id="11" name="Text 7"/>
          <p:cNvSpPr/>
          <p:nvPr/>
        </p:nvSpPr>
        <p:spPr>
          <a:xfrm>
            <a:off x="10972800" y="4513659"/>
            <a:ext cx="6239637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F6F2EA">
                    <a:alpha val="92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 facture comporte la référence payeur.</a:t>
            </a:r>
            <a:br>
              <a:rPr lang="en-US" sz="1875" dirty="0">
                <a:solidFill>
                  <a:srgbClr val="F6F2EA">
                    <a:alpha val="92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</a:br>
            <a:r>
              <a:rPr lang="en-US" sz="1875" dirty="0">
                <a:solidFill>
                  <a:srgbClr val="F6F2EA">
                    <a:alpha val="92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L’attribution est certaine, vous n'avez rien à vérifier.</a:t>
            </a:r>
            <a:endParaRPr lang="en-US" sz="1875" dirty="0"/>
          </a:p>
        </p:txBody>
      </p:sp>
      <p:sp>
        <p:nvSpPr>
          <p:cNvPr id="12" name="Shape 8"/>
          <p:cNvSpPr/>
          <p:nvPr/>
        </p:nvSpPr>
        <p:spPr>
          <a:xfrm>
            <a:off x="10572750" y="6353026"/>
            <a:ext cx="6858000" cy="3133874"/>
          </a:xfrm>
          <a:prstGeom prst="roundRect">
            <a:avLst>
              <a:gd name="adj" fmla="val 6079"/>
            </a:avLst>
          </a:prstGeom>
          <a:solidFill>
            <a:srgbClr val="E6B83F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Text 9"/>
          <p:cNvSpPr/>
          <p:nvPr/>
        </p:nvSpPr>
        <p:spPr>
          <a:xfrm>
            <a:off x="10972800" y="7211318"/>
            <a:ext cx="6663690" cy="4266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512"/>
              </a:lnSpc>
              <a:buNone/>
            </a:pPr>
            <a:r>
              <a:rPr lang="en-US" sz="2550" b="1" dirty="0">
                <a:solidFill>
                  <a:srgbClr val="262626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Suggéré</a:t>
            </a:r>
            <a:endParaRPr lang="en-US" sz="2550" dirty="0"/>
          </a:p>
        </p:txBody>
      </p:sp>
      <p:sp>
        <p:nvSpPr>
          <p:cNvPr id="14" name="Text 10"/>
          <p:cNvSpPr/>
          <p:nvPr/>
        </p:nvSpPr>
        <p:spPr>
          <a:xfrm>
            <a:off x="10972800" y="7771358"/>
            <a:ext cx="623963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2626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L'attribution résulte d'un recoupement sur le montant, la date et le fournisseur. Elle mérite une vérification avant validation.</a:t>
            </a:r>
            <a:endParaRPr lang="en-US" sz="18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398115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2771924"/>
            <a:ext cx="1497791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kern="0" spc="360" dirty="0">
                <a:solidFill>
                  <a:srgbClr val="C7574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PAS À PAS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2409379" y="2505224"/>
            <a:ext cx="710505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82"/>
              </a:lnSpc>
              <a:buNone/>
            </a:pPr>
            <a:r>
              <a:rPr lang="en-US" sz="4200" dirty="0">
                <a:solidFill>
                  <a:srgbClr val="90C4CE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02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857250" y="3229124"/>
            <a:ext cx="7911297" cy="12266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645"/>
              </a:lnSpc>
              <a:buNone/>
            </a:pPr>
            <a:r>
              <a:rPr lang="en-US" sz="39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Attribuer la facture au bon collaborateur</a:t>
            </a:r>
            <a:endParaRPr lang="en-US" sz="3900" dirty="0"/>
          </a:p>
        </p:txBody>
      </p:sp>
      <p:sp>
        <p:nvSpPr>
          <p:cNvPr id="6" name="Shape 3"/>
          <p:cNvSpPr/>
          <p:nvPr/>
        </p:nvSpPr>
        <p:spPr>
          <a:xfrm>
            <a:off x="857250" y="4827240"/>
            <a:ext cx="114300" cy="114300"/>
          </a:xfrm>
          <a:prstGeom prst="roundRect">
            <a:avLst>
              <a:gd name="adj" fmla="val 33333"/>
            </a:avLst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4"/>
          <p:cNvSpPr/>
          <p:nvPr/>
        </p:nvSpPr>
        <p:spPr>
          <a:xfrm>
            <a:off x="1162050" y="4741515"/>
            <a:ext cx="759735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Ouvrez la facture, sélectionnez le collaborateur, puis cliquez sur </a:t>
            </a:r>
            <a:r>
              <a:rPr lang="en-US" sz="1875" b="1" dirty="0">
                <a:solidFill>
                  <a:srgbClr val="294B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Attribuer à un collaborateur</a:t>
            </a: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875" dirty="0"/>
          </a:p>
        </p:txBody>
      </p:sp>
      <p:sp>
        <p:nvSpPr>
          <p:cNvPr id="8" name="Shape 5"/>
          <p:cNvSpPr/>
          <p:nvPr/>
        </p:nvSpPr>
        <p:spPr>
          <a:xfrm>
            <a:off x="857250" y="5627340"/>
            <a:ext cx="114300" cy="114300"/>
          </a:xfrm>
          <a:prstGeom prst="roundRect">
            <a:avLst>
              <a:gd name="adj" fmla="val 33333"/>
            </a:avLst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1162050" y="5541615"/>
            <a:ext cx="759735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collaborateur est notifié et la facture passe en </a:t>
            </a:r>
            <a:r>
              <a:rPr lang="en-US" sz="1875" b="1" dirty="0">
                <a:solidFill>
                  <a:srgbClr val="294B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attente collaborateur </a:t>
            </a: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Vous pouvez aussi </a:t>
            </a:r>
            <a:r>
              <a:rPr lang="en-US" sz="1875" dirty="0" err="1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rapprocher</a:t>
            </a: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la dépense vous-même.</a:t>
            </a:r>
            <a:endParaRPr lang="en-US" sz="1875" dirty="0"/>
          </a:p>
        </p:txBody>
      </p:sp>
      <p:sp>
        <p:nvSpPr>
          <p:cNvPr id="10" name="Shape 7"/>
          <p:cNvSpPr/>
          <p:nvPr/>
        </p:nvSpPr>
        <p:spPr>
          <a:xfrm>
            <a:off x="857250" y="6427440"/>
            <a:ext cx="114300" cy="114300"/>
          </a:xfrm>
          <a:prstGeom prst="roundRect">
            <a:avLst>
              <a:gd name="adj" fmla="val 33333"/>
            </a:avLst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1162050" y="6341715"/>
            <a:ext cx="759735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 rapprochement peut se défaire depuis la liste des factures dans le menu d'actions de la ligne : la facture revient à son état antérieur.</a:t>
            </a:r>
            <a:endParaRPr lang="en-US" sz="1875" dirty="0"/>
          </a:p>
        </p:txBody>
      </p:sp>
      <p:sp>
        <p:nvSpPr>
          <p:cNvPr id="12" name="Shape 9"/>
          <p:cNvSpPr/>
          <p:nvPr/>
        </p:nvSpPr>
        <p:spPr>
          <a:xfrm>
            <a:off x="971550" y="9517559"/>
            <a:ext cx="28575" cy="525661"/>
          </a:xfrm>
          <a:prstGeom prst="rect">
            <a:avLst/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1216762" y="9517559"/>
            <a:ext cx="7654122" cy="563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8571"/>
              </a:lnSpc>
              <a:buNone/>
            </a:pPr>
            <a:r>
              <a:rPr lang="en-US" sz="1725" dirty="0">
                <a:solidFill>
                  <a:srgbClr val="7C7C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L’attribution manuelle du salarié reste exceptionnelle. Elle survient quand le commerçant n'a pas enregistré la référence payeur du collaborateur.</a:t>
            </a:r>
            <a:endParaRPr lang="en-US" sz="1725" dirty="0"/>
          </a:p>
        </p:txBody>
      </p:sp>
      <p:sp>
        <p:nvSpPr>
          <p:cNvPr id="14" name="Shape 11"/>
          <p:cNvSpPr/>
          <p:nvPr/>
        </p:nvSpPr>
        <p:spPr>
          <a:xfrm>
            <a:off x="9395371" y="0"/>
            <a:ext cx="8892629" cy="10287000"/>
          </a:xfrm>
          <a:prstGeom prst="rect">
            <a:avLst/>
          </a:prstGeom>
          <a:solidFill>
            <a:srgbClr val="E5E2D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Shape 12"/>
          <p:cNvSpPr/>
          <p:nvPr/>
        </p:nvSpPr>
        <p:spPr>
          <a:xfrm>
            <a:off x="10062121" y="3652986"/>
            <a:ext cx="7559129" cy="2981027"/>
          </a:xfrm>
          <a:prstGeom prst="roundRect">
            <a:avLst>
              <a:gd name="adj" fmla="val 4473"/>
            </a:avLst>
          </a:prstGeom>
          <a:solidFill>
            <a:srgbClr val="FFFFFF"/>
          </a:solidFill>
          <a:ln/>
          <a:effectLst>
            <a:outerShdw blurRad="142875" dist="114300" dir="5400000" algn="bl" rotWithShape="0">
              <a:srgbClr val="676E90">
                <a:alpha val="4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121" y="3652986"/>
            <a:ext cx="7559129" cy="2981027"/>
          </a:xfrm>
          <a:prstGeom prst="rect">
            <a:avLst/>
          </a:prstGeom>
        </p:spPr>
      </p:pic>
      <p:sp>
        <p:nvSpPr>
          <p:cNvPr id="18" name="Text 8">
            <a:extLst>
              <a:ext uri="{FF2B5EF4-FFF2-40B4-BE49-F238E27FC236}">
                <a16:creationId xmlns:a16="http://schemas.microsoft.com/office/drawing/2014/main" id="{6952E47A-C070-1FC6-4177-FF1C495F3985}"/>
              </a:ext>
            </a:extLst>
          </p:cNvPr>
          <p:cNvSpPr/>
          <p:nvPr/>
        </p:nvSpPr>
        <p:spPr>
          <a:xfrm>
            <a:off x="1162049" y="7320036"/>
            <a:ext cx="7597353" cy="205578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Il est possible de relancer à tout moment  un rapprochement automatique avec le bouton “ Relancer le rapprochement”. </a:t>
            </a:r>
            <a:r>
              <a:rPr lang="fr-FR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 système vérifie alors les nouvelles factures et dépenses disponibles et propose automatiquement les rapprochements correspondants lorsqu'ils sont possibles.</a:t>
            </a:r>
            <a:endParaRPr lang="en-US" sz="1875" dirty="0">
              <a:solidFill>
                <a:srgbClr val="5A5A5A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</p:txBody>
      </p:sp>
      <p:sp>
        <p:nvSpPr>
          <p:cNvPr id="20" name="Shape 7">
            <a:extLst>
              <a:ext uri="{FF2B5EF4-FFF2-40B4-BE49-F238E27FC236}">
                <a16:creationId xmlns:a16="http://schemas.microsoft.com/office/drawing/2014/main" id="{DAB3978E-42A4-046C-AAC1-B603146ACCBE}"/>
              </a:ext>
            </a:extLst>
          </p:cNvPr>
          <p:cNvSpPr/>
          <p:nvPr/>
        </p:nvSpPr>
        <p:spPr>
          <a:xfrm>
            <a:off x="880861" y="7431584"/>
            <a:ext cx="114300" cy="114300"/>
          </a:xfrm>
          <a:prstGeom prst="roundRect">
            <a:avLst>
              <a:gd name="adj" fmla="val 33333"/>
            </a:avLst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2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2926110"/>
            <a:ext cx="1497791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500" b="1" kern="0" spc="360" dirty="0">
                <a:solidFill>
                  <a:srgbClr val="C75741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PAS À PAS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2409379" y="2659410"/>
            <a:ext cx="704106" cy="571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582"/>
              </a:lnSpc>
              <a:buNone/>
            </a:pPr>
            <a:r>
              <a:rPr lang="en-US" sz="4200" dirty="0">
                <a:solidFill>
                  <a:srgbClr val="90C4CE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03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857250" y="3383310"/>
            <a:ext cx="8448958" cy="6323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645"/>
              </a:lnSpc>
              <a:buNone/>
            </a:pPr>
            <a:r>
              <a:rPr lang="en-US" sz="3900" b="1" dirty="0">
                <a:solidFill>
                  <a:srgbClr val="294B53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Rapprocher la dépense</a:t>
            </a:r>
            <a:endParaRPr lang="en-US" sz="3900" dirty="0"/>
          </a:p>
        </p:txBody>
      </p:sp>
      <p:sp>
        <p:nvSpPr>
          <p:cNvPr id="6" name="Shape 3"/>
          <p:cNvSpPr/>
          <p:nvPr/>
        </p:nvSpPr>
        <p:spPr>
          <a:xfrm>
            <a:off x="857250" y="4387155"/>
            <a:ext cx="114300" cy="114300"/>
          </a:xfrm>
          <a:prstGeom prst="roundRect">
            <a:avLst>
              <a:gd name="adj" fmla="val 33333"/>
            </a:avLst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7" name="Text 4"/>
          <p:cNvSpPr/>
          <p:nvPr/>
        </p:nvSpPr>
        <p:spPr>
          <a:xfrm>
            <a:off x="1162050" y="4301430"/>
            <a:ext cx="7597353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Recoupez avec les dépenses déjà déclarées : numéro de facture, identifiant fournisseur, montant, date. Le taux de probabilité vous aide à trancher.</a:t>
            </a:r>
            <a:endParaRPr lang="en-US" sz="1875" dirty="0"/>
          </a:p>
        </p:txBody>
      </p:sp>
      <p:sp>
        <p:nvSpPr>
          <p:cNvPr id="8" name="Shape 5"/>
          <p:cNvSpPr/>
          <p:nvPr/>
        </p:nvSpPr>
        <p:spPr>
          <a:xfrm>
            <a:off x="857250" y="5473005"/>
            <a:ext cx="114300" cy="114300"/>
          </a:xfrm>
          <a:prstGeom prst="roundRect">
            <a:avLst>
              <a:gd name="adj" fmla="val 33333"/>
            </a:avLst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1162050" y="5387280"/>
            <a:ext cx="759735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Sélectionnez la dépense, cochez </a:t>
            </a:r>
            <a:r>
              <a:rPr lang="en-US" sz="1875" b="1" dirty="0">
                <a:solidFill>
                  <a:srgbClr val="294B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Cette facture écrasera le justificatif </a:t>
            </a: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puis cliquez sur </a:t>
            </a:r>
            <a:r>
              <a:rPr lang="en-US" sz="1875" b="1" dirty="0">
                <a:solidFill>
                  <a:srgbClr val="294B5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Lier à la dépense</a:t>
            </a: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875" dirty="0"/>
          </a:p>
        </p:txBody>
      </p:sp>
      <p:sp>
        <p:nvSpPr>
          <p:cNvPr id="10" name="Shape 7"/>
          <p:cNvSpPr/>
          <p:nvPr/>
        </p:nvSpPr>
        <p:spPr>
          <a:xfrm>
            <a:off x="857250" y="6273105"/>
            <a:ext cx="114300" cy="114300"/>
          </a:xfrm>
          <a:prstGeom prst="roundRect">
            <a:avLst>
              <a:gd name="adj" fmla="val 33333"/>
            </a:avLst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1162050" y="6187380"/>
            <a:ext cx="759735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75" dirty="0">
                <a:solidFill>
                  <a:srgbClr val="5A5A5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 aucune dépense ne correspond, créez-la ou relancez le collaborateur pour qu'il s'en charge.</a:t>
            </a:r>
            <a:endParaRPr lang="en-US" sz="1875" dirty="0"/>
          </a:p>
        </p:txBody>
      </p:sp>
      <p:sp>
        <p:nvSpPr>
          <p:cNvPr id="12" name="Shape 9"/>
          <p:cNvSpPr/>
          <p:nvPr/>
        </p:nvSpPr>
        <p:spPr>
          <a:xfrm>
            <a:off x="857250" y="7101780"/>
            <a:ext cx="28575" cy="525661"/>
          </a:xfrm>
          <a:prstGeom prst="rect">
            <a:avLst/>
          </a:prstGeom>
          <a:solidFill>
            <a:srgbClr val="C75741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1114425" y="7101780"/>
            <a:ext cx="7654122" cy="563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8571"/>
              </a:lnSpc>
              <a:buNone/>
            </a:pPr>
            <a:r>
              <a:rPr lang="en-US" sz="1725" dirty="0">
                <a:solidFill>
                  <a:srgbClr val="7C7C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Dissocier la dépense supprime le lien entre la facture et la dépense.</a:t>
            </a:r>
            <a:endParaRPr lang="en-US" sz="1725" dirty="0"/>
          </a:p>
        </p:txBody>
      </p:sp>
      <p:sp>
        <p:nvSpPr>
          <p:cNvPr id="14" name="Shape 11"/>
          <p:cNvSpPr/>
          <p:nvPr/>
        </p:nvSpPr>
        <p:spPr>
          <a:xfrm>
            <a:off x="9395371" y="0"/>
            <a:ext cx="8892629" cy="10287000"/>
          </a:xfrm>
          <a:prstGeom prst="rect">
            <a:avLst/>
          </a:prstGeom>
          <a:solidFill>
            <a:srgbClr val="E5E2D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Shape 12"/>
          <p:cNvSpPr/>
          <p:nvPr/>
        </p:nvSpPr>
        <p:spPr>
          <a:xfrm>
            <a:off x="10062121" y="2636193"/>
            <a:ext cx="7559129" cy="5014466"/>
          </a:xfrm>
          <a:prstGeom prst="roundRect">
            <a:avLst>
              <a:gd name="adj" fmla="val 2659"/>
            </a:avLst>
          </a:prstGeom>
          <a:solidFill>
            <a:srgbClr val="FFFFFF"/>
          </a:solidFill>
          <a:ln/>
          <a:effectLst>
            <a:outerShdw blurRad="142875" dist="114300" dir="5400000" algn="bl" rotWithShape="0">
              <a:srgbClr val="676E90">
                <a:alpha val="4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2121" y="2636193"/>
            <a:ext cx="7559129" cy="501446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94B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43000" y="1047750"/>
            <a:ext cx="17602200" cy="2894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778"/>
              </a:lnSpc>
              <a:buNone/>
            </a:pPr>
            <a:r>
              <a:rPr lang="en-US" sz="1650" b="1" kern="0" spc="396" dirty="0">
                <a:solidFill>
                  <a:srgbClr val="F6F2EA">
                    <a:alpha val="7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EN RÉSUMÉ</a:t>
            </a:r>
            <a:endParaRPr lang="en-US" sz="1650" dirty="0"/>
          </a:p>
        </p:txBody>
      </p:sp>
      <p:sp>
        <p:nvSpPr>
          <p:cNvPr id="4" name="Text 1"/>
          <p:cNvSpPr/>
          <p:nvPr/>
        </p:nvSpPr>
        <p:spPr>
          <a:xfrm>
            <a:off x="1143000" y="1470571"/>
            <a:ext cx="17602200" cy="81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89670"/>
              </a:lnSpc>
              <a:buNone/>
            </a:pPr>
            <a:r>
              <a:rPr lang="en-US" sz="5100" b="1" dirty="0">
                <a:solidFill>
                  <a:srgbClr val="F6F2EA"/>
                </a:solidFill>
                <a:latin typeface="PP Woodland" pitchFamily="34" charset="0"/>
                <a:ea typeface="PP Woodland" pitchFamily="34" charset="-122"/>
                <a:cs typeface="PP Woodland" pitchFamily="34" charset="-120"/>
              </a:rPr>
              <a:t>Rapprocher une facture non attribuée</a:t>
            </a:r>
            <a:endParaRPr lang="en-US" sz="5100" dirty="0"/>
          </a:p>
        </p:txBody>
      </p:sp>
      <p:sp>
        <p:nvSpPr>
          <p:cNvPr id="5" name="Shape 2"/>
          <p:cNvSpPr/>
          <p:nvPr/>
        </p:nvSpPr>
        <p:spPr>
          <a:xfrm>
            <a:off x="1143000" y="3009751"/>
            <a:ext cx="4953000" cy="19050"/>
          </a:xfrm>
          <a:prstGeom prst="rect">
            <a:avLst/>
          </a:prstGeom>
          <a:solidFill>
            <a:srgbClr val="F6F2EA">
              <a:alpha val="3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3"/>
          <p:cNvSpPr/>
          <p:nvPr/>
        </p:nvSpPr>
        <p:spPr>
          <a:xfrm>
            <a:off x="1143000" y="3371701"/>
            <a:ext cx="544830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478"/>
              </a:lnSpc>
              <a:buNone/>
            </a:pPr>
            <a:r>
              <a:rPr lang="en-US" sz="7200" dirty="0">
                <a:solidFill>
                  <a:srgbClr val="F6F2EA">
                    <a:alpha val="6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01</a:t>
            </a:r>
            <a:endParaRPr lang="en-US" sz="7200" dirty="0"/>
          </a:p>
        </p:txBody>
      </p:sp>
      <p:sp>
        <p:nvSpPr>
          <p:cNvPr id="7" name="Text 4"/>
          <p:cNvSpPr/>
          <p:nvPr/>
        </p:nvSpPr>
        <p:spPr>
          <a:xfrm>
            <a:off x="1143000" y="4552801"/>
            <a:ext cx="5448300" cy="449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465"/>
              </a:lnSpc>
              <a:buNone/>
            </a:pPr>
            <a:r>
              <a:rPr lang="en-US" sz="2700" b="1" dirty="0">
                <a:solidFill>
                  <a:srgbClr val="F6F2E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Ouvrir la facture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1143000" y="5154662"/>
            <a:ext cx="5101590" cy="632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F6F2EA">
                    <a:alpha val="9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Depuis la vue de gestion, et consulter son contenu.</a:t>
            </a:r>
            <a:endParaRPr lang="en-US" sz="1950" dirty="0"/>
          </a:p>
        </p:txBody>
      </p:sp>
      <p:sp>
        <p:nvSpPr>
          <p:cNvPr id="9" name="Shape 6"/>
          <p:cNvSpPr/>
          <p:nvPr/>
        </p:nvSpPr>
        <p:spPr>
          <a:xfrm>
            <a:off x="6667500" y="3009751"/>
            <a:ext cx="4953000" cy="19050"/>
          </a:xfrm>
          <a:prstGeom prst="rect">
            <a:avLst/>
          </a:prstGeom>
          <a:solidFill>
            <a:srgbClr val="F6F2EA">
              <a:alpha val="3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6667500" y="3371701"/>
            <a:ext cx="544830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478"/>
              </a:lnSpc>
              <a:buNone/>
            </a:pPr>
            <a:r>
              <a:rPr lang="en-US" sz="7200" dirty="0">
                <a:solidFill>
                  <a:srgbClr val="F6F2EA">
                    <a:alpha val="6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02</a:t>
            </a:r>
            <a:endParaRPr lang="en-US" sz="7200" dirty="0"/>
          </a:p>
        </p:txBody>
      </p:sp>
      <p:sp>
        <p:nvSpPr>
          <p:cNvPr id="11" name="Text 8"/>
          <p:cNvSpPr/>
          <p:nvPr/>
        </p:nvSpPr>
        <p:spPr>
          <a:xfrm>
            <a:off x="6667500" y="4552801"/>
            <a:ext cx="5448300" cy="449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465"/>
              </a:lnSpc>
              <a:buNone/>
            </a:pPr>
            <a:r>
              <a:rPr lang="en-US" sz="2700" b="1" dirty="0">
                <a:solidFill>
                  <a:srgbClr val="F6F2E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Attribuer au collaborateur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6667500" y="5154662"/>
            <a:ext cx="5101590" cy="632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F6F2EA">
                    <a:alpha val="9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Manuellement, après vérification de la référence payeur.</a:t>
            </a:r>
            <a:endParaRPr lang="en-US" sz="1950" dirty="0"/>
          </a:p>
        </p:txBody>
      </p:sp>
      <p:sp>
        <p:nvSpPr>
          <p:cNvPr id="13" name="Shape 10"/>
          <p:cNvSpPr/>
          <p:nvPr/>
        </p:nvSpPr>
        <p:spPr>
          <a:xfrm>
            <a:off x="12192000" y="3009751"/>
            <a:ext cx="4953000" cy="19050"/>
          </a:xfrm>
          <a:prstGeom prst="rect">
            <a:avLst/>
          </a:prstGeom>
          <a:solidFill>
            <a:srgbClr val="F6F2EA">
              <a:alpha val="35000"/>
            </a:srgbClr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12192000" y="3371701"/>
            <a:ext cx="544830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3478"/>
              </a:lnSpc>
              <a:buNone/>
            </a:pPr>
            <a:r>
              <a:rPr lang="en-US" sz="7200" dirty="0">
                <a:solidFill>
                  <a:srgbClr val="F6F2EA">
                    <a:alpha val="60000"/>
                  </a:srgbClr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03</a:t>
            </a:r>
            <a:endParaRPr lang="en-US" sz="7200" dirty="0"/>
          </a:p>
        </p:txBody>
      </p:sp>
      <p:sp>
        <p:nvSpPr>
          <p:cNvPr id="15" name="Text 12"/>
          <p:cNvSpPr/>
          <p:nvPr/>
        </p:nvSpPr>
        <p:spPr>
          <a:xfrm>
            <a:off x="12192000" y="4552801"/>
            <a:ext cx="5448300" cy="449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0465"/>
              </a:lnSpc>
              <a:buNone/>
            </a:pPr>
            <a:r>
              <a:rPr lang="en-US" sz="2700" b="1" dirty="0">
                <a:solidFill>
                  <a:srgbClr val="F6F2EA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Rapprocher la dépense</a:t>
            </a:r>
            <a:endParaRPr lang="en-US" sz="2700" dirty="0"/>
          </a:p>
        </p:txBody>
      </p:sp>
      <p:sp>
        <p:nvSpPr>
          <p:cNvPr id="16" name="Text 13"/>
          <p:cNvSpPr/>
          <p:nvPr/>
        </p:nvSpPr>
        <p:spPr>
          <a:xfrm>
            <a:off x="12192000" y="5154662"/>
            <a:ext cx="5101590" cy="6322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500"/>
              </a:lnSpc>
              <a:buNone/>
            </a:pPr>
            <a:r>
              <a:rPr lang="en-US" sz="1950" dirty="0">
                <a:solidFill>
                  <a:srgbClr val="F6F2EA">
                    <a:alpha val="9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 laisser le collaborateur s'en charger après relance.</a:t>
            </a:r>
            <a:endParaRPr lang="en-US" sz="1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8E41AB58455A4990DC8F04EA13EEB2" ma:contentTypeVersion="19" ma:contentTypeDescription="Crée un document." ma:contentTypeScope="" ma:versionID="7555514c1f1245bdc35c712287390f05">
  <xsd:schema xmlns:xsd="http://www.w3.org/2001/XMLSchema" xmlns:xs="http://www.w3.org/2001/XMLSchema" xmlns:p="http://schemas.microsoft.com/office/2006/metadata/properties" xmlns:ns2="602bd6e3-6dcc-4d3a-87a7-d7792198175b" xmlns:ns3="2c2b06c5-99bd-423a-9f6e-c688389443bc" targetNamespace="http://schemas.microsoft.com/office/2006/metadata/properties" ma:root="true" ma:fieldsID="2d0e67f5c034c59e17a929fe830e6f82" ns2:_="" ns3:_="">
    <xsd:import namespace="602bd6e3-6dcc-4d3a-87a7-d7792198175b"/>
    <xsd:import namespace="2c2b06c5-99bd-423a-9f6e-c688389443b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bd6e3-6dcc-4d3a-87a7-d7792198175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95daf75-bc22-46f1-9eaa-44c8b1df3ea4}" ma:internalName="TaxCatchAll" ma:showField="CatchAllData" ma:web="602bd6e3-6dcc-4d3a-87a7-d77921981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2b06c5-99bd-423a-9f6e-c688389443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56bf4310-bb0c-4729-a714-eb058939f7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2b06c5-99bd-423a-9f6e-c688389443bc">
      <Terms xmlns="http://schemas.microsoft.com/office/infopath/2007/PartnerControls"/>
    </lcf76f155ced4ddcb4097134ff3c332f>
    <TaxCatchAll xmlns="602bd6e3-6dcc-4d3a-87a7-d7792198175b" xsi:nil="true"/>
  </documentManagement>
</p:properties>
</file>

<file path=customXml/itemProps1.xml><?xml version="1.0" encoding="utf-8"?>
<ds:datastoreItem xmlns:ds="http://schemas.openxmlformats.org/officeDocument/2006/customXml" ds:itemID="{153FFD91-723C-4A4E-A247-A958DB695D1D}"/>
</file>

<file path=customXml/itemProps2.xml><?xml version="1.0" encoding="utf-8"?>
<ds:datastoreItem xmlns:ds="http://schemas.openxmlformats.org/officeDocument/2006/customXml" ds:itemID="{A6C830D3-1D85-4832-BDE6-F4A62E821328}"/>
</file>

<file path=customXml/itemProps3.xml><?xml version="1.0" encoding="utf-8"?>
<ds:datastoreItem xmlns:ds="http://schemas.openxmlformats.org/officeDocument/2006/customXml" ds:itemID="{EEF8D6D0-7486-4102-AC7D-79952CB102BA}"/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793</Words>
  <Application>Microsoft Office PowerPoint</Application>
  <PresentationFormat>Personnalisé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Figtree</vt:lpstr>
      <vt:lpstr>PP Woodland</vt:lpstr>
      <vt:lpstr>Roboto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Emilie LE GOFF MILAN [Eurécia]</cp:lastModifiedBy>
  <cp:revision>2</cp:revision>
  <dcterms:created xsi:type="dcterms:W3CDTF">2026-09-02T06:22:48Z</dcterms:created>
  <dcterms:modified xsi:type="dcterms:W3CDTF">2026-09-03T14:20:17Z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0x010100E38E41AB58455A4990DC8F04EA13EEB2</vt:lpwstr>
  </property>
</Properties>
</file>