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340" r:id="rId5"/>
    <p:sldId id="361" r:id="rId6"/>
    <p:sldId id="362" r:id="rId7"/>
    <p:sldId id="363" r:id="rId8"/>
    <p:sldId id="334" r:id="rId9"/>
    <p:sldId id="335" r:id="rId10"/>
    <p:sldId id="342" r:id="rId11"/>
    <p:sldId id="343" r:id="rId12"/>
    <p:sldId id="364" r:id="rId13"/>
    <p:sldId id="344" r:id="rId14"/>
    <p:sldId id="345" r:id="rId15"/>
    <p:sldId id="336" r:id="rId16"/>
    <p:sldId id="367" r:id="rId17"/>
    <p:sldId id="353" r:id="rId18"/>
    <p:sldId id="354" r:id="rId19"/>
    <p:sldId id="355" r:id="rId20"/>
    <p:sldId id="368" r:id="rId21"/>
    <p:sldId id="356" r:id="rId22"/>
    <p:sldId id="341"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3D15B-A6C8-0B81-D1A8-F0FF654E36F9}" v="8" dt="2026-07-16T09:52:11.11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8" d="100"/>
          <a:sy n="78" d="100"/>
        </p:scale>
        <p:origin x="787" y="91"/>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S::pauline.morin@eurecia.com::26806002-a94a-4f86-8fe6-d48cb3313228" providerId="AD" clId="Web-{3913D15B-A6C8-0B81-D1A8-F0FF654E36F9}"/>
    <pc:docChg chg="modSld">
      <pc:chgData name="Pauline MORIN [Eurécia]" userId="S::pauline.morin@eurecia.com::26806002-a94a-4f86-8fe6-d48cb3313228" providerId="AD" clId="Web-{3913D15B-A6C8-0B81-D1A8-F0FF654E36F9}" dt="2026-07-16T09:52:11.119" v="9" actId="20577"/>
      <pc:docMkLst>
        <pc:docMk/>
      </pc:docMkLst>
      <pc:sldChg chg="modSp">
        <pc:chgData name="Pauline MORIN [Eurécia]" userId="S::pauline.morin@eurecia.com::26806002-a94a-4f86-8fe6-d48cb3313228" providerId="AD" clId="Web-{3913D15B-A6C8-0B81-D1A8-F0FF654E36F9}" dt="2026-07-16T09:52:11.119" v="9" actId="20577"/>
        <pc:sldMkLst>
          <pc:docMk/>
          <pc:sldMk cId="3210797679" sldId="340"/>
        </pc:sldMkLst>
        <pc:spChg chg="mod">
          <ac:chgData name="Pauline MORIN [Eurécia]" userId="S::pauline.morin@eurecia.com::26806002-a94a-4f86-8fe6-d48cb3313228" providerId="AD" clId="Web-{3913D15B-A6C8-0B81-D1A8-F0FF654E36F9}" dt="2026-07-16T09:52:11.119" v="9" actId="20577"/>
          <ac:spMkLst>
            <pc:docMk/>
            <pc:sldMk cId="3210797679" sldId="340"/>
            <ac:spMk id="22" creationId="{563E3B4D-DC08-7EAB-75DB-447498E9575A}"/>
          </ac:spMkLst>
        </pc:spChg>
      </pc:sldChg>
    </pc:docChg>
  </pc:docChgLst>
  <pc:docChgLst>
    <pc:chgData name="Pauline MORIN [Eurécia]" userId="26806002-a94a-4f86-8fe6-d48cb3313228" providerId="ADAL" clId="{B85BA752-6AE8-4527-9816-017B678DD043}"/>
    <pc:docChg chg="custSel modSld">
      <pc:chgData name="Pauline MORIN [Eurécia]" userId="26806002-a94a-4f86-8fe6-d48cb3313228" providerId="ADAL" clId="{B85BA752-6AE8-4527-9816-017B678DD043}" dt="2026-07-16T10:12:28.839" v="1" actId="478"/>
      <pc:docMkLst>
        <pc:docMk/>
      </pc:docMkLst>
      <pc:sldChg chg="addSp delSp mod">
        <pc:chgData name="Pauline MORIN [Eurécia]" userId="26806002-a94a-4f86-8fe6-d48cb3313228" providerId="ADAL" clId="{B85BA752-6AE8-4527-9816-017B678DD043}" dt="2026-07-16T10:12:28.839" v="1" actId="478"/>
        <pc:sldMkLst>
          <pc:docMk/>
          <pc:sldMk cId="3383393424" sldId="355"/>
        </pc:sldMkLst>
        <pc:picChg chg="add del">
          <ac:chgData name="Pauline MORIN [Eurécia]" userId="26806002-a94a-4f86-8fe6-d48cb3313228" providerId="ADAL" clId="{B85BA752-6AE8-4527-9816-017B678DD043}" dt="2026-07-16T10:12:28.839" v="1" actId="478"/>
          <ac:picMkLst>
            <pc:docMk/>
            <pc:sldMk cId="3383393424" sldId="355"/>
            <ac:picMk id="3" creationId="{3A0AFF9F-4CAA-D87F-94FF-F14C3D79D0D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17/07/2026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652" r:id="rId3"/>
    <p:sldLayoutId id="2147483670" r:id="rId4"/>
    <p:sldLayoutId id="2147483700" r:id="rId5"/>
    <p:sldLayoutId id="2147483701" r:id="rId6"/>
    <p:sldLayoutId id="2147483655" r:id="rId7"/>
    <p:sldLayoutId id="2147483656" r:id="rId8"/>
    <p:sldLayoutId id="2147483654" r:id="rId9"/>
    <p:sldLayoutId id="2147483653"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71" r:id="rId23"/>
    <p:sldLayoutId id="2147483686" r:id="rId24"/>
    <p:sldLayoutId id="2147483672" r:id="rId25"/>
    <p:sldLayoutId id="2147483675" r:id="rId26"/>
    <p:sldLayoutId id="2147483684" r:id="rId27"/>
    <p:sldLayoutId id="2147483685" r:id="rId28"/>
    <p:sldLayoutId id="2147483687" r:id="rId29"/>
    <p:sldLayoutId id="2147483688" r:id="rId30"/>
    <p:sldLayoutId id="2147483689" r:id="rId31"/>
    <p:sldLayoutId id="2147483690" r:id="rId32"/>
    <p:sldLayoutId id="2147483673" r:id="rId33"/>
    <p:sldLayoutId id="2147483674" r:id="rId34"/>
    <p:sldLayoutId id="2147483676" r:id="rId35"/>
    <p:sldLayoutId id="2147483677" r:id="rId36"/>
    <p:sldLayoutId id="2147483683" r:id="rId37"/>
    <p:sldLayoutId id="2147483682" r:id="rId38"/>
    <p:sldLayoutId id="2147483678" r:id="rId39"/>
    <p:sldLayoutId id="2147483679" r:id="rId40"/>
    <p:sldLayoutId id="2147483680" r:id="rId41"/>
    <p:sldLayoutId id="2147483681" r:id="rId42"/>
    <p:sldLayoutId id="2147483669" r:id="rId43"/>
    <p:sldLayoutId id="2147483704" r:id="rId44"/>
    <p:sldLayoutId id="2147483691" r:id="rId45"/>
    <p:sldLayoutId id="2147483692" r:id="rId46"/>
    <p:sldLayoutId id="2147483693" r:id="rId47"/>
    <p:sldLayoutId id="2147483696" r:id="rId48"/>
    <p:sldLayoutId id="2147483697" r:id="rId49"/>
    <p:sldLayoutId id="2147483694" r:id="rId50"/>
    <p:sldLayoutId id="2147483695" r:id="rId51"/>
    <p:sldLayoutId id="2147483698" r:id="rId52"/>
    <p:sldLayoutId id="2147483699" r:id="rId53"/>
    <p:sldLayoutId id="2147483702" r:id="rId54"/>
    <p:sldLayoutId id="2147483703" r:id="rId55"/>
    <p:sldLayoutId id="2147483705" r:id="rId56"/>
    <p:sldLayoutId id="2147483706" r:id="rId57"/>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 Target="slide5.xml"/><Relationship Id="rId7" Type="http://schemas.openxmlformats.org/officeDocument/2006/relationships/image" Target="../media/image1.sv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8.xml"/><Relationship Id="rId5" Type="http://schemas.openxmlformats.org/officeDocument/2006/relationships/slide" Target="slide12.xml"/><Relationship Id="rId10" Type="http://schemas.openxmlformats.org/officeDocument/2006/relationships/image" Target="../media/image18.png"/><Relationship Id="rId4" Type="http://schemas.openxmlformats.org/officeDocument/2006/relationships/slide" Target="slide9.xml"/><Relationship Id="rId9" Type="http://schemas.openxmlformats.org/officeDocument/2006/relationships/slide" Target="slid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Gestion des Temps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Guide utilisateur</a:t>
            </a:r>
          </a:p>
        </p:txBody>
      </p:sp>
      <p:sp>
        <p:nvSpPr>
          <p:cNvPr id="22" name="Espace réservé du texte 21">
            <a:extLst>
              <a:ext uri="{FF2B5EF4-FFF2-40B4-BE49-F238E27FC236}">
                <a16:creationId xmlns:a16="http://schemas.microsoft.com/office/drawing/2014/main" id="{563E3B4D-DC08-7EAB-75DB-447498E9575A}"/>
              </a:ext>
            </a:extLst>
          </p:cNvPr>
          <p:cNvSpPr>
            <a:spLocks noGrp="1" noRot="1" noMove="1" noResize="1" noEditPoints="1" noAdjustHandles="1" noChangeArrowheads="1" noChangeShapeType="1"/>
          </p:cNvSpPr>
          <p:nvPr>
            <p:ph type="body" sz="quarter" idx="15"/>
          </p:nvPr>
        </p:nvSpPr>
        <p:spPr/>
        <p:txBody>
          <a:bodyPr vert="horz" lIns="91440" tIns="45720" rIns="91440" bIns="45720" rtlCol="0" anchor="t">
            <a:normAutofit fontScale="47500" lnSpcReduction="20000"/>
          </a:bodyPr>
          <a:lstStyle/>
          <a:p>
            <a:r>
              <a:rPr lang="fr-FR" dirty="0">
                <a:latin typeface="Figtree"/>
              </a:rPr>
              <a:t>Dernière mise à jour</a:t>
            </a:r>
          </a:p>
          <a:p>
            <a:r>
              <a:rPr lang="fr-FR">
                <a:latin typeface="Figtree"/>
              </a:rPr>
              <a:t>Juillet 2026</a:t>
            </a:r>
            <a:endParaRPr lang="fr-FR" dirty="0"/>
          </a:p>
        </p:txBody>
      </p:sp>
      <p:pic>
        <p:nvPicPr>
          <p:cNvPr id="4" name="Image 3" descr="Une image contenant cercle, Graphique&#10;&#10;Description générée automatiquement">
            <a:extLst>
              <a:ext uri="{FF2B5EF4-FFF2-40B4-BE49-F238E27FC236}">
                <a16:creationId xmlns:a16="http://schemas.microsoft.com/office/drawing/2014/main" id="{C42C8E2E-87F6-A463-49D9-3DE344B9FB08}"/>
              </a:ext>
            </a:extLst>
          </p:cNvPr>
          <p:cNvPicPr>
            <a:picLocks noChangeAspect="1"/>
          </p:cNvPicPr>
          <p:nvPr/>
        </p:nvPicPr>
        <p:blipFill>
          <a:blip r:embed="rId3"/>
          <a:stretch>
            <a:fillRect/>
          </a:stretch>
        </p:blipFill>
        <p:spPr>
          <a:xfrm>
            <a:off x="852457" y="4078258"/>
            <a:ext cx="654050" cy="704850"/>
          </a:xfrm>
          <a:prstGeom prst="rect">
            <a:avLst/>
          </a:prstGeom>
        </p:spPr>
      </p:pic>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editer vos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255846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ea typeface="Calibri"/>
                <a:cs typeface="Calibri"/>
              </a:rPr>
              <a:t>Suivi par temps</a:t>
            </a:r>
            <a:endParaRPr lang="fr-FR" sz="1600" dirty="0">
              <a:solidFill>
                <a:schemeClr val="accent3"/>
              </a:solidFill>
              <a:latin typeface="Figtree"/>
            </a:endParaRPr>
          </a:p>
          <a:p>
            <a:pPr algn="just"/>
            <a:r>
              <a:rPr lang="fr-FR" sz="1600" dirty="0">
                <a:solidFill>
                  <a:srgbClr val="000000"/>
                </a:solidFill>
                <a:ea typeface="Calibri"/>
                <a:cs typeface="Calibri"/>
              </a:rPr>
              <a:t>Si vous le souhaitez vous pouvez préremplir votre fiche selon votre horaire : </a:t>
            </a:r>
            <a:endParaRPr lang="fr-FR" dirty="0"/>
          </a:p>
        </p:txBody>
      </p:sp>
      <p:sp>
        <p:nvSpPr>
          <p:cNvPr id="11" name="ZoneTexte 10">
            <a:extLst>
              <a:ext uri="{FF2B5EF4-FFF2-40B4-BE49-F238E27FC236}">
                <a16:creationId xmlns:a16="http://schemas.microsoft.com/office/drawing/2014/main" id="{A2C6E44B-2365-5EAC-0EAD-3AF09BF10B81}"/>
              </a:ext>
            </a:extLst>
          </p:cNvPr>
          <p:cNvSpPr txBox="1"/>
          <p:nvPr/>
        </p:nvSpPr>
        <p:spPr>
          <a:xfrm>
            <a:off x="260439" y="4986756"/>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ea typeface="Calibri"/>
                <a:cs typeface="Calibri"/>
              </a:rPr>
              <a:t>Sinon vous pouvez renseigner manuellement votre temps</a:t>
            </a:r>
          </a:p>
        </p:txBody>
      </p:sp>
      <p:pic>
        <p:nvPicPr>
          <p:cNvPr id="3" name="Image 2">
            <a:extLst>
              <a:ext uri="{FF2B5EF4-FFF2-40B4-BE49-F238E27FC236}">
                <a16:creationId xmlns:a16="http://schemas.microsoft.com/office/drawing/2014/main" id="{35F72ECF-1483-E3D1-ABA4-A142E848E579}"/>
              </a:ext>
            </a:extLst>
          </p:cNvPr>
          <p:cNvPicPr>
            <a:picLocks noChangeAspect="1"/>
          </p:cNvPicPr>
          <p:nvPr/>
        </p:nvPicPr>
        <p:blipFill>
          <a:blip r:embed="rId4"/>
          <a:srcRect t="5459"/>
          <a:stretch>
            <a:fillRect/>
          </a:stretch>
        </p:blipFill>
        <p:spPr>
          <a:xfrm>
            <a:off x="3429163" y="3663087"/>
            <a:ext cx="8684179" cy="3076926"/>
          </a:xfrm>
          <a:prstGeom prst="rect">
            <a:avLst/>
          </a:prstGeom>
        </p:spPr>
      </p:pic>
      <p:pic>
        <p:nvPicPr>
          <p:cNvPr id="10" name="Image 9">
            <a:extLst>
              <a:ext uri="{FF2B5EF4-FFF2-40B4-BE49-F238E27FC236}">
                <a16:creationId xmlns:a16="http://schemas.microsoft.com/office/drawing/2014/main" id="{59BF2335-84D8-8234-CEBE-5CEECE0F7FB0}"/>
              </a:ext>
            </a:extLst>
          </p:cNvPr>
          <p:cNvPicPr>
            <a:picLocks noChangeAspect="1"/>
          </p:cNvPicPr>
          <p:nvPr/>
        </p:nvPicPr>
        <p:blipFill>
          <a:blip r:embed="rId5"/>
          <a:srcRect t="2765" b="42815"/>
          <a:stretch>
            <a:fillRect/>
          </a:stretch>
        </p:blipFill>
        <p:spPr>
          <a:xfrm>
            <a:off x="3156154" y="1455745"/>
            <a:ext cx="8957188" cy="1218630"/>
          </a:xfrm>
          <a:prstGeom prst="rect">
            <a:avLst/>
          </a:prstGeom>
        </p:spPr>
      </p:pic>
    </p:spTree>
    <p:extLst>
      <p:ext uri="{BB962C8B-B14F-4D97-AF65-F5344CB8AC3E}">
        <p14:creationId xmlns:p14="http://schemas.microsoft.com/office/powerpoint/2010/main" val="203764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editer vos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Une fois l’ensemble de vos heures supplémentaires renseignées, vous pouvez soumettre votre feuille de temps à validation par votre manager.</a:t>
            </a:r>
          </a:p>
          <a:p>
            <a:endParaRPr lang="fr-FR" sz="1600" dirty="0">
              <a:solidFill>
                <a:srgbClr val="000000"/>
              </a:solidFill>
              <a:cs typeface="Calibri"/>
            </a:endParaRPr>
          </a:p>
          <a:p>
            <a:r>
              <a:rPr lang="fr-FR" sz="1600" dirty="0">
                <a:solidFill>
                  <a:srgbClr val="000000"/>
                </a:solidFill>
                <a:cs typeface="Calibri"/>
              </a:rPr>
              <a:t>Le bouton « Envoyer en validation » se situe dans sur le bandeau supérieur de la feuille de temps</a:t>
            </a:r>
          </a:p>
          <a:p>
            <a:pPr algn="just"/>
            <a:endParaRPr lang="fr-FR" sz="1600" dirty="0">
              <a:solidFill>
                <a:srgbClr val="000000"/>
              </a:solidFill>
              <a:latin typeface="Figtree"/>
              <a:ea typeface="Calibri"/>
              <a:cs typeface="Calibri"/>
            </a:endParaRPr>
          </a:p>
          <a:p>
            <a:pPr algn="l"/>
            <a:endParaRPr lang="fr-FR" dirty="0"/>
          </a:p>
        </p:txBody>
      </p:sp>
      <p:pic>
        <p:nvPicPr>
          <p:cNvPr id="7" name="Image 6">
            <a:extLst>
              <a:ext uri="{FF2B5EF4-FFF2-40B4-BE49-F238E27FC236}">
                <a16:creationId xmlns:a16="http://schemas.microsoft.com/office/drawing/2014/main" id="{E5F19418-AF5C-22B2-9721-66C74BACB3D0}"/>
              </a:ext>
            </a:extLst>
          </p:cNvPr>
          <p:cNvPicPr>
            <a:picLocks noChangeAspect="1"/>
          </p:cNvPicPr>
          <p:nvPr/>
        </p:nvPicPr>
        <p:blipFill>
          <a:blip r:embed="rId4"/>
          <a:stretch>
            <a:fillRect/>
          </a:stretch>
        </p:blipFill>
        <p:spPr>
          <a:xfrm>
            <a:off x="544170" y="4816356"/>
            <a:ext cx="1991003" cy="771633"/>
          </a:xfrm>
          <a:prstGeom prst="rect">
            <a:avLst/>
          </a:prstGeom>
        </p:spPr>
      </p:pic>
      <p:pic>
        <p:nvPicPr>
          <p:cNvPr id="12" name="Image 11">
            <a:extLst>
              <a:ext uri="{FF2B5EF4-FFF2-40B4-BE49-F238E27FC236}">
                <a16:creationId xmlns:a16="http://schemas.microsoft.com/office/drawing/2014/main" id="{0C4E29D0-96E6-610E-063A-ED2B5E1B7517}"/>
              </a:ext>
            </a:extLst>
          </p:cNvPr>
          <p:cNvPicPr>
            <a:picLocks noChangeAspect="1"/>
          </p:cNvPicPr>
          <p:nvPr/>
        </p:nvPicPr>
        <p:blipFill>
          <a:blip r:embed="rId5"/>
          <a:stretch>
            <a:fillRect/>
          </a:stretch>
        </p:blipFill>
        <p:spPr>
          <a:xfrm>
            <a:off x="2818904" y="1602658"/>
            <a:ext cx="9395152" cy="3884970"/>
          </a:xfrm>
          <a:prstGeom prst="rect">
            <a:avLst/>
          </a:prstGeom>
        </p:spPr>
      </p:pic>
    </p:spTree>
    <p:extLst>
      <p:ext uri="{BB962C8B-B14F-4D97-AF65-F5344CB8AC3E}">
        <p14:creationId xmlns:p14="http://schemas.microsoft.com/office/powerpoint/2010/main" val="270597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9600" dirty="0">
                <a:solidFill>
                  <a:schemeClr val="bg2"/>
                </a:solidFill>
              </a:rPr>
              <a:t>Validation des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317229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30581" y="1788271"/>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Depuis le module «Temps et activités », sélectionnez « Vue manager » pour accéder à l’ensemble des feuilles de temps de vos collaborateurs.</a:t>
            </a:r>
          </a:p>
          <a:p>
            <a:endParaRPr lang="fr-FR" sz="1600" dirty="0">
              <a:solidFill>
                <a:srgbClr val="000000"/>
              </a:solidFill>
              <a:cs typeface="Calibri"/>
            </a:endParaRPr>
          </a:p>
          <a:p>
            <a:r>
              <a:rPr lang="fr-FR" sz="1600" dirty="0">
                <a:solidFill>
                  <a:srgbClr val="000000"/>
                </a:solidFill>
                <a:cs typeface="Calibri"/>
              </a:rPr>
              <a:t>Vous pouvez également y accéder via le raccourci présent sur votre page d’accueil. </a:t>
            </a:r>
          </a:p>
          <a:p>
            <a:pPr algn="l"/>
            <a:endParaRPr lang="fr-FR" dirty="0"/>
          </a:p>
        </p:txBody>
      </p:sp>
      <p:pic>
        <p:nvPicPr>
          <p:cNvPr id="4" name="Image 3">
            <a:extLst>
              <a:ext uri="{FF2B5EF4-FFF2-40B4-BE49-F238E27FC236}">
                <a16:creationId xmlns:a16="http://schemas.microsoft.com/office/drawing/2014/main" id="{A91D0B8F-AF1B-3642-D63F-56B681C8E536}"/>
              </a:ext>
            </a:extLst>
          </p:cNvPr>
          <p:cNvPicPr>
            <a:picLocks noChangeAspect="1"/>
          </p:cNvPicPr>
          <p:nvPr/>
        </p:nvPicPr>
        <p:blipFill>
          <a:blip r:embed="rId4"/>
          <a:stretch>
            <a:fillRect/>
          </a:stretch>
        </p:blipFill>
        <p:spPr>
          <a:xfrm>
            <a:off x="2761129" y="1511214"/>
            <a:ext cx="5396474" cy="1717931"/>
          </a:xfrm>
          <a:prstGeom prst="rect">
            <a:avLst/>
          </a:prstGeom>
        </p:spPr>
      </p:pic>
      <p:pic>
        <p:nvPicPr>
          <p:cNvPr id="10" name="Image 9">
            <a:extLst>
              <a:ext uri="{FF2B5EF4-FFF2-40B4-BE49-F238E27FC236}">
                <a16:creationId xmlns:a16="http://schemas.microsoft.com/office/drawing/2014/main" id="{FC46BDED-85F0-49D0-E214-69F041E555BD}"/>
              </a:ext>
            </a:extLst>
          </p:cNvPr>
          <p:cNvPicPr>
            <a:picLocks noChangeAspect="1"/>
          </p:cNvPicPr>
          <p:nvPr/>
        </p:nvPicPr>
        <p:blipFill>
          <a:blip r:embed="rId5"/>
          <a:stretch>
            <a:fillRect/>
          </a:stretch>
        </p:blipFill>
        <p:spPr>
          <a:xfrm>
            <a:off x="4297338" y="3170160"/>
            <a:ext cx="7720530" cy="2875808"/>
          </a:xfrm>
          <a:prstGeom prst="rect">
            <a:avLst/>
          </a:prstGeom>
        </p:spPr>
      </p:pic>
      <p:sp>
        <p:nvSpPr>
          <p:cNvPr id="11" name="Rectangle 10">
            <a:extLst>
              <a:ext uri="{FF2B5EF4-FFF2-40B4-BE49-F238E27FC236}">
                <a16:creationId xmlns:a16="http://schemas.microsoft.com/office/drawing/2014/main" id="{1BB54AC9-1F7C-C5D7-2C32-672F75A77C50}"/>
              </a:ext>
            </a:extLst>
          </p:cNvPr>
          <p:cNvSpPr/>
          <p:nvPr/>
        </p:nvSpPr>
        <p:spPr>
          <a:xfrm>
            <a:off x="2940424" y="2510118"/>
            <a:ext cx="1288999" cy="4572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9DDFF252-3B23-24A4-286E-FB2911D8EE67}"/>
              </a:ext>
            </a:extLst>
          </p:cNvPr>
          <p:cNvSpPr/>
          <p:nvPr/>
        </p:nvSpPr>
        <p:spPr>
          <a:xfrm>
            <a:off x="6266329" y="4073732"/>
            <a:ext cx="1801906" cy="81435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2819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30581" y="1788271"/>
            <a:ext cx="2558467"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Vous pouvez valider les feuilles de temps de vos collaborateurs en un seul clic via le bouton de validation.</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r>
              <a:rPr lang="fr-FR" sz="1600" dirty="0">
                <a:solidFill>
                  <a:srgbClr val="000000"/>
                </a:solidFill>
                <a:cs typeface="Calibri"/>
              </a:rPr>
              <a:t>Vous pouvez également accéder au détail de la feuille de temps éditée par votre collaborateur en cliquant dessus. </a:t>
            </a:r>
          </a:p>
          <a:p>
            <a:pPr algn="just"/>
            <a:endParaRPr lang="fr-FR" sz="1600" dirty="0">
              <a:latin typeface="Calibri" panose="020F0502020204030204" pitchFamily="34" charset="0"/>
            </a:endParaRPr>
          </a:p>
          <a:p>
            <a:pPr algn="l"/>
            <a:endParaRPr lang="fr-FR" dirty="0"/>
          </a:p>
        </p:txBody>
      </p:sp>
      <p:pic>
        <p:nvPicPr>
          <p:cNvPr id="3" name="Image 2">
            <a:extLst>
              <a:ext uri="{FF2B5EF4-FFF2-40B4-BE49-F238E27FC236}">
                <a16:creationId xmlns:a16="http://schemas.microsoft.com/office/drawing/2014/main" id="{0A6FDE0B-DC46-3C08-13CB-AF3F35D4B96F}"/>
              </a:ext>
            </a:extLst>
          </p:cNvPr>
          <p:cNvPicPr>
            <a:picLocks noChangeAspect="1"/>
          </p:cNvPicPr>
          <p:nvPr/>
        </p:nvPicPr>
        <p:blipFill>
          <a:blip r:embed="rId4"/>
          <a:stretch>
            <a:fillRect/>
          </a:stretch>
        </p:blipFill>
        <p:spPr>
          <a:xfrm>
            <a:off x="2589048" y="1892157"/>
            <a:ext cx="9273527" cy="2173660"/>
          </a:xfrm>
          <a:prstGeom prst="rect">
            <a:avLst/>
          </a:prstGeom>
        </p:spPr>
      </p:pic>
      <p:pic>
        <p:nvPicPr>
          <p:cNvPr id="5" name="Image 4">
            <a:extLst>
              <a:ext uri="{FF2B5EF4-FFF2-40B4-BE49-F238E27FC236}">
                <a16:creationId xmlns:a16="http://schemas.microsoft.com/office/drawing/2014/main" id="{18C6B87F-B466-0CE5-004C-3839DB9C2759}"/>
              </a:ext>
            </a:extLst>
          </p:cNvPr>
          <p:cNvPicPr>
            <a:picLocks noChangeAspect="1"/>
          </p:cNvPicPr>
          <p:nvPr/>
        </p:nvPicPr>
        <p:blipFill>
          <a:blip r:embed="rId5"/>
          <a:stretch>
            <a:fillRect/>
          </a:stretch>
        </p:blipFill>
        <p:spPr>
          <a:xfrm>
            <a:off x="442918" y="3361772"/>
            <a:ext cx="866896" cy="600159"/>
          </a:xfrm>
          <a:prstGeom prst="rect">
            <a:avLst/>
          </a:prstGeom>
        </p:spPr>
      </p:pic>
    </p:spTree>
    <p:extLst>
      <p:ext uri="{BB962C8B-B14F-4D97-AF65-F5344CB8AC3E}">
        <p14:creationId xmlns:p14="http://schemas.microsoft.com/office/powerpoint/2010/main" val="1130313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56723" y="2187786"/>
            <a:ext cx="886761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Dans le détail de la feuille de temps, vous pouvez retrouver les heures renseignées par votre collaborateur, ses commentaires et le compteur de ses heures travaillées (en fin de page). </a:t>
            </a:r>
          </a:p>
          <a:p>
            <a:pPr algn="l"/>
            <a:endParaRPr lang="fr-FR" dirty="0"/>
          </a:p>
        </p:txBody>
      </p:sp>
      <p:pic>
        <p:nvPicPr>
          <p:cNvPr id="3" name="Image 2">
            <a:extLst>
              <a:ext uri="{FF2B5EF4-FFF2-40B4-BE49-F238E27FC236}">
                <a16:creationId xmlns:a16="http://schemas.microsoft.com/office/drawing/2014/main" id="{DE404E9C-6799-A81D-31AB-AA7BCD91D8CF}"/>
              </a:ext>
            </a:extLst>
          </p:cNvPr>
          <p:cNvPicPr>
            <a:picLocks noChangeAspect="1"/>
          </p:cNvPicPr>
          <p:nvPr/>
        </p:nvPicPr>
        <p:blipFill>
          <a:blip r:embed="rId4"/>
          <a:stretch>
            <a:fillRect/>
          </a:stretch>
        </p:blipFill>
        <p:spPr>
          <a:xfrm>
            <a:off x="1625487" y="3072697"/>
            <a:ext cx="9602952" cy="2671813"/>
          </a:xfrm>
          <a:prstGeom prst="rect">
            <a:avLst/>
          </a:prstGeom>
        </p:spPr>
      </p:pic>
    </p:spTree>
    <p:extLst>
      <p:ext uri="{BB962C8B-B14F-4D97-AF65-F5344CB8AC3E}">
        <p14:creationId xmlns:p14="http://schemas.microsoft.com/office/powerpoint/2010/main" val="3383393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8000" dirty="0">
                <a:solidFill>
                  <a:schemeClr val="bg2"/>
                </a:solidFill>
              </a:rPr>
              <a:t>Consultation du traitement des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35720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du traitement des heures supplémentaires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0" y="2099551"/>
            <a:ext cx="255846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au traitement des « Heures supp. » depuis la feuille de temps du collaborateur.</a:t>
            </a:r>
          </a:p>
          <a:p>
            <a:endParaRPr lang="fr-FR" sz="1600" dirty="0">
              <a:solidFill>
                <a:srgbClr val="000000"/>
              </a:solidFill>
              <a:cs typeface="Calibri"/>
            </a:endParaRPr>
          </a:p>
          <a:p>
            <a:pPr algn="just"/>
            <a:endParaRPr lang="fr-FR" sz="1600" dirty="0">
              <a:latin typeface="Calibri" panose="020F0502020204030204" pitchFamily="34" charset="0"/>
            </a:endParaRPr>
          </a:p>
          <a:p>
            <a:pPr algn="l"/>
            <a:endParaRPr lang="fr-FR" dirty="0"/>
          </a:p>
        </p:txBody>
      </p:sp>
      <p:pic>
        <p:nvPicPr>
          <p:cNvPr id="3" name="Image 2">
            <a:extLst>
              <a:ext uri="{FF2B5EF4-FFF2-40B4-BE49-F238E27FC236}">
                <a16:creationId xmlns:a16="http://schemas.microsoft.com/office/drawing/2014/main" id="{6E1AF015-EF55-B107-B6AE-528B446C8BE3}"/>
              </a:ext>
            </a:extLst>
          </p:cNvPr>
          <p:cNvPicPr>
            <a:picLocks noChangeAspect="1"/>
          </p:cNvPicPr>
          <p:nvPr/>
        </p:nvPicPr>
        <p:blipFill>
          <a:blip r:embed="rId4"/>
          <a:stretch>
            <a:fillRect/>
          </a:stretch>
        </p:blipFill>
        <p:spPr>
          <a:xfrm>
            <a:off x="2661829" y="1592348"/>
            <a:ext cx="9530171" cy="3077766"/>
          </a:xfrm>
          <a:prstGeom prst="rect">
            <a:avLst/>
          </a:prstGeom>
        </p:spPr>
      </p:pic>
      <p:pic>
        <p:nvPicPr>
          <p:cNvPr id="7" name="Image 6">
            <a:extLst>
              <a:ext uri="{FF2B5EF4-FFF2-40B4-BE49-F238E27FC236}">
                <a16:creationId xmlns:a16="http://schemas.microsoft.com/office/drawing/2014/main" id="{D05D800E-5424-DB28-56C0-AA49175F9711}"/>
              </a:ext>
            </a:extLst>
          </p:cNvPr>
          <p:cNvPicPr>
            <a:picLocks noChangeAspect="1"/>
          </p:cNvPicPr>
          <p:nvPr/>
        </p:nvPicPr>
        <p:blipFill>
          <a:blip r:embed="rId5"/>
          <a:stretch>
            <a:fillRect/>
          </a:stretch>
        </p:blipFill>
        <p:spPr>
          <a:xfrm>
            <a:off x="1828798" y="4210605"/>
            <a:ext cx="6735097" cy="2421418"/>
          </a:xfrm>
          <a:prstGeom prst="rect">
            <a:avLst/>
          </a:prstGeom>
        </p:spPr>
      </p:pic>
    </p:spTree>
    <p:extLst>
      <p:ext uri="{BB962C8B-B14F-4D97-AF65-F5344CB8AC3E}">
        <p14:creationId xmlns:p14="http://schemas.microsoft.com/office/powerpoint/2010/main" val="1548366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70374"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managers et les collaborateurs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433152"/>
            <a:ext cx="5839848" cy="1874328"/>
          </a:xfrm>
        </p:spPr>
        <p:txBody>
          <a:bodyPr>
            <a:normAutofit/>
          </a:bodyPr>
          <a:lstStyle/>
          <a:p>
            <a:r>
              <a:rPr lang="fr-FR" dirty="0"/>
              <a:t>Gérer vos feuilles de temps</a:t>
            </a:r>
          </a:p>
          <a:p>
            <a:r>
              <a:rPr lang="fr-FR" dirty="0"/>
              <a:t>Consulter vos heures supplémentaires</a:t>
            </a:r>
          </a:p>
          <a:p>
            <a:r>
              <a:rPr lang="fr-FR" dirty="0"/>
              <a:t>Analyser les données des temps &amp; activités</a:t>
            </a:r>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627868"/>
          </a:xfrm>
        </p:spPr>
        <p:txBody>
          <a:bodyPr>
            <a:noAutofit/>
          </a:bodyPr>
          <a:lstStyle/>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Consulter les feuilles de temps</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Editer les feuilles de temps</a:t>
            </a:r>
            <a:endParaRPr lang="fr-FR" sz="1500" dirty="0">
              <a:solidFill>
                <a:schemeClr val="bg2"/>
              </a:solidFill>
            </a:endParaRPr>
          </a:p>
          <a:p>
            <a:pPr>
              <a:lnSpc>
                <a:spcPct val="100000"/>
              </a:lnSpc>
            </a:pPr>
            <a:r>
              <a:rPr lang="fr-FR" sz="1500" dirty="0">
                <a:solidFill>
                  <a:schemeClr val="bg2"/>
                </a:solidFill>
                <a:hlinkClick r:id="rId5" action="ppaction://hlinksldjump">
                  <a:extLst>
                    <a:ext uri="{A12FA001-AC4F-418D-AE19-62706E023703}">
                      <ahyp:hlinkClr xmlns:ahyp="http://schemas.microsoft.com/office/drawing/2018/hyperlinkcolor" val="tx"/>
                    </a:ext>
                  </a:extLst>
                </a:hlinkClick>
              </a:rPr>
              <a:t>Editer vos feuilles d’activités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Consulter le traitement de vos heures supplémentaires</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269605"/>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4758070"/>
            <a:ext cx="5961839" cy="89068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9" action="ppaction://hlinksldjump">
                  <a:extLst>
                    <a:ext uri="{A12FA001-AC4F-418D-AE19-62706E023703}">
                      <ahyp:hlinkClr xmlns:ahyp="http://schemas.microsoft.com/office/drawing/2018/hyperlinkcolor" val="tx"/>
                    </a:ext>
                  </a:extLst>
                </a:hlinkClick>
              </a:rPr>
              <a:t>Validation des feuilles de temps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Consultation du traitement des heures supplémentaires</a:t>
            </a:r>
            <a:endParaRPr lang="fr-FR" sz="1500" dirty="0">
              <a:solidFill>
                <a:schemeClr val="bg2"/>
              </a:solidFill>
            </a:endParaRPr>
          </a:p>
          <a:p>
            <a:pPr>
              <a:lnSpc>
                <a:spcPct val="100000"/>
              </a:lnSpc>
            </a:pPr>
            <a:r>
              <a:rPr lang="fr-FR" sz="1500" dirty="0">
                <a:solidFill>
                  <a:schemeClr val="bg2"/>
                </a:solidFill>
                <a:hlinkClick r:id="" action="ppaction://noaction">
                  <a:extLst>
                    <a:ext uri="{A12FA001-AC4F-418D-AE19-62706E023703}">
                      <ahyp:hlinkClr xmlns:ahyp="http://schemas.microsoft.com/office/drawing/2018/hyperlinkcolor" val="tx"/>
                    </a:ext>
                  </a:extLst>
                </a:hlinkClick>
              </a:rPr>
              <a:t>Analyse des temps et activités</a:t>
            </a:r>
            <a:endParaRPr lang="fr-FR" sz="1500"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D7229-A09B-3B51-C687-AD43C785B840}"/>
              </a:ext>
            </a:extLst>
          </p:cNvPr>
          <p:cNvSpPr>
            <a:spLocks noGrp="1"/>
          </p:cNvSpPr>
          <p:nvPr>
            <p:ph type="title"/>
          </p:nvPr>
        </p:nvSpPr>
        <p:spPr/>
        <p:txBody>
          <a:bodyPr/>
          <a:lstStyle/>
          <a:p>
            <a:pPr>
              <a:lnSpc>
                <a:spcPct val="100000"/>
              </a:lnSpc>
            </a:pPr>
            <a:r>
              <a:rPr lang="fr-FR" sz="9600" dirty="0"/>
              <a:t>Usage collaborateur</a:t>
            </a:r>
          </a:p>
        </p:txBody>
      </p:sp>
      <p:sp>
        <p:nvSpPr>
          <p:cNvPr id="3" name="Espace réservé du texte 2">
            <a:extLst>
              <a:ext uri="{FF2B5EF4-FFF2-40B4-BE49-F238E27FC236}">
                <a16:creationId xmlns:a16="http://schemas.microsoft.com/office/drawing/2014/main" id="{6D63170E-DC25-E6D8-1E45-4E4ADBE6D91C}"/>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4CB40C9-FC39-9CD4-4EF4-EF9C9B5E2504}"/>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89172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solidFill>
                  <a:schemeClr val="bg2"/>
                </a:solidFill>
              </a:rPr>
              <a:t>Consulter les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Consultation de vos feuilles de temps</a:t>
            </a:r>
            <a:endParaRPr lang="fr-FR" dirty="0"/>
          </a:p>
        </p:txBody>
      </p:sp>
      <p:pic>
        <p:nvPicPr>
          <p:cNvPr id="3" name="Image 2" descr="Une image contenant texte, capture d’écran, logiciel, Icône d’ordinateur&#10;&#10;Description générée automatiquement">
            <a:extLst>
              <a:ext uri="{FF2B5EF4-FFF2-40B4-BE49-F238E27FC236}">
                <a16:creationId xmlns:a16="http://schemas.microsoft.com/office/drawing/2014/main" id="{A594B1EC-189F-A099-AF71-0EC4814BDBEA}"/>
              </a:ext>
            </a:extLst>
          </p:cNvPr>
          <p:cNvPicPr>
            <a:picLocks noChangeAspect="1"/>
          </p:cNvPicPr>
          <p:nvPr/>
        </p:nvPicPr>
        <p:blipFill>
          <a:blip r:embed="rId4"/>
          <a:stretch>
            <a:fillRect/>
          </a:stretch>
        </p:blipFill>
        <p:spPr>
          <a:xfrm>
            <a:off x="3049801" y="1538106"/>
            <a:ext cx="9043087" cy="3617765"/>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10217" y="2136965"/>
            <a:ext cx="321885" cy="321886"/>
          </a:xfrm>
          <a:prstGeom prst="rect">
            <a:avLst/>
          </a:prstGeom>
        </p:spPr>
      </p:pic>
      <p:pic>
        <p:nvPicPr>
          <p:cNvPr id="5" name="Image 4" descr="Une image contenant texte, capture d’écran, conception&#10;&#10;Description générée automatiquement">
            <a:extLst>
              <a:ext uri="{FF2B5EF4-FFF2-40B4-BE49-F238E27FC236}">
                <a16:creationId xmlns:a16="http://schemas.microsoft.com/office/drawing/2014/main" id="{7A6C4F6B-1EDC-29EC-CEF1-0D6E948BA269}"/>
              </a:ext>
            </a:extLst>
          </p:cNvPr>
          <p:cNvPicPr>
            <a:picLocks noChangeAspect="1"/>
          </p:cNvPicPr>
          <p:nvPr/>
        </p:nvPicPr>
        <p:blipFill>
          <a:blip r:embed="rId6"/>
          <a:stretch>
            <a:fillRect/>
          </a:stretch>
        </p:blipFill>
        <p:spPr>
          <a:xfrm>
            <a:off x="1944903" y="3960063"/>
            <a:ext cx="5624899" cy="2693259"/>
          </a:xfrm>
          <a:prstGeom prst="rect">
            <a:avLst/>
          </a:prstGeom>
        </p:spPr>
      </p:pic>
      <p:pic>
        <p:nvPicPr>
          <p:cNvPr id="7" name="Graphique 6">
            <a:extLst>
              <a:ext uri="{FF2B5EF4-FFF2-40B4-BE49-F238E27FC236}">
                <a16:creationId xmlns:a16="http://schemas.microsoft.com/office/drawing/2014/main" id="{2F82A717-A4ED-C2DC-3117-06632E130B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13802" y="5708476"/>
            <a:ext cx="321885" cy="321886"/>
          </a:xfrm>
          <a:prstGeom prst="rect">
            <a:avLst/>
          </a:prstGeom>
        </p:spPr>
      </p:pic>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2558467"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Depuis la page d’accueil d’Eurécia, cliquez:</a:t>
            </a:r>
            <a:endParaRPr lang="fr-FR" sz="1600" dirty="0">
              <a:ea typeface="Calibri"/>
              <a:cs typeface="Calibri"/>
            </a:endParaRPr>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 sur le module « Temps et activités » puis « Mes feuilles de temps »</a:t>
            </a:r>
            <a:endParaRPr lang="fr-FR" sz="1600" dirty="0"/>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Ou ‘Ce qui me concerne &gt; Remplir ma feuille de temps’</a:t>
            </a:r>
            <a:endParaRPr lang="fr-FR" sz="1400" dirty="0"/>
          </a:p>
          <a:p>
            <a:pPr algn="l"/>
            <a:endParaRPr lang="fr-FR" dirty="0"/>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Consultation de vos feuilles de temps</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2187793"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Vous accédez via l’onglet historique à l’ensemble de vos feuilles de temps générées automatiquement. </a:t>
            </a:r>
            <a:br>
              <a:rPr lang="fr-FR" sz="1600" dirty="0">
                <a:solidFill>
                  <a:srgbClr val="000000"/>
                </a:solidFill>
                <a:ea typeface="Calibri"/>
                <a:cs typeface="Calibri"/>
              </a:rPr>
            </a:br>
            <a:endParaRPr lang="fr-FR" sz="1600" dirty="0"/>
          </a:p>
          <a:p>
            <a:r>
              <a:rPr lang="fr-FR" sz="1600" dirty="0">
                <a:solidFill>
                  <a:srgbClr val="000000"/>
                </a:solidFill>
                <a:ea typeface="Calibri"/>
                <a:cs typeface="Calibri"/>
              </a:rPr>
              <a:t>Pour ouvrir une feuille de temps, cliquez sur celle souhaitée dans la liste. </a:t>
            </a:r>
            <a:endParaRPr lang="fr-FR" sz="1600" dirty="0"/>
          </a:p>
          <a:p>
            <a:pPr algn="just"/>
            <a:endParaRPr lang="fr-FR" sz="1600" dirty="0">
              <a:solidFill>
                <a:srgbClr val="000000"/>
              </a:solidFill>
              <a:latin typeface="Figtree"/>
              <a:ea typeface="Calibri"/>
              <a:cs typeface="Calibri"/>
            </a:endParaRPr>
          </a:p>
          <a:p>
            <a:pPr algn="l"/>
            <a:endParaRPr lang="fr-FR" dirty="0"/>
          </a:p>
        </p:txBody>
      </p:sp>
      <p:pic>
        <p:nvPicPr>
          <p:cNvPr id="3" name="Image 2">
            <a:extLst>
              <a:ext uri="{FF2B5EF4-FFF2-40B4-BE49-F238E27FC236}">
                <a16:creationId xmlns:a16="http://schemas.microsoft.com/office/drawing/2014/main" id="{CA029622-A226-FB26-92C8-77EFE4FD5DD1}"/>
              </a:ext>
            </a:extLst>
          </p:cNvPr>
          <p:cNvPicPr>
            <a:picLocks noChangeAspect="1"/>
          </p:cNvPicPr>
          <p:nvPr/>
        </p:nvPicPr>
        <p:blipFill>
          <a:blip r:embed="rId4"/>
          <a:stretch>
            <a:fillRect/>
          </a:stretch>
        </p:blipFill>
        <p:spPr>
          <a:xfrm>
            <a:off x="2448232" y="1604584"/>
            <a:ext cx="9645445" cy="4586117"/>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Consultation de vos feuilles de temps</a:t>
            </a:r>
            <a:endParaRPr lang="fr-FR" dirty="0"/>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77608" y="1739295"/>
            <a:ext cx="321885" cy="321886"/>
          </a:xfrm>
          <a:prstGeom prst="rect">
            <a:avLst/>
          </a:prstGeom>
        </p:spPr>
      </p:pic>
      <p:sp>
        <p:nvSpPr>
          <p:cNvPr id="9" name="ZoneTexte 8">
            <a:extLst>
              <a:ext uri="{FF2B5EF4-FFF2-40B4-BE49-F238E27FC236}">
                <a16:creationId xmlns:a16="http://schemas.microsoft.com/office/drawing/2014/main" id="{FD980A60-1B42-39EB-56FD-16C506848827}"/>
              </a:ext>
            </a:extLst>
          </p:cNvPr>
          <p:cNvSpPr txBox="1"/>
          <p:nvPr/>
        </p:nvSpPr>
        <p:spPr>
          <a:xfrm>
            <a:off x="-48480" y="1105637"/>
            <a:ext cx="25584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La feuille de temps contient le détail par jour de la semaine concernée.</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Le suivi peut se faire en temps ou par activités.</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La feuille de temps peut également être synchronisée avec les congés et le planning horaire depuis le bandeau supérieur de la feuille de temps. </a:t>
            </a:r>
            <a:endParaRPr lang="fr-FR" sz="1600" dirty="0"/>
          </a:p>
          <a:p>
            <a:pPr algn="just"/>
            <a:endParaRPr lang="fr-FR" sz="1600" dirty="0">
              <a:solidFill>
                <a:srgbClr val="000000"/>
              </a:solidFill>
              <a:latin typeface="Figtree"/>
              <a:ea typeface="Calibri"/>
              <a:cs typeface="Calibri"/>
            </a:endParaRPr>
          </a:p>
          <a:p>
            <a:pPr algn="l"/>
            <a:endParaRPr lang="fr-FR" dirty="0"/>
          </a:p>
        </p:txBody>
      </p:sp>
      <p:pic>
        <p:nvPicPr>
          <p:cNvPr id="10" name="Image 9">
            <a:extLst>
              <a:ext uri="{FF2B5EF4-FFF2-40B4-BE49-F238E27FC236}">
                <a16:creationId xmlns:a16="http://schemas.microsoft.com/office/drawing/2014/main" id="{A075033D-BB63-0502-94BE-D68DBB1206BA}"/>
              </a:ext>
            </a:extLst>
          </p:cNvPr>
          <p:cNvPicPr>
            <a:picLocks noChangeAspect="1"/>
          </p:cNvPicPr>
          <p:nvPr/>
        </p:nvPicPr>
        <p:blipFill>
          <a:blip r:embed="rId5"/>
          <a:stretch>
            <a:fillRect/>
          </a:stretch>
        </p:blipFill>
        <p:spPr>
          <a:xfrm>
            <a:off x="3077497" y="2497393"/>
            <a:ext cx="9107062" cy="4145563"/>
          </a:xfrm>
          <a:prstGeom prst="rect">
            <a:avLst/>
          </a:prstGeom>
        </p:spPr>
      </p:pic>
      <p:pic>
        <p:nvPicPr>
          <p:cNvPr id="3" name="Image 2">
            <a:extLst>
              <a:ext uri="{FF2B5EF4-FFF2-40B4-BE49-F238E27FC236}">
                <a16:creationId xmlns:a16="http://schemas.microsoft.com/office/drawing/2014/main" id="{1F3F23C1-30FB-8F26-778F-39CBDC3F8739}"/>
              </a:ext>
            </a:extLst>
          </p:cNvPr>
          <p:cNvPicPr>
            <a:picLocks noChangeAspect="1"/>
          </p:cNvPicPr>
          <p:nvPr/>
        </p:nvPicPr>
        <p:blipFill>
          <a:blip r:embed="rId6"/>
          <a:stretch>
            <a:fillRect/>
          </a:stretch>
        </p:blipFill>
        <p:spPr>
          <a:xfrm>
            <a:off x="3077497" y="1340803"/>
            <a:ext cx="5191432" cy="2126571"/>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solidFill>
                  <a:schemeClr val="bg2"/>
                </a:solidFill>
              </a:rPr>
              <a:t>Editer les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44086907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68A68E46-4815-4FC8-A9E9-229F671CA0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FAC893-9E2D-41F4-8446-6242E210A68D}">
  <ds:schemaRefs>
    <ds:schemaRef ds:uri="602bd6e3-6dcc-4d3a-87a7-d7792198175b"/>
    <ds:schemaRef ds:uri="http://schemas.openxmlformats.org/package/2006/metadata/core-properties"/>
    <ds:schemaRef ds:uri="http://purl.org/dc/elements/1.1/"/>
    <ds:schemaRef ds:uri="http://www.w3.org/XML/1998/namespace"/>
    <ds:schemaRef ds:uri="http://schemas.microsoft.com/office/2006/documentManagement/types"/>
    <ds:schemaRef ds:uri="http://purl.org/dc/terms/"/>
    <ds:schemaRef ds:uri="2c2b06c5-99bd-423a-9f6e-c688389443bc"/>
    <ds:schemaRef ds:uri="http://purl.org/dc/dcmityp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3276</TotalTime>
  <Words>522</Words>
  <Application>Microsoft Office PowerPoint</Application>
  <PresentationFormat>Grand écran</PresentationFormat>
  <Paragraphs>80</Paragraphs>
  <Slides>19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Gestion des Temps</vt:lpstr>
      <vt:lpstr>A l’issue de la formation, les managers et les collaborateurs seront capables de </vt:lpstr>
      <vt:lpstr>Usage collaborateur</vt:lpstr>
      <vt:lpstr>Usage collaborateur</vt:lpstr>
      <vt:lpstr>Consulter les feuilles de temps</vt:lpstr>
      <vt:lpstr>Présentation PowerPoint</vt:lpstr>
      <vt:lpstr>Présentation PowerPoint</vt:lpstr>
      <vt:lpstr>Présentation PowerPoint</vt:lpstr>
      <vt:lpstr>Editer les temps</vt:lpstr>
      <vt:lpstr>Présentation PowerPoint</vt:lpstr>
      <vt:lpstr>Présentation PowerPoint</vt:lpstr>
      <vt:lpstr>Usage  manager</vt:lpstr>
      <vt:lpstr>Validation des feuilles de temps</vt:lpstr>
      <vt:lpstr>Présentation PowerPoint</vt:lpstr>
      <vt:lpstr>Présentation PowerPoint</vt:lpstr>
      <vt:lpstr>Présentation PowerPoint</vt:lpstr>
      <vt:lpstr>Consultation du traitement des heures supplémentaires</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Mikael TRONYO [Eurécia]</cp:lastModifiedBy>
  <cp:revision>700</cp:revision>
  <dcterms:created xsi:type="dcterms:W3CDTF">2023-07-17T08:33:49Z</dcterms:created>
  <dcterms:modified xsi:type="dcterms:W3CDTF">2026-07-17T12:06:16Z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