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4" r:id="rId5"/>
    <p:sldId id="265" r:id="rId6"/>
    <p:sldId id="271" r:id="rId7"/>
    <p:sldId id="273" r:id="rId8"/>
    <p:sldId id="272" r:id="rId9"/>
    <p:sldId id="274" r:id="rId10"/>
    <p:sldId id="275" r:id="rId11"/>
    <p:sldId id="276" r:id="rId12"/>
    <p:sldId id="277" r:id="rId13"/>
    <p:sldId id="279" r:id="rId14"/>
    <p:sldId id="278" r:id="rId15"/>
    <p:sldId id="280" r:id="rId16"/>
    <p:sldId id="262" r:id="rId17"/>
    <p:sldId id="263" r:id="rId18"/>
    <p:sldId id="266" r:id="rId19"/>
    <p:sldId id="267" r:id="rId20"/>
    <p:sldId id="268" r:id="rId21"/>
    <p:sldId id="269" r:id="rId22"/>
    <p:sldId id="260" r:id="rId23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BFC"/>
    <a:srgbClr val="2FD666"/>
    <a:srgbClr val="F83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avec coins arrondis en diagonale 12">
            <a:extLst>
              <a:ext uri="{FF2B5EF4-FFF2-40B4-BE49-F238E27FC236}">
                <a16:creationId xmlns:a16="http://schemas.microsoft.com/office/drawing/2014/main" id="{94B90CEC-A55A-4A62-BF24-D5161D878B98}"/>
              </a:ext>
            </a:extLst>
          </p:cNvPr>
          <p:cNvSpPr/>
          <p:nvPr userDrawn="1"/>
        </p:nvSpPr>
        <p:spPr>
          <a:xfrm>
            <a:off x="-81280" y="711201"/>
            <a:ext cx="7412967" cy="5364480"/>
          </a:xfrm>
          <a:prstGeom prst="round2Diag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A45F1-4778-46B4-B862-DD7CAAE61D16}"/>
              </a:ext>
            </a:extLst>
          </p:cNvPr>
          <p:cNvSpPr/>
          <p:nvPr userDrawn="1"/>
        </p:nvSpPr>
        <p:spPr>
          <a:xfrm>
            <a:off x="77737" y="1676400"/>
            <a:ext cx="7253950" cy="4399281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D6C18-38BE-459A-8713-948CAF5494BE}"/>
              </a:ext>
            </a:extLst>
          </p:cNvPr>
          <p:cNvSpPr/>
          <p:nvPr userDrawn="1"/>
        </p:nvSpPr>
        <p:spPr>
          <a:xfrm>
            <a:off x="5513470" y="2062480"/>
            <a:ext cx="5118234" cy="36298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sx="101000" sy="101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46104A-730C-4689-BEDE-27BD0D39D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38571" y="215033"/>
            <a:ext cx="2700370" cy="270867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2D0BAD1-150B-4A02-8FAF-D6E97D93A0C9}"/>
              </a:ext>
            </a:extLst>
          </p:cNvPr>
          <p:cNvSpPr txBox="1"/>
          <p:nvPr userDrawn="1"/>
        </p:nvSpPr>
        <p:spPr>
          <a:xfrm>
            <a:off x="9819121" y="6332544"/>
            <a:ext cx="227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C49E4FE-444A-474D-B5D2-B900BDD80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169">
            <a:off x="5591419" y="1657453"/>
            <a:ext cx="1519479" cy="45757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C003AE66-46F6-42AB-AAF2-7C2D628908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0067" y="2885595"/>
            <a:ext cx="4716724" cy="242318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 err="1"/>
              <a:t>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9606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BB070-1202-45D0-83D5-DA7512429C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/>
              <a:t>Titre de la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63DA86-501D-4C1D-BE8C-4C49A4197E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0433" y="1521677"/>
            <a:ext cx="10515600" cy="468805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Ecrire votre </a:t>
            </a:r>
            <a:r>
              <a:rPr lang="fr-FR" dirty="0" err="1"/>
              <a:t>blabla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C3CF7FA-675D-4ECD-B3E2-6C9C6CA88968}"/>
              </a:ext>
            </a:extLst>
          </p:cNvPr>
          <p:cNvSpPr txBox="1"/>
          <p:nvPr userDrawn="1"/>
        </p:nvSpPr>
        <p:spPr>
          <a:xfrm>
            <a:off x="9949217" y="6356462"/>
            <a:ext cx="1678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83C66"/>
                </a:solidFill>
              </a:rPr>
              <a:t>www.eurecia.com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457C8AF-7487-4DFB-A442-2AC1BD4A3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3647" y="6152501"/>
            <a:ext cx="399053" cy="407921"/>
          </a:xfrm>
          <a:prstGeom prst="rect">
            <a:avLst/>
          </a:prstGeom>
        </p:spPr>
      </p:pic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C1729973-3902-41B3-B780-474C36E16EA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0575" y="775055"/>
            <a:ext cx="10515458" cy="419100"/>
          </a:xfrm>
        </p:spPr>
        <p:txBody>
          <a:bodyPr>
            <a:noAutofit/>
          </a:bodyPr>
          <a:lstStyle>
            <a:lvl1pPr>
              <a:defRPr sz="2400">
                <a:solidFill>
                  <a:srgbClr val="002060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26869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BC14FB-7DB5-46F7-A7C0-B2D53C0CEEE4}"/>
              </a:ext>
            </a:extLst>
          </p:cNvPr>
          <p:cNvSpPr/>
          <p:nvPr userDrawn="1"/>
        </p:nvSpPr>
        <p:spPr>
          <a:xfrm>
            <a:off x="7644403" y="1549798"/>
            <a:ext cx="3831204" cy="1621126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A69E14-2E9B-4A8C-9AD1-5468E92B7ABB}"/>
              </a:ext>
            </a:extLst>
          </p:cNvPr>
          <p:cNvSpPr/>
          <p:nvPr userDrawn="1"/>
        </p:nvSpPr>
        <p:spPr>
          <a:xfrm>
            <a:off x="1985018" y="1540193"/>
            <a:ext cx="3831204" cy="1621126"/>
          </a:xfrm>
          <a:prstGeom prst="rect">
            <a:avLst/>
          </a:prstGeom>
          <a:solidFill>
            <a:srgbClr val="1AE2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4F68D9-25A9-48BD-A671-8F4D3F5D7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331" y="1414868"/>
            <a:ext cx="1477109" cy="198375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09B083C-9115-4784-864D-6ED0E04071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93" y="1322103"/>
            <a:ext cx="1477109" cy="2076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2B0A00C-CBF7-465A-96BA-2724A02B333E}"/>
              </a:ext>
            </a:extLst>
          </p:cNvPr>
          <p:cNvSpPr/>
          <p:nvPr userDrawn="1"/>
        </p:nvSpPr>
        <p:spPr>
          <a:xfrm>
            <a:off x="1985018" y="1414868"/>
            <a:ext cx="3742414" cy="1649708"/>
          </a:xfrm>
          <a:prstGeom prst="rect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7C021-B43C-426E-805F-B51D5DABBDBB}"/>
              </a:ext>
            </a:extLst>
          </p:cNvPr>
          <p:cNvSpPr/>
          <p:nvPr userDrawn="1"/>
        </p:nvSpPr>
        <p:spPr>
          <a:xfrm>
            <a:off x="7644403" y="1414868"/>
            <a:ext cx="3742414" cy="1638781"/>
          </a:xfrm>
          <a:prstGeom prst="rect">
            <a:avLst/>
          </a:prstGeom>
          <a:solidFill>
            <a:srgbClr val="1A9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182FD28-759F-4661-9671-970156067CEE}"/>
              </a:ext>
            </a:extLst>
          </p:cNvPr>
          <p:cNvSpPr/>
          <p:nvPr userDrawn="1"/>
        </p:nvSpPr>
        <p:spPr>
          <a:xfrm>
            <a:off x="2098776" y="1546328"/>
            <a:ext cx="351489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Eurécia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, c’est génial ! Car je reçois des notifications quand je suis en astreinte : mon planning est mis à jour et je peux m’organiser. Je me sens plus considérée de la part de ma direction.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03C85AC-1905-47FC-AE1F-C0967F3F601B}"/>
              </a:ext>
            </a:extLst>
          </p:cNvPr>
          <p:cNvSpPr/>
          <p:nvPr userDrawn="1"/>
        </p:nvSpPr>
        <p:spPr>
          <a:xfrm>
            <a:off x="3462127" y="2727105"/>
            <a:ext cx="21467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Une collaboratrice d’Engie </a:t>
            </a:r>
            <a:r>
              <a:rPr lang="fr-FR" sz="1100" i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Inéo</a:t>
            </a:r>
            <a:endParaRPr lang="fr-FR" sz="1100" i="1" dirty="0">
              <a:solidFill>
                <a:schemeClr val="bg1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1C92E4-50FC-401D-ABBC-B6EDE9A85EFD}"/>
              </a:ext>
            </a:extLst>
          </p:cNvPr>
          <p:cNvSpPr/>
          <p:nvPr userDrawn="1"/>
        </p:nvSpPr>
        <p:spPr>
          <a:xfrm>
            <a:off x="7776067" y="1536964"/>
            <a:ext cx="3479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Eurécia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est le véritable noyau social du groupe. C’est une solution qui nous parle à tous et qui fluidifie réellement la communication en interne.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265A37-5B57-4EAF-A93C-08D9C85C1C51}"/>
              </a:ext>
            </a:extLst>
          </p:cNvPr>
          <p:cNvSpPr/>
          <p:nvPr userDrawn="1"/>
        </p:nvSpPr>
        <p:spPr>
          <a:xfrm>
            <a:off x="8870280" y="2697622"/>
            <a:ext cx="23743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dirty="0">
                <a:solidFill>
                  <a:schemeClr val="bg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Responsable RH de Lazzaro Pizza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C448CAC-1AE1-4608-8D6D-ADF436AFFC2F}"/>
              </a:ext>
            </a:extLst>
          </p:cNvPr>
          <p:cNvGrpSpPr/>
          <p:nvPr userDrawn="1"/>
        </p:nvGrpSpPr>
        <p:grpSpPr>
          <a:xfrm>
            <a:off x="947191" y="3874952"/>
            <a:ext cx="10617667" cy="1579733"/>
            <a:chOff x="2763512" y="3735175"/>
            <a:chExt cx="6739835" cy="888751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649705FD-5B1A-4975-B6E0-5D78B306F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2941" y="4387430"/>
              <a:ext cx="566724" cy="16286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F7CE700D-8CC7-4741-9469-A76C4816F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8700" y="4255504"/>
              <a:ext cx="418322" cy="317009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4715429D-8D4B-4836-AA98-936C1703C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3512" y="3795302"/>
              <a:ext cx="645500" cy="174389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42B0836B-2D6D-476C-B4A9-5BFD70D1D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584" y="4319549"/>
              <a:ext cx="662456" cy="254095"/>
            </a:xfrm>
            <a:prstGeom prst="rect">
              <a:avLst/>
            </a:prstGeom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EE29B11F-367D-4A66-ADA4-0B726E29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403" y="3754454"/>
              <a:ext cx="502204" cy="247963"/>
            </a:xfrm>
            <a:prstGeom prst="rect">
              <a:avLst/>
            </a:prstGeom>
          </p:spPr>
        </p:pic>
        <p:pic>
          <p:nvPicPr>
            <p:cNvPr id="27" name="Image 26">
              <a:extLst>
                <a:ext uri="{FF2B5EF4-FFF2-40B4-BE49-F238E27FC236}">
                  <a16:creationId xmlns:a16="http://schemas.microsoft.com/office/drawing/2014/main" id="{59CF631F-2CDB-401A-B23B-D84B6D38C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1255" y="4308838"/>
              <a:ext cx="320421" cy="315088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70FC5B73-A425-48A3-A0E5-BD3A0E106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365" y="3825643"/>
              <a:ext cx="580424" cy="193475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67931DCB-430A-46E3-8344-0281A9727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2176" y="3878436"/>
              <a:ext cx="618581" cy="139679"/>
            </a:xfrm>
            <a:prstGeom prst="rect">
              <a:avLst/>
            </a:prstGeom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905D1536-D4CC-40BD-AD4E-3E81389AE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393" y="4255504"/>
              <a:ext cx="317010" cy="317010"/>
            </a:xfrm>
            <a:prstGeom prst="rect">
              <a:avLst/>
            </a:prstGeom>
          </p:spPr>
        </p:pic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2C1620FC-C7B2-48A9-A248-6ECE45D23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205" y="3773883"/>
              <a:ext cx="508004" cy="244232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6C5E6491-03E7-4FE4-9007-275344771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2725" y="4375685"/>
              <a:ext cx="610622" cy="141822"/>
            </a:xfrm>
            <a:prstGeom prst="rect">
              <a:avLst/>
            </a:prstGeom>
          </p:spPr>
        </p:pic>
        <p:pic>
          <p:nvPicPr>
            <p:cNvPr id="33" name="Picture 2" descr="Résultat de recherche d'images pour &quot;axa assurance logo png&quot;">
              <a:extLst>
                <a:ext uri="{FF2B5EF4-FFF2-40B4-BE49-F238E27FC236}">
                  <a16:creationId xmlns:a16="http://schemas.microsoft.com/office/drawing/2014/main" id="{12BD94B9-033D-43C3-A7FE-89D04D693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628" y="3735175"/>
              <a:ext cx="321350" cy="321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E796F695-072E-46BF-9F2D-017E7056526A}"/>
              </a:ext>
            </a:extLst>
          </p:cNvPr>
          <p:cNvSpPr txBox="1"/>
          <p:nvPr userDrawn="1"/>
        </p:nvSpPr>
        <p:spPr>
          <a:xfrm>
            <a:off x="5140858" y="5988693"/>
            <a:ext cx="2468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F83C66"/>
                </a:solidFill>
                <a:latin typeface="Century Gothic" panose="020B0502020202020204" pitchFamily="34" charset="0"/>
              </a:rPr>
              <a:t>www.eurecia.com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B77B13-E21B-4F14-8AB9-60786B4EA9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632" y="141988"/>
            <a:ext cx="10515600" cy="848378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Ils nous font confiance</a:t>
            </a:r>
          </a:p>
        </p:txBody>
      </p:sp>
    </p:spTree>
    <p:extLst>
      <p:ext uri="{BB962C8B-B14F-4D97-AF65-F5344CB8AC3E}">
        <p14:creationId xmlns:p14="http://schemas.microsoft.com/office/powerpoint/2010/main" val="2403318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solidFill>
          <a:srgbClr val="1A9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C8840C5-B9CC-48AB-8596-66844EE190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13" y="34122"/>
            <a:ext cx="2426217" cy="342764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B6FFE7C-EC21-41A7-B2E0-0287019134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40" y="1890217"/>
            <a:ext cx="2423791" cy="376841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3C75429-5107-473B-890E-983FFA2891A4}"/>
              </a:ext>
            </a:extLst>
          </p:cNvPr>
          <p:cNvSpPr txBox="1"/>
          <p:nvPr userDrawn="1"/>
        </p:nvSpPr>
        <p:spPr>
          <a:xfrm>
            <a:off x="6987185" y="4213764"/>
            <a:ext cx="3016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83C66"/>
                </a:solidFill>
              </a:rPr>
              <a:t>www.eurecia.com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FAE7BDE-8ACD-4D30-B3BC-6C8FABDED1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7185" y="2547363"/>
            <a:ext cx="3809324" cy="9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Prénom Nom -Prenom.nom@eurecia.com - 05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BFBC4A-8667-4A31-B326-077E7BBE76C0}"/>
              </a:ext>
            </a:extLst>
          </p:cNvPr>
          <p:cNvSpPr txBox="1"/>
          <p:nvPr userDrawn="1"/>
        </p:nvSpPr>
        <p:spPr>
          <a:xfrm>
            <a:off x="2106305" y="2664312"/>
            <a:ext cx="3341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bg1"/>
                </a:solidFill>
              </a:rPr>
              <a:t>VOTRE SIRH</a:t>
            </a:r>
          </a:p>
          <a:p>
            <a:pPr algn="r"/>
            <a:r>
              <a:rPr lang="fr-FR" sz="1200" b="1" dirty="0">
                <a:solidFill>
                  <a:schemeClr val="bg1"/>
                </a:solidFill>
              </a:rPr>
              <a:t>performance &amp; bien-être</a:t>
            </a:r>
          </a:p>
        </p:txBody>
      </p:sp>
    </p:spTree>
    <p:extLst>
      <p:ext uri="{BB962C8B-B14F-4D97-AF65-F5344CB8AC3E}">
        <p14:creationId xmlns:p14="http://schemas.microsoft.com/office/powerpoint/2010/main" val="2282966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16A1D2-CC3F-4501-BD44-D27D440B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8256"/>
            <a:ext cx="10515600" cy="848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slide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DCD28E-22F4-44F3-9248-9ECDC6A53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Ecrire votre </a:t>
            </a:r>
            <a:r>
              <a:rPr lang="fr-FR" dirty="0" err="1"/>
              <a:t>blabla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83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A9BFC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eurecia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A38AB3-5E79-4822-86A4-D3CBFDD2D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3939" y="2989891"/>
            <a:ext cx="4888638" cy="2095226"/>
          </a:xfrm>
        </p:spPr>
        <p:txBody>
          <a:bodyPr>
            <a:normAutofit fontScale="90000"/>
          </a:bodyPr>
          <a:lstStyle/>
          <a:p>
            <a:r>
              <a:rPr lang="es-ES" dirty="0"/>
              <a:t>Material de formación </a:t>
            </a:r>
            <a:br>
              <a:rPr lang="en-US" dirty="0"/>
            </a:br>
            <a:r>
              <a:rPr lang="es-ES" dirty="0"/>
              <a:t>Admin </a:t>
            </a:r>
            <a:br>
              <a:rPr lang="en-US" dirty="0"/>
            </a:br>
            <a:r>
              <a:rPr lang="es-ES" dirty="0"/>
              <a:t>Bienestar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1DDA36-5B0E-4638-A352-0237AF3EE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67" y="223667"/>
            <a:ext cx="4230639" cy="486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 fontScale="90000"/>
          </a:bodyPr>
          <a:lstStyle/>
          <a:p>
            <a:r>
              <a:rPr lang="es-ES" dirty="0"/>
              <a:t>Gestionar las ausencias para uno o varios empleados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19357"/>
            <a:ext cx="10515600" cy="4401140"/>
          </a:xfrm>
        </p:spPr>
        <p:txBody>
          <a:bodyPr/>
          <a:lstStyle/>
          <a:p>
            <a:r>
              <a:rPr lang="es-ES" b="1" dirty="0"/>
              <a:t>Acceso: Vacaciones y ausencias &gt; Mis solicitudes 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1301" y="999377"/>
            <a:ext cx="10515458" cy="419100"/>
          </a:xfrm>
        </p:spPr>
        <p:txBody>
          <a:bodyPr/>
          <a:lstStyle/>
          <a:p>
            <a:r>
              <a:rPr lang="es-ES" dirty="0"/>
              <a:t>Presentación de los menús de los usuarios</a:t>
            </a:r>
            <a:endParaRPr lang="en-US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50DBAC2-774D-4751-9576-32C99A36D7ED}"/>
              </a:ext>
            </a:extLst>
          </p:cNvPr>
          <p:cNvSpPr txBox="1">
            <a:spLocks/>
          </p:cNvSpPr>
          <p:nvPr/>
        </p:nvSpPr>
        <p:spPr>
          <a:xfrm>
            <a:off x="6848139" y="4053295"/>
            <a:ext cx="5623966" cy="3242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Acceso: Vacaciones y ausencias &gt; Mis derechos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pic>
        <p:nvPicPr>
          <p:cNvPr id="6" name="Image 5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5346D62A-A233-48CF-9AF3-EF905F9E8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0528"/>
            <a:ext cx="7285640" cy="2144950"/>
          </a:xfrm>
          <a:prstGeom prst="rect">
            <a:avLst/>
          </a:prstGeom>
        </p:spPr>
      </p:pic>
      <p:pic>
        <p:nvPicPr>
          <p:cNvPr id="8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CDB0CFBD-3C1D-4D73-A690-D0C4E5499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71" y="4467529"/>
            <a:ext cx="9317230" cy="2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8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B4DA0119-3C2F-4495-A862-CA853D018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14" y="4132019"/>
            <a:ext cx="7326385" cy="2773592"/>
          </a:xfrm>
          <a:prstGeom prst="rect">
            <a:avLst/>
          </a:prstGeom>
        </p:spPr>
      </p:pic>
      <p:pic>
        <p:nvPicPr>
          <p:cNvPr id="6" name="Image 5" descr="Une image contenant capture d’écran, ciel, intérieur&#10;&#10;Description générée avec un niveau de confiance élevé">
            <a:extLst>
              <a:ext uri="{FF2B5EF4-FFF2-40B4-BE49-F238E27FC236}">
                <a16:creationId xmlns:a16="http://schemas.microsoft.com/office/drawing/2014/main" id="{1AC7BE23-DDEE-4FAD-AAAA-7A32E3467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462"/>
            <a:ext cx="6983991" cy="23537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 fontScale="90000"/>
          </a:bodyPr>
          <a:lstStyle/>
          <a:p>
            <a:r>
              <a:rPr lang="es-ES" dirty="0"/>
              <a:t>Gestionar las ausencias para uno o varios empleados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717771"/>
            <a:ext cx="10515600" cy="4202726"/>
          </a:xfrm>
        </p:spPr>
        <p:txBody>
          <a:bodyPr/>
          <a:lstStyle/>
          <a:p>
            <a:r>
              <a:rPr lang="es-ES" b="1" dirty="0"/>
              <a:t>Acceso: Vacaciones y ausencias &gt; Vista manager &gt; Validación de las solicitudes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1301" y="1087993"/>
            <a:ext cx="10515458" cy="419100"/>
          </a:xfrm>
        </p:spPr>
        <p:txBody>
          <a:bodyPr/>
          <a:lstStyle/>
          <a:p>
            <a:r>
              <a:rPr lang="es-ES" dirty="0"/>
              <a:t>Validación de las solicitudes de ausencias</a:t>
            </a:r>
            <a:endParaRPr lang="en-US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7EC2E0E-3D82-457E-B496-116959F69DC0}"/>
              </a:ext>
            </a:extLst>
          </p:cNvPr>
          <p:cNvSpPr/>
          <p:nvPr/>
        </p:nvSpPr>
        <p:spPr>
          <a:xfrm>
            <a:off x="968720" y="2785871"/>
            <a:ext cx="646240" cy="3429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87FB7F3-76D3-4602-9E68-042406456509}"/>
              </a:ext>
            </a:extLst>
          </p:cNvPr>
          <p:cNvSpPr/>
          <p:nvPr/>
        </p:nvSpPr>
        <p:spPr>
          <a:xfrm>
            <a:off x="1350628" y="3885330"/>
            <a:ext cx="504906" cy="276704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2D4B3B9-0EA4-41A6-AB63-2C50A122A8F8}"/>
              </a:ext>
            </a:extLst>
          </p:cNvPr>
          <p:cNvSpPr/>
          <p:nvPr/>
        </p:nvSpPr>
        <p:spPr>
          <a:xfrm>
            <a:off x="11353801" y="5151728"/>
            <a:ext cx="768292" cy="124068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1677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756559"/>
          </a:xfrm>
        </p:spPr>
        <p:txBody>
          <a:bodyPr>
            <a:normAutofit/>
          </a:bodyPr>
          <a:lstStyle/>
          <a:p>
            <a:r>
              <a:rPr lang="es-ES" dirty="0"/>
              <a:t>Gestionar los contadores de ausencias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32444"/>
            <a:ext cx="10515600" cy="4688053"/>
          </a:xfrm>
        </p:spPr>
        <p:txBody>
          <a:bodyPr/>
          <a:lstStyle/>
          <a:p>
            <a:r>
              <a:rPr lang="es-ES" b="1" dirty="0"/>
              <a:t>Acceso: Vacaciones y ausencias &gt; Vista manager &gt; Contadores de equipos 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Consultación de los contadores de equipos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96F251-1723-41DE-A33E-3F6827587504}"/>
              </a:ext>
            </a:extLst>
          </p:cNvPr>
          <p:cNvSpPr txBox="1"/>
          <p:nvPr/>
        </p:nvSpPr>
        <p:spPr>
          <a:xfrm>
            <a:off x="9003323" y="1872762"/>
            <a:ext cx="2910254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Saldo de los contadores de vacaciones y ausencias</a:t>
            </a:r>
            <a:endParaRPr lang="en-US" b="1" dirty="0"/>
          </a:p>
          <a:p>
            <a:pPr marL="742950" lvl="1" indent="-285750">
              <a:lnSpc>
                <a:spcPct val="80000"/>
              </a:lnSpc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alt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Por empleado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Por periodo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Tipo de vacaciones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Días acumulados 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Días tomados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Días que quedan por solicitar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Fecha limite autorizada para tomar los días de vacaciones </a:t>
            </a:r>
            <a:endParaRPr lang="en-US" dirty="0"/>
          </a:p>
          <a:p>
            <a:endParaRPr lang="fr-FR" dirty="0"/>
          </a:p>
        </p:txBody>
      </p:sp>
      <p:pic>
        <p:nvPicPr>
          <p:cNvPr id="7" name="Image 6" descr="Une image contenant capture d’écran, intérieur, ordinateur, portable&#10;&#10;Description générée avec un niveau de confiance très élevé">
            <a:extLst>
              <a:ext uri="{FF2B5EF4-FFF2-40B4-BE49-F238E27FC236}">
                <a16:creationId xmlns:a16="http://schemas.microsoft.com/office/drawing/2014/main" id="{BB285439-7EBC-4C83-8426-6204DF6D6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5061"/>
            <a:ext cx="8939261" cy="307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22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896C8E47-1B68-45A0-892E-23C935AED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391"/>
            <a:ext cx="12192000" cy="405731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/>
          </a:bodyPr>
          <a:lstStyle/>
          <a:p>
            <a:r>
              <a:rPr lang="es-ES" dirty="0"/>
              <a:t>Gestionar los contadores de ausencias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32444"/>
            <a:ext cx="10515600" cy="4688053"/>
          </a:xfrm>
        </p:spPr>
        <p:txBody>
          <a:bodyPr/>
          <a:lstStyle/>
          <a:p>
            <a:r>
              <a:rPr lang="es-ES" b="1" dirty="0"/>
              <a:t>Acceso: Vacaciones y ausencias &gt; Vista manager &gt; Contadores de equipos 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de un contador</a:t>
            </a:r>
            <a:endParaRPr lang="en-US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C1C2319-23A6-440A-BAD8-9BB316FE9CAB}"/>
              </a:ext>
            </a:extLst>
          </p:cNvPr>
          <p:cNvSpPr/>
          <p:nvPr/>
        </p:nvSpPr>
        <p:spPr>
          <a:xfrm>
            <a:off x="10970185" y="2231974"/>
            <a:ext cx="1048677" cy="91440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8D95B9A-F2F1-48FB-8C42-3DE849D92211}"/>
              </a:ext>
            </a:extLst>
          </p:cNvPr>
          <p:cNvSpPr/>
          <p:nvPr/>
        </p:nvSpPr>
        <p:spPr>
          <a:xfrm>
            <a:off x="790575" y="5757897"/>
            <a:ext cx="1013461" cy="26137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4A82D3-F3E6-43DC-9E01-815FC3D99B8B}"/>
              </a:ext>
            </a:extLst>
          </p:cNvPr>
          <p:cNvSpPr/>
          <p:nvPr/>
        </p:nvSpPr>
        <p:spPr>
          <a:xfrm>
            <a:off x="790575" y="5496327"/>
            <a:ext cx="148885" cy="23313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059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53BE662F-A96C-45D4-B901-8543BAA08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6023"/>
            <a:ext cx="12192000" cy="32659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/>
          </a:bodyPr>
          <a:lstStyle/>
          <a:p>
            <a:r>
              <a:rPr lang="es-ES" dirty="0"/>
              <a:t>Gestionar los contadores de ausencias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32444"/>
            <a:ext cx="10515600" cy="4688053"/>
          </a:xfrm>
        </p:spPr>
        <p:txBody>
          <a:bodyPr/>
          <a:lstStyle/>
          <a:p>
            <a:r>
              <a:rPr lang="es-ES" b="1" dirty="0"/>
              <a:t>Acceso: Vacaciones y ausencias &gt; Vista manager &gt; Contadores de equipos 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o modificación de un contador</a:t>
            </a:r>
            <a:endParaRPr lang="en-US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A0FB2E6A-FD5D-4CC9-82F3-CCBE5DEEC5EE}"/>
              </a:ext>
            </a:extLst>
          </p:cNvPr>
          <p:cNvSpPr/>
          <p:nvPr/>
        </p:nvSpPr>
        <p:spPr>
          <a:xfrm>
            <a:off x="0" y="1975116"/>
            <a:ext cx="1697648" cy="493548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D6D88A7-2EB9-4AA5-BB71-BD78BEDBE165}"/>
              </a:ext>
            </a:extLst>
          </p:cNvPr>
          <p:cNvSpPr/>
          <p:nvPr/>
        </p:nvSpPr>
        <p:spPr>
          <a:xfrm>
            <a:off x="0" y="2526862"/>
            <a:ext cx="1820009" cy="47180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51F1D3E-4A8E-4FED-A759-5494DBCB5A3D}"/>
              </a:ext>
            </a:extLst>
          </p:cNvPr>
          <p:cNvSpPr/>
          <p:nvPr/>
        </p:nvSpPr>
        <p:spPr>
          <a:xfrm>
            <a:off x="2658208" y="2526862"/>
            <a:ext cx="814833" cy="47180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06E1528-B856-4DD5-B748-4E889F456B19}"/>
              </a:ext>
            </a:extLst>
          </p:cNvPr>
          <p:cNvSpPr/>
          <p:nvPr/>
        </p:nvSpPr>
        <p:spPr>
          <a:xfrm>
            <a:off x="7439025" y="2687205"/>
            <a:ext cx="263770" cy="30311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7EA8F86-3F1C-4B71-A503-E2AFD735A72D}"/>
              </a:ext>
            </a:extLst>
          </p:cNvPr>
          <p:cNvSpPr/>
          <p:nvPr/>
        </p:nvSpPr>
        <p:spPr>
          <a:xfrm>
            <a:off x="8540995" y="2687205"/>
            <a:ext cx="263770" cy="29800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F93C2FB0-C727-4B32-9008-DB127943B71B}"/>
              </a:ext>
            </a:extLst>
          </p:cNvPr>
          <p:cNvSpPr/>
          <p:nvPr/>
        </p:nvSpPr>
        <p:spPr>
          <a:xfrm>
            <a:off x="5473361" y="3496886"/>
            <a:ext cx="2932408" cy="65649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7390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intérieur, ordinateur&#10;&#10;Description générée avec un niveau de confiance très élevé">
            <a:extLst>
              <a:ext uri="{FF2B5EF4-FFF2-40B4-BE49-F238E27FC236}">
                <a16:creationId xmlns:a16="http://schemas.microsoft.com/office/drawing/2014/main" id="{D5460EB3-B38C-4CC4-BB8B-F99BBDA57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66" y="1658024"/>
            <a:ext cx="11506434" cy="504271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/>
          </a:bodyPr>
          <a:lstStyle/>
          <a:p>
            <a:r>
              <a:rPr lang="es-ES" dirty="0"/>
              <a:t>Gestionar los contadores de ausencias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232444"/>
            <a:ext cx="10515600" cy="4688053"/>
          </a:xfrm>
        </p:spPr>
        <p:txBody>
          <a:bodyPr/>
          <a:lstStyle/>
          <a:p>
            <a:r>
              <a:rPr lang="es-ES" b="1" dirty="0"/>
              <a:t>Acceso: Vacaciones y ausencias &gt; Vista manager &gt; Contadores de equipos 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Acciones en los contadores</a:t>
            </a:r>
            <a:endParaRPr lang="en-US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8B0A78F0-FEA3-46CF-9038-E607D5B15CC8}"/>
              </a:ext>
            </a:extLst>
          </p:cNvPr>
          <p:cNvSpPr/>
          <p:nvPr/>
        </p:nvSpPr>
        <p:spPr>
          <a:xfrm>
            <a:off x="431799" y="4462326"/>
            <a:ext cx="677007" cy="17584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6589D66-86B6-437C-9D87-16D0BC0E84C3}"/>
              </a:ext>
            </a:extLst>
          </p:cNvPr>
          <p:cNvSpPr/>
          <p:nvPr/>
        </p:nvSpPr>
        <p:spPr>
          <a:xfrm>
            <a:off x="641524" y="5159790"/>
            <a:ext cx="1854201" cy="152141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A669D81-56B7-4604-8319-993ADD6253C4}"/>
              </a:ext>
            </a:extLst>
          </p:cNvPr>
          <p:cNvSpPr/>
          <p:nvPr/>
        </p:nvSpPr>
        <p:spPr>
          <a:xfrm>
            <a:off x="10746297" y="2778371"/>
            <a:ext cx="1140903" cy="57722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7659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42C006-A24C-48B6-B71C-0A2B10278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433" y="18256"/>
            <a:ext cx="10515600" cy="848378"/>
          </a:xfrm>
        </p:spPr>
        <p:txBody>
          <a:bodyPr>
            <a:normAutofit fontScale="90000"/>
          </a:bodyPr>
          <a:lstStyle/>
          <a:p>
            <a:r>
              <a:rPr lang="fr-FR" dirty="0"/>
              <a:t>    </a:t>
            </a:r>
            <a:br>
              <a:rPr lang="fr-FR" dirty="0"/>
            </a:br>
            <a:r>
              <a:rPr lang="fr-FR" dirty="0"/>
              <a:t>	</a:t>
            </a:r>
            <a:r>
              <a:rPr lang="es-ES" dirty="0"/>
              <a:t>Espacio Administrador</a:t>
            </a:r>
            <a:br>
              <a:rPr lang="en-US" dirty="0"/>
            </a:br>
            <a:endParaRPr lang="fr-FR" dirty="0"/>
          </a:p>
        </p:txBody>
      </p:sp>
      <p:pic>
        <p:nvPicPr>
          <p:cNvPr id="7" name="Espace réservé du contenu 6" descr="Une image contenant intérieur, piscine à balles&#10;&#10;Description générée avec un niveau de confiance élevé">
            <a:extLst>
              <a:ext uri="{FF2B5EF4-FFF2-40B4-BE49-F238E27FC236}">
                <a16:creationId xmlns:a16="http://schemas.microsoft.com/office/drawing/2014/main" id="{C7272328-50C1-47A0-94FC-A001EC4331C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074" y="1856878"/>
            <a:ext cx="4831852" cy="4027889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D9AB088-C5D1-487C-9A6E-79C08A25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3" y="209823"/>
            <a:ext cx="449970" cy="4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4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350386C2-6EA7-4008-AFE7-23A583F4E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5" y="1849198"/>
            <a:ext cx="10654018" cy="268936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668509-293B-4D5F-9624-BF51CA96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Gestionar los perfiles de vacaciones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0021A-725E-478E-9777-AD0857852C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s-ES" b="1" dirty="0"/>
              <a:t>Acceso: Espacio Admin. &gt; Vacaciones y ausencias &gt; Perfiles vacaciones y ausencias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endParaRPr lang="fr-FR" b="1" dirty="0"/>
          </a:p>
          <a:p>
            <a:r>
              <a:rPr lang="es-ES" dirty="0"/>
              <a:t>Los perfiles vacaciones permiten diferenciar los usuarios según sus derechos a los diferentes tipos de ausencias y vacaciones.</a:t>
            </a:r>
            <a:endParaRPr lang="en-US" dirty="0"/>
          </a:p>
          <a:p>
            <a:r>
              <a:rPr lang="es-ES" b="1" u="sng" dirty="0"/>
              <a:t>Ejemplo: </a:t>
            </a:r>
            <a:r>
              <a:rPr lang="es-ES" dirty="0"/>
              <a:t>Perfil directivo: tendrá derecho a algunos tipos de ausencias: Vacaciones pagadas o días libres.</a:t>
            </a:r>
            <a:endParaRPr lang="en-US" dirty="0"/>
          </a:p>
          <a:p>
            <a:r>
              <a:rPr lang="es-ES" dirty="0"/>
              <a:t>	Perfil no directivo: tendrá derecho a otros tipos de ausencias: Vacaciones pagadas 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E9E8C4-B682-40ED-B825-19066623FCC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de un perfil de Vacaciones</a:t>
            </a:r>
            <a:endParaRPr lang="en-US" dirty="0"/>
          </a:p>
          <a:p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1157953-36D2-4635-8410-18B85AFB6267}"/>
              </a:ext>
            </a:extLst>
          </p:cNvPr>
          <p:cNvSpPr/>
          <p:nvPr/>
        </p:nvSpPr>
        <p:spPr>
          <a:xfrm>
            <a:off x="10135733" y="2407640"/>
            <a:ext cx="1105593" cy="72984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61F847D-2F94-4181-BDAA-198A685BE28C}"/>
              </a:ext>
            </a:extLst>
          </p:cNvPr>
          <p:cNvSpPr/>
          <p:nvPr/>
        </p:nvSpPr>
        <p:spPr>
          <a:xfrm>
            <a:off x="1178884" y="3598878"/>
            <a:ext cx="290945" cy="26682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871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DC3424B9-5958-4DB4-98D0-92FCB3457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522"/>
            <a:ext cx="12192000" cy="328680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5495B17-F2E9-402B-9795-A872C6C3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Gestionar los perfiles de vacaciones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EC9254-C572-4299-85C0-26F875BAAD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Espacio Admin. &gt; Vacaciones y ausencias &gt; Perfiles vacaciones y ausencias</a:t>
            </a:r>
            <a:endParaRPr lang="en-US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E6099C-15DD-45A2-B185-40F834CA870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de un perfil de Vacaciones</a:t>
            </a:r>
            <a:endParaRPr lang="en-US" dirty="0"/>
          </a:p>
          <a:p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BEDC0465-C747-401D-9098-37712E0AA2BC}"/>
              </a:ext>
            </a:extLst>
          </p:cNvPr>
          <p:cNvSpPr/>
          <p:nvPr/>
        </p:nvSpPr>
        <p:spPr>
          <a:xfrm>
            <a:off x="3724711" y="2281806"/>
            <a:ext cx="897623" cy="310374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5F12B80-DF59-4F2E-8202-4B8771DFD925}"/>
              </a:ext>
            </a:extLst>
          </p:cNvPr>
          <p:cNvSpPr/>
          <p:nvPr/>
        </p:nvSpPr>
        <p:spPr>
          <a:xfrm>
            <a:off x="10871479" y="3246540"/>
            <a:ext cx="1165103" cy="74787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3EBC6EE-C197-488B-B031-447D88F2BCB2}"/>
              </a:ext>
            </a:extLst>
          </p:cNvPr>
          <p:cNvSpPr/>
          <p:nvPr/>
        </p:nvSpPr>
        <p:spPr>
          <a:xfrm>
            <a:off x="528506" y="4234033"/>
            <a:ext cx="261927" cy="27829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413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330CF64-CF8B-410C-93A7-807E63057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" y="1849198"/>
            <a:ext cx="9546622" cy="231628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1BCEBC-1B1D-456B-B0C0-FCB4AFB19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Gestionar los perfiles de vacaciones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68227-7178-4B87-9B4E-532DE94BA3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Espacio Admin. &gt; Vacaciones y ausencias &gt; Perfiles vacaciones y ausencias</a:t>
            </a:r>
            <a:endParaRPr lang="en-US" b="1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8BC3E22-7A75-49E5-8C88-38EC910F17A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de un perfil de Vacaciones</a:t>
            </a:r>
            <a:endParaRPr lang="en-US" dirty="0"/>
          </a:p>
          <a:p>
            <a:endParaRPr lang="fr-FR" i="1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BEC9175-CF24-4249-A097-EAD03EE0F0B8}"/>
              </a:ext>
            </a:extLst>
          </p:cNvPr>
          <p:cNvSpPr/>
          <p:nvPr/>
        </p:nvSpPr>
        <p:spPr>
          <a:xfrm>
            <a:off x="4366725" y="2094841"/>
            <a:ext cx="1824350" cy="230588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B24564F-2416-40EB-B617-4409CF09F698}"/>
              </a:ext>
            </a:extLst>
          </p:cNvPr>
          <p:cNvSpPr/>
          <p:nvPr/>
        </p:nvSpPr>
        <p:spPr>
          <a:xfrm>
            <a:off x="1248290" y="3625689"/>
            <a:ext cx="1150961" cy="36576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C6CA954-09A5-4317-8DFD-B42514342613}"/>
              </a:ext>
            </a:extLst>
          </p:cNvPr>
          <p:cNvSpPr/>
          <p:nvPr/>
        </p:nvSpPr>
        <p:spPr>
          <a:xfrm>
            <a:off x="9383852" y="2856506"/>
            <a:ext cx="799191" cy="572494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1DBFC0C-1BDC-40B0-A946-83ECEBA80DBF}"/>
              </a:ext>
            </a:extLst>
          </p:cNvPr>
          <p:cNvSpPr txBox="1"/>
          <p:nvPr/>
        </p:nvSpPr>
        <p:spPr>
          <a:xfrm>
            <a:off x="1921516" y="4183172"/>
            <a:ext cx="653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Permite añadir un tipo de ausencia</a:t>
            </a:r>
            <a:endParaRPr lang="en-US" dirty="0"/>
          </a:p>
          <a:p>
            <a:endParaRPr lang="fr-FR" dirty="0"/>
          </a:p>
          <a:p>
            <a:r>
              <a:rPr lang="es-ES" dirty="0"/>
              <a:t>Permite eliminar un tipo de ausencia </a:t>
            </a:r>
            <a:endParaRPr lang="en-US" dirty="0"/>
          </a:p>
          <a:p>
            <a:endParaRPr lang="fr-FR" dirty="0"/>
          </a:p>
          <a:p>
            <a:r>
              <a:rPr lang="es-ES" dirty="0"/>
              <a:t>Permite seleccionar el orden en el que se visualizan los tipos de ausencias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71725F-D790-412B-94C8-CA8195180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47" y="4156666"/>
            <a:ext cx="342900" cy="3429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4459EC-9F1D-4A60-8B5E-CA410269A0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875" y="4612775"/>
            <a:ext cx="428625" cy="4286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E8D555F-457E-4077-B2AC-6C3A1EED3F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779" y="5260450"/>
            <a:ext cx="8477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30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D3A866-DA89-4C7A-B718-C15931EBB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 de la formación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01A0C9-E128-4553-9DE0-9C01845772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Gestionar la vida del empleado en la empresa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Solicitar y gestionar diferentes tipos de ausencias de los empleados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Gestionar los contadores de vacaciones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Gestionar los problemas comunes</a:t>
            </a:r>
            <a:endParaRPr lang="en-US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CC43C7-C913-498C-AE76-7B1587698C5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Al final de la formación, los administradores serán capaz de</a:t>
            </a:r>
            <a:endParaRPr lang="en-US" dirty="0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C3F6181-E818-405F-A2B7-412DD8D70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1875" y="2790244"/>
            <a:ext cx="3005593" cy="300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4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5072E79-7191-43CD-BD5E-0A479DF3E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" y="2014734"/>
            <a:ext cx="8347046" cy="185096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1F60918-4D64-44B1-AAF4-3542D7B5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Gestionar los perfiles de vacaciones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7C563C-74BF-4A21-914D-6DFC4D5930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Espacio Admin. &gt; Vacaciones y ausencias &gt; Perfiles vacaciones y ausencias</a:t>
            </a:r>
            <a:endParaRPr lang="en-US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E63B91C-4775-4654-B1DC-0A77B9857EA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de un perfil de Vacaciones</a:t>
            </a:r>
            <a:endParaRPr lang="en-US" dirty="0"/>
          </a:p>
          <a:p>
            <a:endParaRPr lang="fr-FR" dirty="0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B2DF9F6-6974-4092-9795-FA086AC04C77}"/>
              </a:ext>
            </a:extLst>
          </p:cNvPr>
          <p:cNvSpPr/>
          <p:nvPr/>
        </p:nvSpPr>
        <p:spPr>
          <a:xfrm>
            <a:off x="6096000" y="2234972"/>
            <a:ext cx="1034642" cy="26239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0E6EDA-9546-44DA-8088-DB823F2C61DC}"/>
              </a:ext>
            </a:extLst>
          </p:cNvPr>
          <p:cNvSpPr txBox="1"/>
          <p:nvPr/>
        </p:nvSpPr>
        <p:spPr>
          <a:xfrm>
            <a:off x="1033670" y="4071068"/>
            <a:ext cx="9660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Esta pestaña permite de gestionar otros parámetros</a:t>
            </a:r>
            <a:endParaRPr lang="en-US" dirty="0"/>
          </a:p>
          <a:p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Las reglas para transferir contadores a contadores 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Tipos de vacaciones que no pueden tomarse en secuencia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Tipos de vacaciones que no pueden tomarse durante varios días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La contabilización en el caso de solicitar un solo día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55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B376B105-E14D-4645-914D-631644C5D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8" y="1927683"/>
            <a:ext cx="10576002" cy="19146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Gestionar los perfiles de vacaciones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Espacio Admin. &gt; Vacaciones y ausencias &gt; Tipos vacaciones y ausencias</a:t>
            </a:r>
            <a:endParaRPr lang="en-US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Creación de un tipo de vacaciones</a:t>
            </a:r>
            <a:endParaRPr lang="en-US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85D81E2-0835-45EB-A58F-A2BA0F051F6E}"/>
              </a:ext>
            </a:extLst>
          </p:cNvPr>
          <p:cNvSpPr/>
          <p:nvPr/>
        </p:nvSpPr>
        <p:spPr>
          <a:xfrm>
            <a:off x="328340" y="3204594"/>
            <a:ext cx="258889" cy="224406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E19A5DE-B921-4806-BA17-BA54F985171D}"/>
              </a:ext>
            </a:extLst>
          </p:cNvPr>
          <p:cNvSpPr/>
          <p:nvPr/>
        </p:nvSpPr>
        <p:spPr>
          <a:xfrm>
            <a:off x="9716495" y="2255204"/>
            <a:ext cx="907274" cy="69772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4D3E29C-5647-46FC-A0F0-22731F153305}"/>
              </a:ext>
            </a:extLst>
          </p:cNvPr>
          <p:cNvSpPr txBox="1"/>
          <p:nvPr/>
        </p:nvSpPr>
        <p:spPr>
          <a:xfrm>
            <a:off x="962109" y="3865703"/>
            <a:ext cx="8754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En los tipos de ausencias, es posible configurar:</a:t>
            </a:r>
            <a:endParaRPr lang="en-US" dirty="0"/>
          </a:p>
          <a:p>
            <a:pPr marL="285750" lvl="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El color de la ausencia en la planificación de vacaciones</a:t>
            </a:r>
            <a:endParaRPr lang="en-US" dirty="0"/>
          </a:p>
          <a:p>
            <a:pPr marL="285750" lvl="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La fecha de fin de periodo </a:t>
            </a:r>
            <a:endParaRPr lang="en-US" dirty="0"/>
          </a:p>
          <a:p>
            <a:pPr marL="285750" lvl="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Los días acumulados </a:t>
            </a:r>
            <a:endParaRPr lang="en-US" dirty="0"/>
          </a:p>
          <a:p>
            <a:pPr marL="285750" lvl="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El preaviso entre la fecha cuando la solicitud se ha registrado</a:t>
            </a:r>
            <a:endParaRPr lang="en-US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340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">
            <a:extLst>
              <a:ext uri="{FF2B5EF4-FFF2-40B4-BE49-F238E27FC236}">
                <a16:creationId xmlns:a16="http://schemas.microsoft.com/office/drawing/2014/main" id="{12F9F0E2-3A44-4780-8B00-640C33513A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7185" y="2547363"/>
            <a:ext cx="3809324" cy="914400"/>
          </a:xfrm>
        </p:spPr>
        <p:txBody>
          <a:bodyPr/>
          <a:lstStyle/>
          <a:p>
            <a:r>
              <a:rPr lang="fr-FR" dirty="0">
                <a:hlinkClick r:id="rId2"/>
              </a:rPr>
              <a:t>support@eurecia.com</a:t>
            </a:r>
            <a:endParaRPr lang="fr-FR" dirty="0"/>
          </a:p>
          <a:p>
            <a:r>
              <a:rPr lang="fr-FR" dirty="0"/>
              <a:t>05 62 20 49 37</a:t>
            </a:r>
          </a:p>
        </p:txBody>
      </p:sp>
    </p:spTree>
    <p:extLst>
      <p:ext uri="{BB962C8B-B14F-4D97-AF65-F5344CB8AC3E}">
        <p14:creationId xmlns:p14="http://schemas.microsoft.com/office/powerpoint/2010/main" val="90445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B9296B-6839-44F7-B9F2-FA93A4B96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Programa de la formación 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2255F5-B978-4F7B-8301-156C4A9D46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1162" y="774700"/>
            <a:ext cx="10515600" cy="4688053"/>
          </a:xfrm>
        </p:spPr>
        <p:txBody>
          <a:bodyPr>
            <a:norm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r>
              <a:rPr lang="es-ES" b="1" dirty="0"/>
              <a:t>Espacio Módulo </a:t>
            </a:r>
            <a:endParaRPr lang="en-US" b="1" dirty="0"/>
          </a:p>
          <a:p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Generar los exportes Excel de la planificación de ausencias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Solicitar una ausencia para uno o varios de los empleados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Presentación de los menús “Mis solicitudes y “Mis derechos”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Validación de una solicitud de ausencia</a:t>
            </a:r>
            <a:endParaRPr lang="en-US" dirty="0"/>
          </a:p>
          <a:p>
            <a:pPr>
              <a:buClr>
                <a:srgbClr val="1A9BFC"/>
              </a:buClr>
            </a:pPr>
            <a:endParaRPr lang="fr-FR" dirty="0"/>
          </a:p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Espace Admin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Gestionar los perfiles de vacaciones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Gestionar los tipos de vacaciones y ausencias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Administrar los contadores de equipos.</a:t>
            </a:r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Clr>
                <a:srgbClr val="1A9BFC"/>
              </a:buClr>
            </a:pPr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0F66156F-AC4B-4A19-9307-9C3E0E0E57C1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31" y="774700"/>
            <a:ext cx="3719931" cy="5783628"/>
          </a:xfrm>
        </p:spPr>
      </p:pic>
    </p:spTree>
    <p:extLst>
      <p:ext uri="{BB962C8B-B14F-4D97-AF65-F5344CB8AC3E}">
        <p14:creationId xmlns:p14="http://schemas.microsoft.com/office/powerpoint/2010/main" val="162871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0C100-B1A9-4800-B654-8371432D3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    </a:t>
            </a:r>
            <a:br>
              <a:rPr lang="fr-FR" dirty="0"/>
            </a:br>
            <a:r>
              <a:rPr lang="fr-FR" dirty="0"/>
              <a:t>	</a:t>
            </a:r>
            <a:r>
              <a:rPr lang="es-ES" dirty="0"/>
              <a:t>Espacio Módulo</a:t>
            </a:r>
            <a:br>
              <a:rPr lang="en-US" dirty="0"/>
            </a:br>
            <a:endParaRPr lang="fr-FR" dirty="0"/>
          </a:p>
        </p:txBody>
      </p:sp>
      <p:pic>
        <p:nvPicPr>
          <p:cNvPr id="8" name="Espace réservé du contenu 7" descr="Une image contenant graphiques vectoriels&#10;&#10;Description générée avec un niveau de confiance élevé">
            <a:extLst>
              <a:ext uri="{FF2B5EF4-FFF2-40B4-BE49-F238E27FC236}">
                <a16:creationId xmlns:a16="http://schemas.microsoft.com/office/drawing/2014/main" id="{3F1E46B5-05F9-4EA6-B5CB-476EE009FB26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120" y="702402"/>
            <a:ext cx="4905761" cy="5149022"/>
          </a:xfr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38BF4E4-FC8F-4A9C-AB46-29CA40558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3" y="254727"/>
            <a:ext cx="5143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01A0817F-8FFA-4261-A71E-C4B8BC7B8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23" y="1849198"/>
            <a:ext cx="12192000" cy="481750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A9E3D2-45A9-49D7-BFEF-EF40C9F5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Generar los exportes Excel de la planificación de vacaciones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B5DD3C-3FC4-484A-A44D-03B7CDCD9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Vacaciones y ausencias &gt; Planificación vacaciones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ACEE33-3435-41C2-8A24-0DB032A08B7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dirty="0"/>
              <a:t>Los exportes de la planificación de las vacaciones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D0D8A68-6D47-47DD-9642-13545A73C649}"/>
              </a:ext>
            </a:extLst>
          </p:cNvPr>
          <p:cNvSpPr/>
          <p:nvPr/>
        </p:nvSpPr>
        <p:spPr>
          <a:xfrm>
            <a:off x="3766657" y="4647501"/>
            <a:ext cx="2508307" cy="110032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EEDD3284-A74D-4602-B86B-D332A2CA980C}"/>
              </a:ext>
            </a:extLst>
          </p:cNvPr>
          <p:cNvSpPr/>
          <p:nvPr/>
        </p:nvSpPr>
        <p:spPr>
          <a:xfrm>
            <a:off x="10704352" y="2894202"/>
            <a:ext cx="1406325" cy="710803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33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8685FD7D-BB2D-4E3B-99D4-220A97F69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119" y="4648785"/>
            <a:ext cx="7726882" cy="2208885"/>
          </a:xfrm>
          <a:prstGeom prst="rect">
            <a:avLst/>
          </a:prstGeom>
        </p:spPr>
      </p:pic>
      <p:pic>
        <p:nvPicPr>
          <p:cNvPr id="6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E055F082-7EFE-4433-AF3C-F57DF792B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4428"/>
            <a:ext cx="7180976" cy="284827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 fontScale="90000"/>
          </a:bodyPr>
          <a:lstStyle/>
          <a:p>
            <a:r>
              <a:rPr lang="es-ES" dirty="0"/>
              <a:t>Gestionar las ausencias para uno o varios empleados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Vacaciones y ausencias &gt; Planificación vacaciones</a:t>
            </a:r>
            <a:endParaRPr lang="en-US" b="1" dirty="0"/>
          </a:p>
          <a:p>
            <a:endParaRPr lang="fr-FR" b="1" dirty="0"/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2124" y="938623"/>
            <a:ext cx="10515458" cy="419100"/>
          </a:xfrm>
        </p:spPr>
        <p:txBody>
          <a:bodyPr/>
          <a:lstStyle/>
          <a:p>
            <a:r>
              <a:rPr lang="es-ES" dirty="0"/>
              <a:t>Solicitar una ausencia</a:t>
            </a:r>
            <a:endParaRPr lang="en-US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64A0079-4979-4F88-9412-492AF0EF3F6A}"/>
              </a:ext>
            </a:extLst>
          </p:cNvPr>
          <p:cNvSpPr/>
          <p:nvPr/>
        </p:nvSpPr>
        <p:spPr>
          <a:xfrm>
            <a:off x="6484690" y="2114026"/>
            <a:ext cx="696286" cy="404011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3DDBB001-5090-44BA-92E0-50DB2DE5FDF0}"/>
              </a:ext>
            </a:extLst>
          </p:cNvPr>
          <p:cNvSpPr txBox="1">
            <a:spLocks/>
          </p:cNvSpPr>
          <p:nvPr/>
        </p:nvSpPr>
        <p:spPr>
          <a:xfrm>
            <a:off x="8160328" y="2044934"/>
            <a:ext cx="3791066" cy="7587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 partir de la planificación, elije el periodo de vacaciones (fechas de inicio y de fin), haga clic en “Nueva solicitud”</a:t>
            </a:r>
            <a:endParaRPr lang="en-US" dirty="0"/>
          </a:p>
          <a:p>
            <a:pPr algn="just"/>
            <a:endParaRPr lang="fr-FR" dirty="0">
              <a:latin typeface="+mj-lt"/>
            </a:endParaRPr>
          </a:p>
        </p:txBody>
      </p:sp>
      <p:sp>
        <p:nvSpPr>
          <p:cNvPr id="13" name="Flèche droite 7">
            <a:extLst>
              <a:ext uri="{FF2B5EF4-FFF2-40B4-BE49-F238E27FC236}">
                <a16:creationId xmlns:a16="http://schemas.microsoft.com/office/drawing/2014/main" id="{31BE6B75-70E9-429C-8F26-AB1E46FC882F}"/>
              </a:ext>
            </a:extLst>
          </p:cNvPr>
          <p:cNvSpPr/>
          <p:nvPr/>
        </p:nvSpPr>
        <p:spPr>
          <a:xfrm>
            <a:off x="7660364" y="2273042"/>
            <a:ext cx="332971" cy="244995"/>
          </a:xfrm>
          <a:prstGeom prst="rightArrow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FFA6A328-7B7C-4406-B60F-8661B4E18234}"/>
              </a:ext>
            </a:extLst>
          </p:cNvPr>
          <p:cNvSpPr txBox="1">
            <a:spLocks/>
          </p:cNvSpPr>
          <p:nvPr/>
        </p:nvSpPr>
        <p:spPr>
          <a:xfrm>
            <a:off x="7348756" y="3956485"/>
            <a:ext cx="4558420" cy="6923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/>
              <a:t>Acceso: Vacaciones y ausencias &gt; Vista manager &gt; Validación de las solicitudes</a:t>
            </a:r>
            <a:endParaRPr lang="en-US" b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E8220633-33EC-4439-B0C9-43859B4482F3}"/>
              </a:ext>
            </a:extLst>
          </p:cNvPr>
          <p:cNvSpPr/>
          <p:nvPr/>
        </p:nvSpPr>
        <p:spPr>
          <a:xfrm>
            <a:off x="11401567" y="5008228"/>
            <a:ext cx="694899" cy="436227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07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63360D82-71F7-4940-82BA-F633933EF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925"/>
            <a:ext cx="12192000" cy="29841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44" y="70826"/>
            <a:ext cx="11641891" cy="942716"/>
          </a:xfrm>
        </p:spPr>
        <p:txBody>
          <a:bodyPr>
            <a:normAutofit fontScale="90000"/>
          </a:bodyPr>
          <a:lstStyle/>
          <a:p>
            <a:r>
              <a:rPr lang="es-ES" dirty="0"/>
              <a:t>Gestionar las ausencias para uno o varios empleados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Vacaciones y ausencias &gt; Planificación vacaciones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83844" y="1045800"/>
            <a:ext cx="10515458" cy="419100"/>
          </a:xfrm>
        </p:spPr>
        <p:txBody>
          <a:bodyPr/>
          <a:lstStyle/>
          <a:p>
            <a:r>
              <a:rPr lang="es-ES" dirty="0"/>
              <a:t>Solicitar una ausencia</a:t>
            </a:r>
            <a:endParaRPr lang="en-US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F5A9A633-C581-4041-9F7C-021240C92064}"/>
              </a:ext>
            </a:extLst>
          </p:cNvPr>
          <p:cNvSpPr/>
          <p:nvPr/>
        </p:nvSpPr>
        <p:spPr>
          <a:xfrm>
            <a:off x="11123378" y="1936926"/>
            <a:ext cx="973087" cy="57299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701A8CCA-BA0E-4F3B-8080-1F0C44E3A779}"/>
              </a:ext>
            </a:extLst>
          </p:cNvPr>
          <p:cNvSpPr/>
          <p:nvPr/>
        </p:nvSpPr>
        <p:spPr>
          <a:xfrm>
            <a:off x="11122954" y="2581253"/>
            <a:ext cx="973087" cy="572990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BBCB169-5940-4BF9-8D19-B6A4885214C5}"/>
              </a:ext>
            </a:extLst>
          </p:cNvPr>
          <p:cNvSpPr txBox="1"/>
          <p:nvPr/>
        </p:nvSpPr>
        <p:spPr>
          <a:xfrm>
            <a:off x="790433" y="4875776"/>
            <a:ext cx="8754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Someter a validación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 permite de seguir el circuito de validación predefinido</a:t>
            </a:r>
            <a:endParaRPr lang="en-US" dirty="0"/>
          </a:p>
          <a:p>
            <a:pPr marL="285750" indent="-285750">
              <a:buClr>
                <a:srgbClr val="1A9BFC"/>
              </a:buClr>
              <a:buFont typeface="Courier New" panose="02070309020205020404" pitchFamily="49" charset="0"/>
              <a:buChar char="o"/>
            </a:pPr>
            <a:r>
              <a:rPr lang="es-ES" dirty="0"/>
              <a:t>Validar </a:t>
            </a:r>
            <a:r>
              <a:rPr lang="es-ES" dirty="0">
                <a:sym typeface="Wingdings" panose="05000000000000000000" pitchFamily="2" charset="2"/>
              </a:rPr>
              <a:t></a:t>
            </a:r>
            <a:r>
              <a:rPr lang="es-ES" dirty="0"/>
              <a:t>permite evitar el circuito de validación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1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AF91EEBC-3764-4840-932D-779CB3D78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4401"/>
            <a:ext cx="12192000" cy="30597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 fontScale="90000"/>
          </a:bodyPr>
          <a:lstStyle/>
          <a:p>
            <a:r>
              <a:rPr lang="es-ES" dirty="0"/>
              <a:t>Gestionar las ausencias para uno o varios empleados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Vacaciones y ausencias &gt; Planificación vacaciones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1301" y="984836"/>
            <a:ext cx="10515458" cy="419100"/>
          </a:xfrm>
        </p:spPr>
        <p:txBody>
          <a:bodyPr/>
          <a:lstStyle/>
          <a:p>
            <a:r>
              <a:rPr lang="es-ES" dirty="0"/>
              <a:t>Sobrepasar las reglas de validaciones</a:t>
            </a:r>
            <a:endParaRPr lang="en-US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8278214-113C-4E4B-B3D6-FA594CB13792}"/>
              </a:ext>
            </a:extLst>
          </p:cNvPr>
          <p:cNvSpPr/>
          <p:nvPr/>
        </p:nvSpPr>
        <p:spPr>
          <a:xfrm>
            <a:off x="7944729" y="3429000"/>
            <a:ext cx="1999370" cy="38686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05E79416-68B8-4D5C-9B0C-D0C5B99E7964}"/>
              </a:ext>
            </a:extLst>
          </p:cNvPr>
          <p:cNvSpPr/>
          <p:nvPr/>
        </p:nvSpPr>
        <p:spPr>
          <a:xfrm>
            <a:off x="4068661" y="3699544"/>
            <a:ext cx="545105" cy="30683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D3372DAF-8B29-40C6-953E-CF2707263E36}"/>
              </a:ext>
            </a:extLst>
          </p:cNvPr>
          <p:cNvSpPr/>
          <p:nvPr/>
        </p:nvSpPr>
        <p:spPr>
          <a:xfrm>
            <a:off x="11002031" y="2628197"/>
            <a:ext cx="1189969" cy="620658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823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intérieur&#10;&#10;Description générée avec un niveau de confiance très élevé">
            <a:extLst>
              <a:ext uri="{FF2B5EF4-FFF2-40B4-BE49-F238E27FC236}">
                <a16:creationId xmlns:a16="http://schemas.microsoft.com/office/drawing/2014/main" id="{2E0E6288-2B6B-44CB-871F-75C2FC8D8D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7" y="1851451"/>
            <a:ext cx="12192000" cy="49377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C1D575A-E8D4-4D79-AB58-2366AD533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301" y="18496"/>
            <a:ext cx="11641891" cy="942716"/>
          </a:xfrm>
        </p:spPr>
        <p:txBody>
          <a:bodyPr>
            <a:normAutofit fontScale="90000"/>
          </a:bodyPr>
          <a:lstStyle/>
          <a:p>
            <a:r>
              <a:rPr lang="es-ES" dirty="0"/>
              <a:t>Gestionar las ausencias para uno o varios empleados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E9D59F-B89A-4393-BAA0-1F15A86748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b="1" dirty="0"/>
              <a:t>Acceso: Vacaciones y ausencias &gt; Planificación vacaciones</a:t>
            </a:r>
            <a:endParaRPr lang="en-US" b="1" dirty="0"/>
          </a:p>
          <a:p>
            <a:endParaRPr lang="fr-FR" b="1" dirty="0"/>
          </a:p>
          <a:p>
            <a:endParaRPr lang="fr-FR" b="1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E64351-2313-4E9F-9F6F-C3E216D4ED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11301" y="1013238"/>
            <a:ext cx="10515458" cy="419100"/>
          </a:xfrm>
        </p:spPr>
        <p:txBody>
          <a:bodyPr/>
          <a:lstStyle/>
          <a:p>
            <a:r>
              <a:rPr lang="es-ES" dirty="0"/>
              <a:t>Solicitar una ausencia colectiva </a:t>
            </a:r>
            <a:endParaRPr lang="en-US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8FC78C2-6132-4193-9853-F33E7B1BDE4E}"/>
              </a:ext>
            </a:extLst>
          </p:cNvPr>
          <p:cNvSpPr/>
          <p:nvPr/>
        </p:nvSpPr>
        <p:spPr>
          <a:xfrm>
            <a:off x="6157" y="2321889"/>
            <a:ext cx="1663251" cy="1998442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B9BB0C6-9F94-4BDA-B137-46B401B1FB9B}"/>
              </a:ext>
            </a:extLst>
          </p:cNvPr>
          <p:cNvSpPr/>
          <p:nvPr/>
        </p:nvSpPr>
        <p:spPr>
          <a:xfrm>
            <a:off x="8104020" y="3305906"/>
            <a:ext cx="1836934" cy="39565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4C42A61-E962-44B6-8698-97216E1EE3E9}"/>
              </a:ext>
            </a:extLst>
          </p:cNvPr>
          <p:cNvSpPr/>
          <p:nvPr/>
        </p:nvSpPr>
        <p:spPr>
          <a:xfrm>
            <a:off x="11065079" y="1850762"/>
            <a:ext cx="1031387" cy="573655"/>
          </a:xfrm>
          <a:prstGeom prst="roundRect">
            <a:avLst/>
          </a:prstGeom>
          <a:noFill/>
          <a:ln w="38100">
            <a:solidFill>
              <a:srgbClr val="1A9B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6132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me_support_de_formation_administrateur_ok" id="{2C257E6E-961E-4A63-B860-6A1B2A0F464F}" vid="{7785A657-B61D-4B3B-BC3A-F8B700685D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Trame_support_de_formation_administrateur</Template>
  <TotalTime>552</TotalTime>
  <Words>733</Words>
  <Application>Microsoft Office PowerPoint</Application>
  <PresentationFormat>Grand écran</PresentationFormat>
  <Paragraphs>117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Courier New</vt:lpstr>
      <vt:lpstr>Roboto</vt:lpstr>
      <vt:lpstr>Wingdings</vt:lpstr>
      <vt:lpstr>Thème Office</vt:lpstr>
      <vt:lpstr>Material de formación  Admin  Bienestar</vt:lpstr>
      <vt:lpstr>Objetivo de la formación</vt:lpstr>
      <vt:lpstr>Programa de la formación </vt:lpstr>
      <vt:lpstr>      Espacio Módulo </vt:lpstr>
      <vt:lpstr>Generar los exportes Excel de la planificación de vacaciones</vt:lpstr>
      <vt:lpstr>Gestionar las ausencias para uno o varios empleados</vt:lpstr>
      <vt:lpstr>Gestionar las ausencias para uno o varios empleados</vt:lpstr>
      <vt:lpstr>Gestionar las ausencias para uno o varios empleados</vt:lpstr>
      <vt:lpstr>Gestionar las ausencias para uno o varios empleados</vt:lpstr>
      <vt:lpstr>Gestionar las ausencias para uno o varios empleados</vt:lpstr>
      <vt:lpstr>Gestionar las ausencias para uno o varios empleados</vt:lpstr>
      <vt:lpstr>Gestionar los contadores de ausencias</vt:lpstr>
      <vt:lpstr>Gestionar los contadores de ausencias</vt:lpstr>
      <vt:lpstr>Gestionar los contadores de ausencias</vt:lpstr>
      <vt:lpstr>Gestionar los contadores de ausencias</vt:lpstr>
      <vt:lpstr>      Espacio Administrador </vt:lpstr>
      <vt:lpstr>Gestionar los perfiles de vacaciones</vt:lpstr>
      <vt:lpstr>Gestionar los perfiles de vacaciones</vt:lpstr>
      <vt:lpstr>Gestionar los perfiles de vacaciones</vt:lpstr>
      <vt:lpstr>Gestionar los perfiles de vacaciones</vt:lpstr>
      <vt:lpstr>Gestionar los perfiles de vacaciones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de formation Administrateur Notes de Frais</dc:title>
  <dc:creator>Vanessa FOSSE</dc:creator>
  <cp:lastModifiedBy>Elodie MARTI</cp:lastModifiedBy>
  <cp:revision>41</cp:revision>
  <cp:lastPrinted>2018-09-24T09:49:03Z</cp:lastPrinted>
  <dcterms:created xsi:type="dcterms:W3CDTF">2018-06-08T09:50:19Z</dcterms:created>
  <dcterms:modified xsi:type="dcterms:W3CDTF">2018-10-29T10:51:14Z</dcterms:modified>
</cp:coreProperties>
</file>