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8"/>
  </p:notesMasterIdLst>
  <p:sldIdLst>
    <p:sldId id="1406" r:id="rId2"/>
    <p:sldId id="1413" r:id="rId3"/>
    <p:sldId id="1412" r:id="rId4"/>
    <p:sldId id="1414" r:id="rId5"/>
    <p:sldId id="1415" r:id="rId6"/>
    <p:sldId id="1416" r:id="rId7"/>
    <p:sldId id="1417" r:id="rId8"/>
    <p:sldId id="1418" r:id="rId9"/>
    <p:sldId id="1419" r:id="rId10"/>
    <p:sldId id="1420" r:id="rId11"/>
    <p:sldId id="1421" r:id="rId12"/>
    <p:sldId id="1422" r:id="rId13"/>
    <p:sldId id="1423" r:id="rId14"/>
    <p:sldId id="1424" r:id="rId15"/>
    <p:sldId id="1425" r:id="rId16"/>
    <p:sldId id="1426" r:id="rId17"/>
    <p:sldId id="1427" r:id="rId18"/>
    <p:sldId id="1428" r:id="rId19"/>
    <p:sldId id="1429" r:id="rId20"/>
    <p:sldId id="1430" r:id="rId21"/>
    <p:sldId id="1431" r:id="rId22"/>
    <p:sldId id="1432" r:id="rId23"/>
    <p:sldId id="1433" r:id="rId24"/>
    <p:sldId id="1434" r:id="rId25"/>
    <p:sldId id="1435" r:id="rId26"/>
    <p:sldId id="143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1569A9"/>
    <a:srgbClr val="F93D67"/>
    <a:srgbClr val="404040"/>
    <a:srgbClr val="1A9BFC"/>
    <a:srgbClr val="1AE2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hyperlink" Target="mailto:support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sz="6000" b="1" dirty="0">
                <a:solidFill>
                  <a:srgbClr val="1B9BFC"/>
                </a:solidFill>
                <a:latin typeface="Calibri" panose="020F0502020204030204" pitchFamily="34" charset="0"/>
              </a:rPr>
              <a:t>Training </a:t>
            </a:r>
            <a:r>
              <a:rPr lang="fr-FR" sz="6000" b="1" dirty="0" err="1">
                <a:solidFill>
                  <a:srgbClr val="1B9BFC"/>
                </a:solidFill>
                <a:latin typeface="Calibri" panose="020F0502020204030204" pitchFamily="34" charset="0"/>
              </a:rPr>
              <a:t>tool</a:t>
            </a:r>
            <a:endParaRPr lang="fr-FR" sz="6000" b="1" dirty="0">
              <a:solidFill>
                <a:srgbClr val="1B9BFC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4000" dirty="0" err="1">
                <a:solidFill>
                  <a:srgbClr val="1B9BFC"/>
                </a:solidFill>
                <a:latin typeface="Calibri" panose="020F0502020204030204" pitchFamily="34" charset="0"/>
              </a:rPr>
              <a:t>Collaborators</a:t>
            </a:r>
            <a:r>
              <a:rPr lang="fr-FR" sz="4000" dirty="0">
                <a:solidFill>
                  <a:srgbClr val="1B9BFC"/>
                </a:solidFill>
                <a:latin typeface="Calibri" panose="020F0502020204030204" pitchFamily="34" charset="0"/>
              </a:rPr>
              <a:t> &amp; managers</a:t>
            </a:r>
          </a:p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b="1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Individual</a:t>
            </a:r>
            <a:r>
              <a:rPr lang="fr-FR" sz="28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interview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3BA1B-2101-4698-8A50-75B0B2D4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Prepare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63E353-0546-49CF-B42F-2682E03D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 err="1">
                <a:solidFill>
                  <a:srgbClr val="002060"/>
                </a:solidFill>
              </a:rPr>
              <a:t>Accept</a:t>
            </a:r>
            <a:r>
              <a:rPr lang="fr-FR" sz="2000" dirty="0">
                <a:solidFill>
                  <a:srgbClr val="002060"/>
                </a:solidFill>
              </a:rPr>
              <a:t> or </a:t>
            </a:r>
            <a:r>
              <a:rPr lang="fr-FR" sz="2000" dirty="0" err="1">
                <a:solidFill>
                  <a:srgbClr val="002060"/>
                </a:solidFill>
              </a:rPr>
              <a:t>suggest</a:t>
            </a:r>
            <a:r>
              <a:rPr lang="fr-FR" sz="2000" dirty="0">
                <a:solidFill>
                  <a:srgbClr val="002060"/>
                </a:solidFill>
              </a:rPr>
              <a:t> a new date for the interview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D6447A5-460B-4E86-98BC-4E0ADD98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8147"/>
          <a:stretch/>
        </p:blipFill>
        <p:spPr>
          <a:xfrm>
            <a:off x="419449" y="1593908"/>
            <a:ext cx="5922628" cy="4072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466F23F-E46E-48A7-A170-CD5A06B56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7" y="1593908"/>
            <a:ext cx="2469831" cy="40729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9F2EBF-D631-4B9D-A8D7-12E5E678FE40}"/>
              </a:ext>
            </a:extLst>
          </p:cNvPr>
          <p:cNvSpPr txBox="1"/>
          <p:nvPr/>
        </p:nvSpPr>
        <p:spPr>
          <a:xfrm>
            <a:off x="8925886" y="1622482"/>
            <a:ext cx="30745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Calibri" panose="020F0502020204030204" pitchFamily="34" charset="0"/>
              </a:rPr>
              <a:t>I </a:t>
            </a:r>
            <a:r>
              <a:rPr lang="fr-FR" sz="1800" b="1" dirty="0" err="1">
                <a:latin typeface="Calibri" panose="020F0502020204030204" pitchFamily="34" charset="0"/>
              </a:rPr>
              <a:t>approve</a:t>
            </a:r>
            <a:r>
              <a:rPr lang="fr-FR" sz="1800" b="1" dirty="0">
                <a:latin typeface="Calibri" panose="020F0502020204030204" pitchFamily="34" charset="0"/>
              </a:rPr>
              <a:t> the interview date </a:t>
            </a:r>
            <a:r>
              <a:rPr lang="fr-FR" sz="1800" dirty="0" err="1">
                <a:latin typeface="Calibri" panose="020F0502020204030204" pitchFamily="34" charset="0"/>
              </a:rPr>
              <a:t>suggested</a:t>
            </a:r>
            <a:r>
              <a:rPr lang="fr-FR" sz="1800" dirty="0">
                <a:latin typeface="Calibri" panose="020F0502020204030204" pitchFamily="34" charset="0"/>
              </a:rPr>
              <a:t> by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manager. 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</a:rPr>
              <a:t>I can </a:t>
            </a:r>
            <a:r>
              <a:rPr lang="fr-FR" sz="1800" dirty="0" err="1">
                <a:latin typeface="Calibri" panose="020F0502020204030204" pitchFamily="34" charset="0"/>
              </a:rPr>
              <a:t>also</a:t>
            </a:r>
            <a:r>
              <a:rPr lang="fr-FR" sz="1800" dirty="0">
                <a:latin typeface="Calibri" panose="020F0502020204030204" pitchFamily="34" charset="0"/>
              </a:rPr>
              <a:t> propose </a:t>
            </a:r>
            <a:r>
              <a:rPr lang="fr-FR" sz="1800" dirty="0" err="1">
                <a:latin typeface="Calibri" panose="020F0502020204030204" pitchFamily="34" charset="0"/>
              </a:rPr>
              <a:t>him</a:t>
            </a:r>
            <a:r>
              <a:rPr lang="fr-FR" sz="1800" dirty="0">
                <a:latin typeface="Calibri" panose="020F0502020204030204" pitchFamily="34" charset="0"/>
              </a:rPr>
              <a:t> a new date by </a:t>
            </a:r>
            <a:r>
              <a:rPr lang="fr-FR" sz="1800" dirty="0" err="1">
                <a:latin typeface="Calibri" panose="020F0502020204030204" pitchFamily="34" charset="0"/>
              </a:rPr>
              <a:t>changing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this</a:t>
            </a:r>
            <a:r>
              <a:rPr lang="fr-FR" sz="1800" dirty="0">
                <a:latin typeface="Calibri" panose="020F0502020204030204" pitchFamily="34" charset="0"/>
              </a:rPr>
              <a:t> one.</a:t>
            </a:r>
          </a:p>
          <a:p>
            <a:r>
              <a:rPr lang="fr-FR" sz="1800" dirty="0">
                <a:latin typeface="Calibri" panose="020F0502020204030204" pitchFamily="34" charset="0"/>
              </a:rPr>
              <a:t> </a:t>
            </a:r>
          </a:p>
          <a:p>
            <a:r>
              <a:rPr lang="fr-FR" sz="1800" dirty="0">
                <a:latin typeface="Calibri" panose="020F0502020204030204" pitchFamily="34" charset="0"/>
              </a:rPr>
              <a:t>If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manager </a:t>
            </a:r>
            <a:r>
              <a:rPr lang="fr-FR" sz="1800" dirty="0" err="1">
                <a:latin typeface="Calibri" panose="020F0502020204030204" pitchFamily="34" charset="0"/>
              </a:rPr>
              <a:t>didn’t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suggest</a:t>
            </a:r>
            <a:r>
              <a:rPr lang="fr-FR" sz="1800" dirty="0">
                <a:latin typeface="Calibri" panose="020F0502020204030204" pitchFamily="34" charset="0"/>
              </a:rPr>
              <a:t> a date, I can </a:t>
            </a:r>
            <a:r>
              <a:rPr lang="fr-FR" sz="1800" dirty="0" err="1">
                <a:latin typeface="Calibri" panose="020F0502020204030204" pitchFamily="34" charset="0"/>
              </a:rPr>
              <a:t>suggest</a:t>
            </a:r>
            <a:r>
              <a:rPr lang="fr-FR" sz="1800" dirty="0">
                <a:latin typeface="Calibri" panose="020F0502020204030204" pitchFamily="34" charset="0"/>
              </a:rPr>
              <a:t> one. </a:t>
            </a:r>
          </a:p>
        </p:txBody>
      </p:sp>
    </p:spTree>
    <p:extLst>
      <p:ext uri="{BB962C8B-B14F-4D97-AF65-F5344CB8AC3E}">
        <p14:creationId xmlns:p14="http://schemas.microsoft.com/office/powerpoint/2010/main" val="13982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CF6D0-3B5B-46EA-941E-024BEF51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Prepare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4D1226-02BF-439A-B1D2-94392962A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 err="1">
                <a:solidFill>
                  <a:srgbClr val="002060"/>
                </a:solidFill>
              </a:rPr>
              <a:t>Prepare</a:t>
            </a:r>
            <a:r>
              <a:rPr lang="fr-FR" sz="2000" dirty="0">
                <a:solidFill>
                  <a:srgbClr val="002060"/>
                </a:solidFill>
              </a:rPr>
              <a:t> the </a:t>
            </a:r>
            <a:r>
              <a:rPr lang="fr-FR" sz="2000" dirty="0" err="1">
                <a:solidFill>
                  <a:srgbClr val="002060"/>
                </a:solidFill>
              </a:rPr>
              <a:t>answers</a:t>
            </a:r>
            <a:endParaRPr lang="fr-FR" sz="20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2AD705D-9EBE-4471-A761-17ACEDEE7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5573" r="743"/>
          <a:stretch/>
        </p:blipFill>
        <p:spPr>
          <a:xfrm>
            <a:off x="402672" y="1367771"/>
            <a:ext cx="7963641" cy="4273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CE942C-AC5B-4CF3-A541-D99BA338D627}"/>
              </a:ext>
            </a:extLst>
          </p:cNvPr>
          <p:cNvSpPr txBox="1"/>
          <p:nvPr/>
        </p:nvSpPr>
        <p:spPr>
          <a:xfrm>
            <a:off x="8514826" y="1220173"/>
            <a:ext cx="33583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interview will focus on several themes.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</a:rPr>
              <a:t>For </a:t>
            </a:r>
            <a:r>
              <a:rPr lang="fr-FR" sz="1800" dirty="0" err="1">
                <a:latin typeface="Calibri" panose="020F0502020204030204" pitchFamily="34" charset="0"/>
              </a:rPr>
              <a:t>each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theme</a:t>
            </a:r>
            <a:r>
              <a:rPr lang="fr-FR" sz="1800" dirty="0">
                <a:latin typeface="Calibri" panose="020F0502020204030204" pitchFamily="34" charset="0"/>
              </a:rPr>
              <a:t>, I </a:t>
            </a:r>
            <a:r>
              <a:rPr lang="fr-FR" sz="1800" b="1" dirty="0" err="1">
                <a:latin typeface="Calibri" panose="020F0502020204030204" pitchFamily="34" charset="0"/>
              </a:rPr>
              <a:t>prepare</a:t>
            </a:r>
            <a:r>
              <a:rPr lang="fr-FR" sz="1800" b="1" dirty="0">
                <a:latin typeface="Calibri" panose="020F0502020204030204" pitchFamily="34" charset="0"/>
              </a:rPr>
              <a:t> the </a:t>
            </a:r>
            <a:r>
              <a:rPr lang="fr-FR" sz="1800" b="1" dirty="0" err="1">
                <a:latin typeface="Calibri" panose="020F0502020204030204" pitchFamily="34" charset="0"/>
              </a:rPr>
              <a:t>answers</a:t>
            </a:r>
            <a:r>
              <a:rPr lang="fr-FR" sz="1800" b="1" dirty="0">
                <a:latin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</a:rPr>
              <a:t>to the questions </a:t>
            </a:r>
            <a:r>
              <a:rPr lang="fr-FR" sz="1800" dirty="0" err="1">
                <a:latin typeface="Calibri" panose="020F0502020204030204" pitchFamily="34" charset="0"/>
              </a:rPr>
              <a:t>that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will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be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asked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during</a:t>
            </a:r>
            <a:r>
              <a:rPr lang="fr-FR" sz="1800" dirty="0">
                <a:latin typeface="Calibri" panose="020F0502020204030204" pitchFamily="34" charset="0"/>
              </a:rPr>
              <a:t> the interview.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If below the question, it is notified ‘Is not asked this question’, that means I do not need to prepare this question during the preparation, This question won’t be asked during the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If my manager prepared the interview and shared his preparation, I can see his answers. </a:t>
            </a:r>
            <a:endParaRPr 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7F93-B9B5-4D72-9788-5B0C3D5E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Prepare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4C005-2050-4D11-877C-0178E88CA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Pre-assessment of skills </a:t>
            </a:r>
            <a:r>
              <a:rPr lang="en-US" sz="2000" i="1" dirty="0">
                <a:solidFill>
                  <a:srgbClr val="002060"/>
                </a:solidFill>
              </a:rPr>
              <a:t>(optional: only if the skills module has been subscribed)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134860-A2B1-4E31-818B-333B5859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3" t="5637" r="1109"/>
          <a:stretch/>
        </p:blipFill>
        <p:spPr>
          <a:xfrm>
            <a:off x="343949" y="1392028"/>
            <a:ext cx="8984610" cy="39291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22A541-EFA9-4124-B449-F8188FAD759D}"/>
              </a:ext>
            </a:extLst>
          </p:cNvPr>
          <p:cNvSpPr txBox="1"/>
          <p:nvPr/>
        </p:nvSpPr>
        <p:spPr>
          <a:xfrm>
            <a:off x="9412449" y="1324248"/>
            <a:ext cx="25432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For each skills, I pre-asses my level by clicking on the scale.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 level required is indicated by the icon ‘Required’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 can also visualize my level assessed during a previous assessment and the one made by my manager during his preparation (if he shared his preparation beforehand).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3A31B78-F85D-4C7B-B6F0-72E488EBBA2C}"/>
              </a:ext>
            </a:extLst>
          </p:cNvPr>
          <p:cNvSpPr/>
          <p:nvPr/>
        </p:nvSpPr>
        <p:spPr>
          <a:xfrm>
            <a:off x="2894202" y="1786855"/>
            <a:ext cx="1040235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01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8BB41-20B7-4D54-A135-D499BD8E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Prepare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9FD948-6C40-4363-A277-57D3ABC28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Share </a:t>
            </a:r>
            <a:r>
              <a:rPr lang="fr-FR" sz="2000" dirty="0" err="1">
                <a:solidFill>
                  <a:srgbClr val="002060"/>
                </a:solidFill>
              </a:rPr>
              <a:t>my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preparation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with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my</a:t>
            </a:r>
            <a:r>
              <a:rPr lang="fr-FR" sz="2000" dirty="0">
                <a:solidFill>
                  <a:srgbClr val="002060"/>
                </a:solidFill>
              </a:rPr>
              <a:t> manager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770A7E6-9E1D-4E7E-8810-1B9704A1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54" y="1626390"/>
            <a:ext cx="3877147" cy="4100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A595DA-A5CE-4BF6-898D-035A77F31E74}"/>
              </a:ext>
            </a:extLst>
          </p:cNvPr>
          <p:cNvSpPr txBox="1"/>
          <p:nvPr/>
        </p:nvSpPr>
        <p:spPr>
          <a:xfrm>
            <a:off x="5891169" y="3030278"/>
            <a:ext cx="6111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</a:rPr>
              <a:t>I </a:t>
            </a:r>
            <a:r>
              <a:rPr lang="fr-FR" sz="1800" b="1" dirty="0" err="1">
                <a:latin typeface="Calibri" panose="020F0502020204030204" pitchFamily="34" charset="0"/>
              </a:rPr>
              <a:t>share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with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manager </a:t>
            </a:r>
            <a:r>
              <a:rPr lang="fr-FR" sz="1800" b="1" dirty="0">
                <a:latin typeface="Calibri" panose="020F0502020204030204" pitchFamily="34" charset="0"/>
              </a:rPr>
              <a:t>the </a:t>
            </a:r>
            <a:r>
              <a:rPr lang="fr-FR" sz="1800" b="1" dirty="0" err="1">
                <a:latin typeface="Calibri" panose="020F0502020204030204" pitchFamily="34" charset="0"/>
              </a:rPr>
              <a:t>preparation</a:t>
            </a:r>
            <a:r>
              <a:rPr lang="fr-FR" sz="1800" b="1" dirty="0">
                <a:latin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</a:rPr>
              <a:t>of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interview if I </a:t>
            </a:r>
            <a:r>
              <a:rPr lang="fr-FR" sz="1800" dirty="0" err="1">
                <a:latin typeface="Calibri" panose="020F0502020204030204" pitchFamily="34" charset="0"/>
              </a:rPr>
              <a:t>want</a:t>
            </a:r>
            <a:r>
              <a:rPr lang="fr-FR" sz="1800" dirty="0">
                <a:latin typeface="Calibri" panose="020F0502020204030204" pitchFamily="34" charset="0"/>
              </a:rPr>
              <a:t> to.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9551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1B9C3-F717-4C9C-9EAB-E7FF38CB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B7BE76-BDE5-42DF-8A76-0DB38EC5E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Starting the interview and report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23D55E0-FCE1-4E37-8BB8-6D377653F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6113"/>
          <a:stretch/>
        </p:blipFill>
        <p:spPr>
          <a:xfrm>
            <a:off x="503340" y="1563759"/>
            <a:ext cx="8196045" cy="40099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F0A1EB-F875-45B3-90C9-EFBA9617A9D6}"/>
              </a:ext>
            </a:extLst>
          </p:cNvPr>
          <p:cNvSpPr txBox="1"/>
          <p:nvPr/>
        </p:nvSpPr>
        <p:spPr>
          <a:xfrm>
            <a:off x="8917497" y="1563759"/>
            <a:ext cx="3093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</a:rPr>
              <a:t>I have </a:t>
            </a:r>
            <a:r>
              <a:rPr lang="fr-FR" sz="1800" dirty="0" err="1">
                <a:latin typeface="Calibri" panose="020F0502020204030204" pitchFamily="34" charset="0"/>
              </a:rPr>
              <a:t>access</a:t>
            </a:r>
            <a:r>
              <a:rPr lang="fr-FR" sz="1800" dirty="0">
                <a:latin typeface="Calibri" panose="020F0502020204030204" pitchFamily="34" charset="0"/>
              </a:rPr>
              <a:t> to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collaborator</a:t>
            </a:r>
            <a:r>
              <a:rPr lang="fr-FR" sz="1800" dirty="0">
                <a:latin typeface="Calibri" panose="020F0502020204030204" pitchFamily="34" charset="0"/>
              </a:rPr>
              <a:t> 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</a:rPr>
              <a:t>I click on «</a:t>
            </a:r>
            <a:r>
              <a:rPr lang="fr-FR" sz="1800" b="1" dirty="0">
                <a:latin typeface="Calibri" panose="020F0502020204030204" pitchFamily="34" charset="0"/>
              </a:rPr>
              <a:t> Interview </a:t>
            </a:r>
            <a:r>
              <a:rPr lang="fr-FR" sz="1800" b="1" dirty="0" err="1">
                <a:latin typeface="Calibri" panose="020F0502020204030204" pitchFamily="34" charset="0"/>
              </a:rPr>
              <a:t>done</a:t>
            </a:r>
            <a:r>
              <a:rPr lang="fr-FR" sz="1800" b="1" dirty="0">
                <a:latin typeface="Calibri" panose="020F0502020204030204" pitchFamily="34" charset="0"/>
              </a:rPr>
              <a:t> start report</a:t>
            </a:r>
            <a:r>
              <a:rPr lang="fr-FR" sz="1800" dirty="0">
                <a:latin typeface="Calibri" panose="020F0502020204030204" pitchFamily="34" charset="0"/>
              </a:rPr>
              <a:t> » =&gt; </a:t>
            </a:r>
            <a:r>
              <a:rPr lang="en-US" sz="1800" dirty="0">
                <a:latin typeface="Calibri" panose="020F0502020204030204" pitchFamily="34" charset="0"/>
              </a:rPr>
              <a:t>I can start recording the interview that reflects the exchange with my employee. 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9D22759-F305-4490-A270-577D2DE25BFA}"/>
              </a:ext>
            </a:extLst>
          </p:cNvPr>
          <p:cNvSpPr/>
          <p:nvPr/>
        </p:nvSpPr>
        <p:spPr>
          <a:xfrm>
            <a:off x="6937696" y="3494416"/>
            <a:ext cx="1702965" cy="28063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8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4B427-BD8A-4D6C-BB34-8B346AD9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5F5865-A3BA-4CEF-BB2C-90FCCCCAC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Complete the </a:t>
            </a:r>
            <a:r>
              <a:rPr lang="fr-FR" sz="2000" dirty="0" err="1">
                <a:solidFill>
                  <a:srgbClr val="002060"/>
                </a:solidFill>
              </a:rPr>
              <a:t>synthesis</a:t>
            </a:r>
            <a:r>
              <a:rPr lang="fr-FR" sz="2000" dirty="0">
                <a:solidFill>
                  <a:srgbClr val="002060"/>
                </a:solidFill>
              </a:rPr>
              <a:t> in ‘</a:t>
            </a:r>
            <a:r>
              <a:rPr lang="fr-FR" sz="2000" dirty="0" err="1">
                <a:solidFill>
                  <a:srgbClr val="002060"/>
                </a:solidFill>
              </a:rPr>
              <a:t>Overview</a:t>
            </a:r>
            <a:r>
              <a:rPr lang="fr-FR" sz="2000" dirty="0">
                <a:solidFill>
                  <a:srgbClr val="002060"/>
                </a:solidFill>
              </a:rPr>
              <a:t> to come’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64F3ACD-87C8-4EA1-B4BF-7BD32087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r="1523"/>
          <a:stretch/>
        </p:blipFill>
        <p:spPr>
          <a:xfrm>
            <a:off x="1677797" y="1248747"/>
            <a:ext cx="8070209" cy="50162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C7FE94F-FD6B-4947-8129-856A612221CD}"/>
              </a:ext>
            </a:extLst>
          </p:cNvPr>
          <p:cNvSpPr/>
          <p:nvPr/>
        </p:nvSpPr>
        <p:spPr>
          <a:xfrm flipV="1">
            <a:off x="1895912" y="2516020"/>
            <a:ext cx="7612862" cy="54596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11B2F3A-D51A-4D8B-9D68-10B6832EFEFC}"/>
              </a:ext>
            </a:extLst>
          </p:cNvPr>
          <p:cNvSpPr/>
          <p:nvPr/>
        </p:nvSpPr>
        <p:spPr>
          <a:xfrm flipV="1">
            <a:off x="1906470" y="4245550"/>
            <a:ext cx="7612862" cy="54596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A3A468-12B9-42E0-B451-5974035354EF}"/>
              </a:ext>
            </a:extLst>
          </p:cNvPr>
          <p:cNvSpPr/>
          <p:nvPr/>
        </p:nvSpPr>
        <p:spPr>
          <a:xfrm flipV="1">
            <a:off x="1895912" y="5856237"/>
            <a:ext cx="7612862" cy="54596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9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2C41C-A0A0-46B2-ABDB-C4476A53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316FDF-A8EC-4184-BD7D-ADA1685A5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Complete the </a:t>
            </a:r>
            <a:r>
              <a:rPr lang="fr-FR" sz="2000" dirty="0" err="1">
                <a:solidFill>
                  <a:srgbClr val="002060"/>
                </a:solidFill>
              </a:rPr>
              <a:t>skills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assessment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(optional: only if the skills module has been subscribed)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57092F6-6297-4409-84CD-3CCD00961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3946" r="819"/>
          <a:stretch/>
        </p:blipFill>
        <p:spPr>
          <a:xfrm>
            <a:off x="1782618" y="1248747"/>
            <a:ext cx="6887278" cy="5218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39865D6-A8C5-4DC1-9A0C-0EB46009784E}"/>
              </a:ext>
            </a:extLst>
          </p:cNvPr>
          <p:cNvSpPr/>
          <p:nvPr/>
        </p:nvSpPr>
        <p:spPr>
          <a:xfrm>
            <a:off x="3934438" y="1880232"/>
            <a:ext cx="947956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15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9397E-D1A4-4A53-BF90-91218CDA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814A0E-43ED-419A-9180-EAD13BA9F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Complete the </a:t>
            </a:r>
            <a:r>
              <a:rPr lang="fr-FR" sz="2000" dirty="0" err="1">
                <a:solidFill>
                  <a:srgbClr val="002060"/>
                </a:solidFill>
              </a:rPr>
              <a:t>previous</a:t>
            </a:r>
            <a:r>
              <a:rPr lang="fr-FR" sz="2000" dirty="0">
                <a:solidFill>
                  <a:srgbClr val="002060"/>
                </a:solidFill>
              </a:rPr>
              <a:t> objective </a:t>
            </a:r>
            <a:r>
              <a:rPr lang="fr-FR" sz="2000" dirty="0" err="1">
                <a:solidFill>
                  <a:srgbClr val="002060"/>
                </a:solidFill>
              </a:rPr>
              <a:t>assessment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542E107-388F-42C0-8AEF-37813F2A5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1135"/>
          <a:stretch/>
        </p:blipFill>
        <p:spPr>
          <a:xfrm>
            <a:off x="1602296" y="1325692"/>
            <a:ext cx="7147421" cy="52349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BCE69B8-1FD3-4815-8AC3-13AB512E845A}"/>
              </a:ext>
            </a:extLst>
          </p:cNvPr>
          <p:cNvSpPr/>
          <p:nvPr/>
        </p:nvSpPr>
        <p:spPr>
          <a:xfrm>
            <a:off x="4764947" y="1880232"/>
            <a:ext cx="1040235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0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C534C-0BE8-45B5-9A24-13B96B60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A5B57A-C73B-4CA8-92C1-37D4C9F3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Enter the new objectives for the </a:t>
            </a:r>
            <a:r>
              <a:rPr lang="fr-FR" sz="2000" dirty="0" err="1">
                <a:solidFill>
                  <a:srgbClr val="002060"/>
                </a:solidFill>
              </a:rPr>
              <a:t>year</a:t>
            </a:r>
            <a:r>
              <a:rPr lang="fr-FR" sz="2000" dirty="0">
                <a:solidFill>
                  <a:srgbClr val="002060"/>
                </a:solidFill>
              </a:rPr>
              <a:t> to come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220522-2D05-469A-98EA-B120C60AF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7" t="10038"/>
          <a:stretch/>
        </p:blipFill>
        <p:spPr>
          <a:xfrm>
            <a:off x="394281" y="1364882"/>
            <a:ext cx="6674101" cy="1667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15588AD-CD2C-46A6-899F-FFB91963BCEC}"/>
              </a:ext>
            </a:extLst>
          </p:cNvPr>
          <p:cNvSpPr/>
          <p:nvPr/>
        </p:nvSpPr>
        <p:spPr>
          <a:xfrm>
            <a:off x="3437716" y="2274515"/>
            <a:ext cx="704675" cy="35962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09B8179-4B6A-4C88-A072-EE2E2CD1C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69" y="2330967"/>
            <a:ext cx="6803957" cy="38485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2E26BA-9571-4BC9-B594-37A5E35AF95A}"/>
              </a:ext>
            </a:extLst>
          </p:cNvPr>
          <p:cNvSpPr/>
          <p:nvPr/>
        </p:nvSpPr>
        <p:spPr>
          <a:xfrm>
            <a:off x="7856047" y="5729017"/>
            <a:ext cx="1304731" cy="37816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DB0799C-AB0E-45AB-9BA8-EED1DF052E4D}"/>
              </a:ext>
            </a:extLst>
          </p:cNvPr>
          <p:cNvSpPr/>
          <p:nvPr/>
        </p:nvSpPr>
        <p:spPr>
          <a:xfrm>
            <a:off x="7380060" y="2330967"/>
            <a:ext cx="908263" cy="27291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4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C97B8-D0E3-4F93-AE5C-3DFA5A65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A94618-0A4F-4F0C-89EA-3A25E0123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Enter the conclusions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B8A2014-1495-474D-B593-0BEEEDDF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6457"/>
          <a:stretch/>
        </p:blipFill>
        <p:spPr>
          <a:xfrm>
            <a:off x="1778466" y="1451295"/>
            <a:ext cx="9012572" cy="43351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07F7DF-A923-48A6-81D1-CE894AF0C97E}"/>
              </a:ext>
            </a:extLst>
          </p:cNvPr>
          <p:cNvSpPr/>
          <p:nvPr/>
        </p:nvSpPr>
        <p:spPr>
          <a:xfrm>
            <a:off x="6532773" y="1945109"/>
            <a:ext cx="623037" cy="27291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4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0C58-E6E8-4E38-8EDF-69EAD4FA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Individual</a:t>
            </a:r>
            <a:r>
              <a:rPr lang="fr-FR" dirty="0"/>
              <a:t> interviews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57041C-FB78-45CA-A14E-47757A613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7" y="1452603"/>
            <a:ext cx="3793085" cy="39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C765A-4E19-4624-AF07-B441B09A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49C525-2AB8-40C7-A5AD-6E7F53EE8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 err="1">
                <a:solidFill>
                  <a:srgbClr val="002060"/>
                </a:solidFill>
              </a:rPr>
              <a:t>Submit</a:t>
            </a:r>
            <a:r>
              <a:rPr lang="fr-FR" sz="2000" dirty="0">
                <a:solidFill>
                  <a:srgbClr val="002060"/>
                </a:solidFill>
              </a:rPr>
              <a:t> the report to </a:t>
            </a:r>
            <a:r>
              <a:rPr lang="fr-FR" sz="2000" dirty="0" err="1">
                <a:solidFill>
                  <a:srgbClr val="002060"/>
                </a:solidFill>
              </a:rPr>
              <a:t>be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validated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D6ACC9E-7E27-412B-97D7-C83395F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6533"/>
          <a:stretch/>
        </p:blipFill>
        <p:spPr>
          <a:xfrm>
            <a:off x="749634" y="1367405"/>
            <a:ext cx="9468157" cy="45384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9555CBC-538E-4788-A0E3-C70F4E00BBA3}"/>
              </a:ext>
            </a:extLst>
          </p:cNvPr>
          <p:cNvSpPr/>
          <p:nvPr/>
        </p:nvSpPr>
        <p:spPr>
          <a:xfrm>
            <a:off x="8218960" y="3363702"/>
            <a:ext cx="1898163" cy="3777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9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4BE69-8002-480A-A6F0-BCFC1080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Validate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(or refuse)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43C6B8C-95CA-46E2-87D1-98F917D6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25231"/>
          <a:stretch/>
        </p:blipFill>
        <p:spPr>
          <a:xfrm>
            <a:off x="1364652" y="1220173"/>
            <a:ext cx="9462696" cy="9185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5791154-B0A5-4A41-9137-C8F738656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8562"/>
          <a:stretch/>
        </p:blipFill>
        <p:spPr>
          <a:xfrm>
            <a:off x="962427" y="2227808"/>
            <a:ext cx="10267146" cy="39800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FD5F438-7EF6-4E29-8057-AA8D449CE8F9}"/>
              </a:ext>
            </a:extLst>
          </p:cNvPr>
          <p:cNvSpPr/>
          <p:nvPr/>
        </p:nvSpPr>
        <p:spPr>
          <a:xfrm>
            <a:off x="5209062" y="1736081"/>
            <a:ext cx="2609477" cy="3777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CEB3D6-A245-4ED0-B144-48E57E1F790F}"/>
              </a:ext>
            </a:extLst>
          </p:cNvPr>
          <p:cNvSpPr/>
          <p:nvPr/>
        </p:nvSpPr>
        <p:spPr>
          <a:xfrm>
            <a:off x="9057859" y="4773053"/>
            <a:ext cx="2065943" cy="67140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05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C84F3-A7C5-4918-9067-C6ACCAD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&amp;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B6AF01-DE29-4081-B3D0-7DB9AAD1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Consultation of the history of the interviews conducted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B9DC03D-1932-442A-BA41-5C8B3F975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10722"/>
          <a:stretch/>
        </p:blipFill>
        <p:spPr>
          <a:xfrm>
            <a:off x="738232" y="1725823"/>
            <a:ext cx="9183977" cy="2560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F0A4B87-32ED-4BF7-AACA-E718358B74BD}"/>
              </a:ext>
            </a:extLst>
          </p:cNvPr>
          <p:cNvSpPr/>
          <p:nvPr/>
        </p:nvSpPr>
        <p:spPr>
          <a:xfrm>
            <a:off x="4974673" y="1954635"/>
            <a:ext cx="746620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EE82DC-54C9-4C3D-BDD9-0F3A8545B6F7}"/>
              </a:ext>
            </a:extLst>
          </p:cNvPr>
          <p:cNvSpPr txBox="1"/>
          <p:nvPr/>
        </p:nvSpPr>
        <p:spPr>
          <a:xfrm>
            <a:off x="738232" y="4763850"/>
            <a:ext cx="9494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</a:rPr>
              <a:t>You have </a:t>
            </a:r>
            <a:r>
              <a:rPr lang="fr-FR" sz="1800" dirty="0" err="1">
                <a:latin typeface="Calibri" panose="020F0502020204030204" pitchFamily="34" charset="0"/>
              </a:rPr>
              <a:t>access</a:t>
            </a:r>
            <a:r>
              <a:rPr lang="fr-FR" sz="1800" dirty="0">
                <a:latin typeface="Calibri" panose="020F0502020204030204" pitchFamily="34" charset="0"/>
              </a:rPr>
              <a:t> to the </a:t>
            </a:r>
            <a:r>
              <a:rPr lang="fr-FR" sz="1800" dirty="0" err="1">
                <a:latin typeface="Calibri" panose="020F0502020204030204" pitchFamily="34" charset="0"/>
              </a:rPr>
              <a:t>history</a:t>
            </a:r>
            <a:r>
              <a:rPr lang="fr-FR" sz="1800" dirty="0">
                <a:latin typeface="Calibri" panose="020F0502020204030204" pitchFamily="34" charset="0"/>
              </a:rPr>
              <a:t> of the interviews </a:t>
            </a:r>
            <a:r>
              <a:rPr lang="fr-FR" sz="1800" dirty="0" err="1">
                <a:latin typeface="Calibri" panose="020F0502020204030204" pitchFamily="34" charset="0"/>
              </a:rPr>
              <a:t>conducted</a:t>
            </a:r>
            <a:r>
              <a:rPr lang="fr-FR" sz="1800" dirty="0">
                <a:latin typeface="Calibri" panose="020F0502020204030204" pitchFamily="34" charset="0"/>
              </a:rPr>
              <a:t> in the </a:t>
            </a:r>
            <a:r>
              <a:rPr lang="fr-FR" sz="1800" b="1" dirty="0" err="1">
                <a:latin typeface="Calibri" panose="020F0502020204030204" pitchFamily="34" charset="0"/>
              </a:rPr>
              <a:t>employee</a:t>
            </a:r>
            <a:r>
              <a:rPr lang="fr-FR" sz="1800" b="1" dirty="0">
                <a:latin typeface="Calibri" panose="020F0502020204030204" pitchFamily="34" charset="0"/>
              </a:rPr>
              <a:t> record, Interview </a:t>
            </a:r>
            <a:r>
              <a:rPr lang="fr-FR" sz="1800" b="1" dirty="0" err="1">
                <a:latin typeface="Calibri" panose="020F0502020204030204" pitchFamily="34" charset="0"/>
              </a:rPr>
              <a:t>Tab</a:t>
            </a:r>
            <a:r>
              <a:rPr lang="fr-FR" sz="1800" dirty="0" err="1">
                <a:latin typeface="Calibri" panose="020F0502020204030204" pitchFamily="34" charset="0"/>
              </a:rPr>
              <a:t>.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74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A3492-C60E-4201-BA0A-9905C1CC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&amp;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F9569C-A07D-442A-8C06-36CB623C8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Consult objectives</a:t>
            </a:r>
            <a:endParaRPr lang="fr-FR" dirty="0"/>
          </a:p>
        </p:txBody>
      </p:sp>
      <p:pic>
        <p:nvPicPr>
          <p:cNvPr id="5" name="Image 4" descr="Une image contenant capture d’écran, intérieur, ordinateur&#10;&#10;Description générée automatiquement">
            <a:extLst>
              <a:ext uri="{FF2B5EF4-FFF2-40B4-BE49-F238E27FC236}">
                <a16:creationId xmlns:a16="http://schemas.microsoft.com/office/drawing/2014/main" id="{6F56C2BE-639A-4994-897E-F1E305762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7856"/>
          <a:stretch/>
        </p:blipFill>
        <p:spPr>
          <a:xfrm>
            <a:off x="1072633" y="1364548"/>
            <a:ext cx="8973956" cy="35701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77077F-361B-4497-AF67-04B66D71E1A7}"/>
              </a:ext>
            </a:extLst>
          </p:cNvPr>
          <p:cNvSpPr txBox="1"/>
          <p:nvPr/>
        </p:nvSpPr>
        <p:spPr>
          <a:xfrm>
            <a:off x="1072633" y="5170286"/>
            <a:ext cx="814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</a:rPr>
              <a:t>You have </a:t>
            </a:r>
            <a:r>
              <a:rPr lang="fr-FR" sz="1800" dirty="0" err="1">
                <a:latin typeface="Calibri" panose="020F0502020204030204" pitchFamily="34" charset="0"/>
              </a:rPr>
              <a:t>access</a:t>
            </a:r>
            <a:r>
              <a:rPr lang="fr-FR" sz="1800" dirty="0">
                <a:latin typeface="Calibri" panose="020F0502020204030204" pitchFamily="34" charset="0"/>
              </a:rPr>
              <a:t> to objectives </a:t>
            </a:r>
            <a:r>
              <a:rPr lang="fr-FR" sz="1800" dirty="0" err="1">
                <a:latin typeface="Calibri" panose="020F0502020204030204" pitchFamily="34" charset="0"/>
              </a:rPr>
              <a:t>fixed</a:t>
            </a:r>
            <a:r>
              <a:rPr lang="fr-FR" sz="1800" dirty="0">
                <a:latin typeface="Calibri" panose="020F0502020204030204" pitchFamily="34" charset="0"/>
              </a:rPr>
              <a:t> via the </a:t>
            </a:r>
            <a:r>
              <a:rPr lang="fr-FR" sz="1800" b="1" dirty="0" err="1">
                <a:latin typeface="Calibri" panose="020F0502020204030204" pitchFamily="34" charset="0"/>
              </a:rPr>
              <a:t>employee</a:t>
            </a:r>
            <a:r>
              <a:rPr lang="fr-FR" sz="1800" b="1" dirty="0">
                <a:latin typeface="Calibri" panose="020F0502020204030204" pitchFamily="34" charset="0"/>
              </a:rPr>
              <a:t> record, Objectives </a:t>
            </a:r>
            <a:r>
              <a:rPr lang="fr-FR" sz="1800" b="1" dirty="0" err="1">
                <a:latin typeface="Calibri" panose="020F0502020204030204" pitchFamily="34" charset="0"/>
              </a:rPr>
              <a:t>Tab</a:t>
            </a:r>
            <a:r>
              <a:rPr lang="fr-FR" sz="1800" dirty="0" err="1">
                <a:latin typeface="Calibri" panose="020F0502020204030204" pitchFamily="34" charset="0"/>
              </a:rPr>
              <a:t>.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AD94E45-9C93-420E-B2E3-E7DE861B5CE1}"/>
              </a:ext>
            </a:extLst>
          </p:cNvPr>
          <p:cNvSpPr/>
          <p:nvPr/>
        </p:nvSpPr>
        <p:spPr>
          <a:xfrm>
            <a:off x="5863906" y="1610686"/>
            <a:ext cx="746620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5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7DC39-776F-4348-9C48-5A8612C1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&amp;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Print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the interview</a:t>
            </a:r>
            <a:endParaRPr lang="fr-FR" dirty="0"/>
          </a:p>
        </p:txBody>
      </p:sp>
      <p:pic>
        <p:nvPicPr>
          <p:cNvPr id="5" name="Image 4" descr="Une image contenant capture d’écran, ciel&#10;&#10;Description générée automatiquement">
            <a:extLst>
              <a:ext uri="{FF2B5EF4-FFF2-40B4-BE49-F238E27FC236}">
                <a16:creationId xmlns:a16="http://schemas.microsoft.com/office/drawing/2014/main" id="{191E3E6E-FF2D-473C-9022-72C4BA39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9180" r="713"/>
          <a:stretch/>
        </p:blipFill>
        <p:spPr>
          <a:xfrm>
            <a:off x="900344" y="1223923"/>
            <a:ext cx="7021586" cy="1724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4E4D88-420B-4083-97EA-DAD50E51B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16208"/>
          <a:stretch/>
        </p:blipFill>
        <p:spPr>
          <a:xfrm>
            <a:off x="3408627" y="3073564"/>
            <a:ext cx="8241692" cy="1432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7ABD0DA-4A60-4638-A5A0-9C2E9EC11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11308"/>
          <a:stretch/>
        </p:blipFill>
        <p:spPr>
          <a:xfrm>
            <a:off x="900344" y="4663477"/>
            <a:ext cx="7954264" cy="17190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22DCA84-A779-40CF-934A-24D53508B3EE}"/>
              </a:ext>
            </a:extLst>
          </p:cNvPr>
          <p:cNvSpPr/>
          <p:nvPr/>
        </p:nvSpPr>
        <p:spPr>
          <a:xfrm>
            <a:off x="4647502" y="1518407"/>
            <a:ext cx="662729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D28182B-69BB-4045-A2A0-BAE59773BA12}"/>
              </a:ext>
            </a:extLst>
          </p:cNvPr>
          <p:cNvSpPr/>
          <p:nvPr/>
        </p:nvSpPr>
        <p:spPr>
          <a:xfrm>
            <a:off x="7056541" y="3073564"/>
            <a:ext cx="996890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5271E30-7385-47FF-B874-8D4DBEF27B2D}"/>
              </a:ext>
            </a:extLst>
          </p:cNvPr>
          <p:cNvSpPr/>
          <p:nvPr/>
        </p:nvSpPr>
        <p:spPr>
          <a:xfrm>
            <a:off x="10175846" y="3506598"/>
            <a:ext cx="461394" cy="2830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9911076-1C8F-447A-832C-A79BAB2ED905}"/>
              </a:ext>
            </a:extLst>
          </p:cNvPr>
          <p:cNvSpPr/>
          <p:nvPr/>
        </p:nvSpPr>
        <p:spPr>
          <a:xfrm>
            <a:off x="6392410" y="4817464"/>
            <a:ext cx="327171" cy="2830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312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DC1B6-D397-463D-AD5C-0352BEB3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0"/>
            <a:ext cx="10515600" cy="97689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Add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objectives once the interview has been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conducted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F39BB5A-3EB4-4F9B-B66B-C194CACA1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8735"/>
          <a:stretch/>
        </p:blipFill>
        <p:spPr>
          <a:xfrm>
            <a:off x="1330037" y="1763713"/>
            <a:ext cx="9606727" cy="33305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C2E021D-2785-4FEE-8FD7-E52786F138AA}"/>
              </a:ext>
            </a:extLst>
          </p:cNvPr>
          <p:cNvSpPr/>
          <p:nvPr/>
        </p:nvSpPr>
        <p:spPr>
          <a:xfrm>
            <a:off x="5597554" y="1763712"/>
            <a:ext cx="1071694" cy="24964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29D0115-3C2A-4D3F-B569-3DDA70B9894D}"/>
              </a:ext>
            </a:extLst>
          </p:cNvPr>
          <p:cNvSpPr/>
          <p:nvPr/>
        </p:nvSpPr>
        <p:spPr>
          <a:xfrm>
            <a:off x="6543413" y="2013357"/>
            <a:ext cx="746620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353B6B7-A224-4383-AF1C-61BBF2C8AFD9}"/>
              </a:ext>
            </a:extLst>
          </p:cNvPr>
          <p:cNvSpPr/>
          <p:nvPr/>
        </p:nvSpPr>
        <p:spPr>
          <a:xfrm>
            <a:off x="5245216" y="3081939"/>
            <a:ext cx="704675" cy="47188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22927" y="2375323"/>
            <a:ext cx="5904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+ 33 (0)5 62 20 49 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93D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www.eurecia.com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F93D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Much more than an HRIS...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Access to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team’s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Access to ‘in </a:t>
            </a:r>
            <a:r>
              <a:rPr lang="fr-FR" sz="2000" dirty="0" err="1">
                <a:solidFill>
                  <a:srgbClr val="002060"/>
                </a:solidFill>
              </a:rPr>
              <a:t>progress</a:t>
            </a:r>
            <a:r>
              <a:rPr lang="fr-FR" sz="2000" dirty="0">
                <a:solidFill>
                  <a:srgbClr val="002060"/>
                </a:solidFill>
              </a:rPr>
              <a:t>’ interviews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C6856-BEF1-4497-8F5F-727589D9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5" y="1220173"/>
            <a:ext cx="3832360" cy="23680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92F3F7-E16F-42E8-BEC1-302ED57E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65" y="2348917"/>
            <a:ext cx="8301932" cy="3676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42DF5FF-9AA7-436E-A56B-1E21D06CFDA2}"/>
              </a:ext>
            </a:extLst>
          </p:cNvPr>
          <p:cNvSpPr/>
          <p:nvPr/>
        </p:nvSpPr>
        <p:spPr>
          <a:xfrm>
            <a:off x="2567031" y="2223083"/>
            <a:ext cx="889233" cy="21726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3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848CF-A0D5-40A3-8CD6-3938623C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Prepare the interview of my collaborator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9683A-EA30-4B31-9FE0-91990C6A1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Suggest an interview date to my employee</a:t>
            </a:r>
            <a:endParaRPr lang="fr-FR" sz="20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C433FE-742B-453C-B711-AB9ECF27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5" y="1248747"/>
            <a:ext cx="8849808" cy="39188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D77CA0-A48C-4EFC-AC1E-26064796625B}"/>
              </a:ext>
            </a:extLst>
          </p:cNvPr>
          <p:cNvSpPr/>
          <p:nvPr/>
        </p:nvSpPr>
        <p:spPr>
          <a:xfrm>
            <a:off x="486561" y="3565321"/>
            <a:ext cx="872456" cy="25167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281F5A-0A8A-43CF-BD8F-2EAB06AAE8EA}"/>
              </a:ext>
            </a:extLst>
          </p:cNvPr>
          <p:cNvSpPr/>
          <p:nvPr/>
        </p:nvSpPr>
        <p:spPr>
          <a:xfrm>
            <a:off x="8229600" y="2600587"/>
            <a:ext cx="176169" cy="15939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C9BC0A-59A5-441F-BEA5-D6153209F262}"/>
              </a:ext>
            </a:extLst>
          </p:cNvPr>
          <p:cNvSpPr txBox="1"/>
          <p:nvPr/>
        </p:nvSpPr>
        <p:spPr>
          <a:xfrm>
            <a:off x="9303391" y="1252238"/>
            <a:ext cx="27096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I can confirm the date suggested by the employee by clicking on “Confirm”.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If my employee has not already done so, I suggest a date for the interview by clicking on </a:t>
            </a:r>
            <a:endParaRPr lang="en-GB" sz="1800" b="1" dirty="0">
              <a:latin typeface="Calibri" panose="020F0502020204030204" pitchFamily="34" charset="0"/>
            </a:endParaRPr>
          </a:p>
          <a:p>
            <a:endParaRPr lang="fr-FR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Either I accept or I refuse the one he suggests. 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1FA733-DB1F-49E2-A8EE-7C3E2A82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037" y="3510094"/>
            <a:ext cx="3143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AC082-8C2C-4983-B0BC-C76A14FF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Prepare the interview of my collaborator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28778E-F4DE-4802-A18F-1881A9781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 err="1">
                <a:solidFill>
                  <a:srgbClr val="002060"/>
                </a:solidFill>
              </a:rPr>
              <a:t>Prepare</a:t>
            </a:r>
            <a:r>
              <a:rPr lang="fr-FR" sz="2000" dirty="0">
                <a:solidFill>
                  <a:srgbClr val="002060"/>
                </a:solidFill>
              </a:rPr>
              <a:t> the </a:t>
            </a:r>
            <a:r>
              <a:rPr lang="fr-FR" sz="2000" dirty="0" err="1">
                <a:solidFill>
                  <a:srgbClr val="002060"/>
                </a:solidFill>
              </a:rPr>
              <a:t>answers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7CD65F4-10AE-4639-BB85-AF3ABD557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t="6105" r="665"/>
          <a:stretch/>
        </p:blipFill>
        <p:spPr>
          <a:xfrm>
            <a:off x="310392" y="1333849"/>
            <a:ext cx="7441036" cy="4186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9FFF71-A01D-4992-B4F2-2CD3337E1136}"/>
              </a:ext>
            </a:extLst>
          </p:cNvPr>
          <p:cNvSpPr txBox="1"/>
          <p:nvPr/>
        </p:nvSpPr>
        <p:spPr>
          <a:xfrm>
            <a:off x="7961151" y="1248747"/>
            <a:ext cx="40295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interview will focus on several themes.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For each theme, I prepare the answers to the questions that will be used as a basis for the exchange with my collaborator during the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If below the question, it is notified ‘Is not asked this question’, that means I do not need to prepare this question during the preparation, This question won’t be asked during the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If the collaborator has shared is preparation, I am able to see the answers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479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69E34-2DAF-4340-89CD-83467B9F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Prepare the interview of my collaborator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52EB9F-580D-4C8A-ACF5-1AD55576B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Pre-assessment of skills </a:t>
            </a:r>
            <a:r>
              <a:rPr lang="en-US" sz="2000" i="1" dirty="0">
                <a:solidFill>
                  <a:srgbClr val="002060"/>
                </a:solidFill>
              </a:rPr>
              <a:t>(optional: only if the skills module has been subscribed)</a:t>
            </a:r>
            <a:endParaRPr lang="fr-FR" dirty="0"/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8872BE5-2B76-4B12-BBB8-2E23B067D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5664" r="841"/>
          <a:stretch/>
        </p:blipFill>
        <p:spPr>
          <a:xfrm>
            <a:off x="293614" y="1492028"/>
            <a:ext cx="7617811" cy="42795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18E9BEE-B8DC-47EB-9F03-E2890DA533DF}"/>
              </a:ext>
            </a:extLst>
          </p:cNvPr>
          <p:cNvSpPr/>
          <p:nvPr/>
        </p:nvSpPr>
        <p:spPr>
          <a:xfrm>
            <a:off x="1996580" y="1952326"/>
            <a:ext cx="981512" cy="2013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C6CA39-94BA-40FF-BA5D-FF46FF29C8E5}"/>
              </a:ext>
            </a:extLst>
          </p:cNvPr>
          <p:cNvSpPr txBox="1"/>
          <p:nvPr/>
        </p:nvSpPr>
        <p:spPr>
          <a:xfrm>
            <a:off x="8145709" y="1487408"/>
            <a:ext cx="39155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For each skills, I pre-asses the level of my collaborator by clicking on the scale.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 level required is indicated by the icon ‘Required’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 can also visualize the assessment made during a previous assessment and the one made by my collaborator during his preparation (if he shared his preparation beforehand).</a:t>
            </a:r>
          </a:p>
        </p:txBody>
      </p:sp>
    </p:spTree>
    <p:extLst>
      <p:ext uri="{BB962C8B-B14F-4D97-AF65-F5344CB8AC3E}">
        <p14:creationId xmlns:p14="http://schemas.microsoft.com/office/powerpoint/2010/main" val="13280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9493E-C337-49CB-A743-DC182CF8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Prepare the interview of my collaborator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FF19DF-E772-457F-840D-C38D03A6F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Pre-</a:t>
            </a:r>
            <a:r>
              <a:rPr lang="fr-FR" sz="2000" dirty="0" err="1">
                <a:solidFill>
                  <a:srgbClr val="002060"/>
                </a:solidFill>
              </a:rPr>
              <a:t>assess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previous</a:t>
            </a:r>
            <a:r>
              <a:rPr lang="fr-FR" sz="2000" dirty="0">
                <a:solidFill>
                  <a:srgbClr val="002060"/>
                </a:solidFill>
              </a:rPr>
              <a:t> objective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763F933-B9EF-4BC3-BB2C-B3E34B79C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7289"/>
          <a:stretch/>
        </p:blipFill>
        <p:spPr>
          <a:xfrm>
            <a:off x="1440526" y="1465976"/>
            <a:ext cx="9310947" cy="3926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F01F5B-2423-4E13-AD6E-FAE04929BE19}"/>
              </a:ext>
            </a:extLst>
          </p:cNvPr>
          <p:cNvSpPr/>
          <p:nvPr/>
        </p:nvSpPr>
        <p:spPr>
          <a:xfrm>
            <a:off x="4790114" y="2021747"/>
            <a:ext cx="973123" cy="2097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2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4836D-9205-4873-91AB-BD65AF90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Prepare the interview of my collaborator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EF6CE-9D2A-4982-B3A3-66799662D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 Share the </a:t>
            </a:r>
            <a:r>
              <a:rPr lang="fr-FR" sz="2000" dirty="0" err="1">
                <a:solidFill>
                  <a:srgbClr val="002060"/>
                </a:solidFill>
              </a:rPr>
              <a:t>preparation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with</a:t>
            </a:r>
            <a:r>
              <a:rPr lang="fr-FR" sz="2000" dirty="0">
                <a:solidFill>
                  <a:srgbClr val="002060"/>
                </a:solidFill>
              </a:rPr>
              <a:t> the </a:t>
            </a:r>
            <a:r>
              <a:rPr lang="fr-FR" sz="2000" dirty="0" err="1">
                <a:solidFill>
                  <a:srgbClr val="002060"/>
                </a:solidFill>
              </a:rPr>
              <a:t>employee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9E59A50-136D-4DA9-8EE2-1EF44A4E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79" y="1248747"/>
            <a:ext cx="3147081" cy="53718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3556D9-9F1A-4907-80C6-ECB38E30E7C5}"/>
              </a:ext>
            </a:extLst>
          </p:cNvPr>
          <p:cNvSpPr txBox="1"/>
          <p:nvPr/>
        </p:nvSpPr>
        <p:spPr>
          <a:xfrm>
            <a:off x="5538831" y="3059668"/>
            <a:ext cx="611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alibri" panose="020F0502020204030204" pitchFamily="34" charset="0"/>
              </a:rPr>
              <a:t>I can </a:t>
            </a:r>
            <a:r>
              <a:rPr lang="fr-FR" sz="1800" dirty="0" err="1">
                <a:latin typeface="Calibri" panose="020F0502020204030204" pitchFamily="34" charset="0"/>
              </a:rPr>
              <a:t>share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with</a:t>
            </a:r>
            <a:r>
              <a:rPr lang="fr-FR" sz="1800" dirty="0">
                <a:latin typeface="Calibri" panose="020F0502020204030204" pitchFamily="34" charset="0"/>
              </a:rPr>
              <a:t> the </a:t>
            </a:r>
            <a:r>
              <a:rPr lang="fr-FR" sz="1800" dirty="0" err="1">
                <a:latin typeface="Calibri" panose="020F0502020204030204" pitchFamily="34" charset="0"/>
              </a:rPr>
              <a:t>employee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my</a:t>
            </a: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</a:rPr>
              <a:t>preparation</a:t>
            </a:r>
            <a:r>
              <a:rPr lang="fr-FR" sz="1800" dirty="0">
                <a:latin typeface="Calibri" panose="020F0502020204030204" pitchFamily="34" charset="0"/>
              </a:rPr>
              <a:t> if I </a:t>
            </a:r>
            <a:r>
              <a:rPr lang="fr-FR" sz="1800" dirty="0" err="1">
                <a:latin typeface="Calibri" panose="020F0502020204030204" pitchFamily="34" charset="0"/>
              </a:rPr>
              <a:t>want</a:t>
            </a:r>
            <a:r>
              <a:rPr lang="fr-FR" sz="1800" dirty="0">
                <a:latin typeface="Calibri" panose="020F0502020204030204" pitchFamily="34" charset="0"/>
              </a:rPr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419498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29C30-0D04-4D1D-BFF6-9E99B4C2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Collaborator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Access to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interview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7F71C6-731E-4025-B1C2-6E4F49CE3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2060"/>
                </a:solidFill>
              </a:rPr>
              <a:t>Access to </a:t>
            </a:r>
            <a:r>
              <a:rPr lang="fr-FR" sz="2000" dirty="0" err="1">
                <a:solidFill>
                  <a:srgbClr val="002060"/>
                </a:solidFill>
              </a:rPr>
              <a:t>my</a:t>
            </a:r>
            <a:r>
              <a:rPr lang="fr-FR" sz="2000" dirty="0">
                <a:solidFill>
                  <a:srgbClr val="002060"/>
                </a:solidFill>
              </a:rPr>
              <a:t> ‘in </a:t>
            </a:r>
            <a:r>
              <a:rPr lang="fr-FR" sz="2000" dirty="0" err="1">
                <a:solidFill>
                  <a:srgbClr val="002060"/>
                </a:solidFill>
              </a:rPr>
              <a:t>progress</a:t>
            </a:r>
            <a:r>
              <a:rPr lang="fr-FR" sz="2000" dirty="0">
                <a:solidFill>
                  <a:srgbClr val="002060"/>
                </a:solidFill>
              </a:rPr>
              <a:t>’ interview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9AD4AD-912A-4BCE-AE46-149C99C6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3" y="1248747"/>
            <a:ext cx="4165877" cy="2590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997AE3-9FE5-4B64-B381-E77BC105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28" y="3725350"/>
            <a:ext cx="10503017" cy="23845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6218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806</Words>
  <Application>Microsoft Office PowerPoint</Application>
  <PresentationFormat>Grand écran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Thème Office</vt:lpstr>
      <vt:lpstr>Présentation PowerPoint</vt:lpstr>
      <vt:lpstr>Individual interviews</vt:lpstr>
      <vt:lpstr>Manager – Access to my team’s interviews</vt:lpstr>
      <vt:lpstr>Manager – Prepare the interview of my collaborator</vt:lpstr>
      <vt:lpstr>Manager – Prepare the interview of my collaborator</vt:lpstr>
      <vt:lpstr>Manager – Prepare the interview of my collaborator</vt:lpstr>
      <vt:lpstr>Manager – Prepare the interview of my collaborator</vt:lpstr>
      <vt:lpstr>Manager – Prepare the interview of my collaborator</vt:lpstr>
      <vt:lpstr>Collaborator – Access to my interview</vt:lpstr>
      <vt:lpstr>Collaborator – Prepare my interview</vt:lpstr>
      <vt:lpstr>Collaborator – Prepare my interview</vt:lpstr>
      <vt:lpstr>Collaborator – Prepare my interview</vt:lpstr>
      <vt:lpstr>Collaborator – Prepare my interview</vt:lpstr>
      <vt:lpstr>Manager – Conduct the interview</vt:lpstr>
      <vt:lpstr>Manager – Conduct the interview</vt:lpstr>
      <vt:lpstr>Manager – Conduct the interview</vt:lpstr>
      <vt:lpstr>Manager – Conduct the interview</vt:lpstr>
      <vt:lpstr>Manager – Conduct the interview</vt:lpstr>
      <vt:lpstr>Manager – Conduct the interview</vt:lpstr>
      <vt:lpstr>Manager – Conduct the interview</vt:lpstr>
      <vt:lpstr>Collaborator – Validate (or refuse) my interview</vt:lpstr>
      <vt:lpstr>Manager &amp; Collaborator – Consultation</vt:lpstr>
      <vt:lpstr>Manager &amp; Collaborator – Consultation</vt:lpstr>
      <vt:lpstr>Manager &amp; Collaborator – Print the interview</vt:lpstr>
      <vt:lpstr>Manager – Add objectives once the interview has been conducted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Simon CLAUZEL [Eurécia]</cp:lastModifiedBy>
  <cp:revision>34</cp:revision>
  <dcterms:created xsi:type="dcterms:W3CDTF">2020-05-18T12:57:37Z</dcterms:created>
  <dcterms:modified xsi:type="dcterms:W3CDTF">2021-11-16T09:44:24Z</dcterms:modified>
</cp:coreProperties>
</file>