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3"/>
  </p:notesMasterIdLst>
  <p:sldIdLst>
    <p:sldId id="1406" r:id="rId2"/>
    <p:sldId id="1412" r:id="rId3"/>
    <p:sldId id="1414" r:id="rId4"/>
    <p:sldId id="1413" r:id="rId5"/>
    <p:sldId id="1415" r:id="rId6"/>
    <p:sldId id="1416" r:id="rId7"/>
    <p:sldId id="1417" r:id="rId8"/>
    <p:sldId id="1418" r:id="rId9"/>
    <p:sldId id="1419" r:id="rId10"/>
    <p:sldId id="1420" r:id="rId11"/>
    <p:sldId id="1421" r:id="rId12"/>
    <p:sldId id="1422" r:id="rId13"/>
    <p:sldId id="1423" r:id="rId14"/>
    <p:sldId id="1424" r:id="rId15"/>
    <p:sldId id="1426" r:id="rId16"/>
    <p:sldId id="1427" r:id="rId17"/>
    <p:sldId id="1428" r:id="rId18"/>
    <p:sldId id="1429" r:id="rId19"/>
    <p:sldId id="1430" r:id="rId20"/>
    <p:sldId id="1402" r:id="rId21"/>
    <p:sldId id="140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D67"/>
    <a:srgbClr val="1A9BFC"/>
    <a:srgbClr val="1569A9"/>
    <a:srgbClr val="00B0F0"/>
    <a:srgbClr val="404040"/>
    <a:srgbClr val="1AE2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692D-9FD6-4EB4-A569-125447A782D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B15A-7F1A-4C44-96FA-039917E388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6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E78F6EA-4119-401C-AB36-D556FE7A9517}"/>
              </a:ext>
            </a:extLst>
          </p:cNvPr>
          <p:cNvSpPr/>
          <p:nvPr userDrawn="1"/>
        </p:nvSpPr>
        <p:spPr>
          <a:xfrm>
            <a:off x="5116248" y="1209844"/>
            <a:ext cx="5904062" cy="38304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0FE1C40D-1F63-4B74-995F-3EE846F56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2DF3F9-D72C-471B-A40F-AEE5FA949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3A2616-0992-43BE-96BB-09493CF50250}"/>
              </a:ext>
            </a:extLst>
          </p:cNvPr>
          <p:cNvSpPr txBox="1"/>
          <p:nvPr userDrawn="1"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B5C9A2-B0EB-4B00-BFEE-BD078F2E9DCA}"/>
              </a:ext>
            </a:extLst>
          </p:cNvPr>
          <p:cNvSpPr txBox="1"/>
          <p:nvPr userDrawn="1"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635231-2899-4D0D-8B74-0B4AB3011929}"/>
              </a:ext>
            </a:extLst>
          </p:cNvPr>
          <p:cNvSpPr txBox="1"/>
          <p:nvPr userDrawn="1"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20D6BD-6165-43BE-9545-249A30E52AC3}"/>
              </a:ext>
            </a:extLst>
          </p:cNvPr>
          <p:cNvSpPr txBox="1"/>
          <p:nvPr userDrawn="1"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C73E5AB-DBAA-472E-A07A-4AE2BAF3CD96}"/>
              </a:ext>
            </a:extLst>
          </p:cNvPr>
          <p:cNvSpPr txBox="1"/>
          <p:nvPr userDrawn="1"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17ADAF-1FE3-4488-A744-4CC2B3ABA324}"/>
              </a:ext>
            </a:extLst>
          </p:cNvPr>
          <p:cNvSpPr txBox="1"/>
          <p:nvPr userDrawn="1"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E0F9D62-CAB6-42FF-A66B-C0312BAF1B8B}"/>
              </a:ext>
            </a:extLst>
          </p:cNvPr>
          <p:cNvSpPr txBox="1"/>
          <p:nvPr userDrawn="1"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38F053-A102-4A30-B925-ABC29D3FE6A3}"/>
              </a:ext>
            </a:extLst>
          </p:cNvPr>
          <p:cNvSpPr txBox="1"/>
          <p:nvPr userDrawn="1"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59BB4-097F-4A0E-99E4-5F25FA70CDF3}"/>
              </a:ext>
            </a:extLst>
          </p:cNvPr>
          <p:cNvSpPr txBox="1"/>
          <p:nvPr userDrawn="1"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9A86814-5FC8-4E65-A77A-1674E1DB6DC9}"/>
              </a:ext>
            </a:extLst>
          </p:cNvPr>
          <p:cNvSpPr txBox="1"/>
          <p:nvPr userDrawn="1"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6CB6831-B821-43FF-80AC-B5A71A1B4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343" y="1845732"/>
            <a:ext cx="5353623" cy="158326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1A9BFC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F620CE01-07A4-4972-99F3-1C846A7FCF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1823" y="3510470"/>
            <a:ext cx="4808985" cy="98901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6862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1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4521B7-2FDD-4DBC-9FE2-9D59BEE2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0" y="656948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29F229A-BD1C-4A40-BF50-7AC8764B081A}"/>
              </a:ext>
            </a:extLst>
          </p:cNvPr>
          <p:cNvCxnSpPr>
            <a:cxnSpLocks/>
          </p:cNvCxnSpPr>
          <p:nvPr userDrawn="1"/>
        </p:nvCxnSpPr>
        <p:spPr>
          <a:xfrm>
            <a:off x="476250" y="97878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F50731A1-C45C-462D-8050-B393BC300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0263" y="832822"/>
            <a:ext cx="9315681" cy="415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910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F4CB3-DD31-4D40-815C-110C8E2D5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344" y="0"/>
            <a:ext cx="10515600" cy="12201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1A9BFC"/>
                </a:solidFill>
                <a:latin typeface="+mn-lt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A4429-C544-4642-BCE4-9EDB049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79CFB0-E2CA-4048-BB5A-86DAAABF2A1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B2C20-E084-4810-98BB-4FB16EC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57A480-90B0-4237-B0E9-6B8933A6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0B57A2-C0B0-443C-ACAD-B6E315F0FCBB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FA5BB11-0E18-41A9-8676-C27D6C017EB8}"/>
              </a:ext>
            </a:extLst>
          </p:cNvPr>
          <p:cNvCxnSpPr/>
          <p:nvPr userDrawn="1"/>
        </p:nvCxnSpPr>
        <p:spPr>
          <a:xfrm>
            <a:off x="2317071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ACD61EF-CCFA-4AD1-B5CD-433BB3BD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D3CAE0B-0CE5-4C85-9987-F694725749D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47D67B-45C3-45BE-96B6-3CCF6098E5ED}"/>
              </a:ext>
            </a:extLst>
          </p:cNvPr>
          <p:cNvCxnSpPr/>
          <p:nvPr userDrawn="1"/>
        </p:nvCxnSpPr>
        <p:spPr>
          <a:xfrm>
            <a:off x="9225378" y="550416"/>
            <a:ext cx="727969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1119F51-A115-42DE-9E4F-A26FCC874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914400"/>
            <a:ext cx="10515600" cy="415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569A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CBB1D52-021A-4485-88F3-B830229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1A9BFC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1AE266"/>
              </a:buClr>
              <a:buFont typeface="Calibri" panose="020F0502020204030204" pitchFamily="34" charset="0"/>
              <a:buChar char="─"/>
              <a:defRPr sz="1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F93D67"/>
              </a:buClr>
              <a:buFont typeface="Arial" panose="020B0604020202020204" pitchFamily="34" charset="0"/>
              <a:buChar char="•"/>
              <a:defRPr sz="14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rgbClr val="F93D67"/>
              </a:buClr>
              <a:buFont typeface="Wingdings" panose="05000000000000000000" pitchFamily="2" charset="2"/>
              <a:buChar char="ü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886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2568179-A249-46E0-869B-D9F048B26C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240" y="3429000"/>
            <a:ext cx="11665520" cy="17811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Transition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A6B8153-AF70-48DE-A341-BFAD98A04460}"/>
              </a:ext>
            </a:extLst>
          </p:cNvPr>
          <p:cNvCxnSpPr>
            <a:cxnSpLocks/>
          </p:cNvCxnSpPr>
          <p:nvPr userDrawn="1"/>
        </p:nvCxnSpPr>
        <p:spPr>
          <a:xfrm>
            <a:off x="5414963" y="4909379"/>
            <a:ext cx="1362075" cy="0"/>
          </a:xfrm>
          <a:prstGeom prst="line">
            <a:avLst/>
          </a:prstGeom>
          <a:ln w="76200" cap="rnd">
            <a:solidFill>
              <a:srgbClr val="F93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D8CBD45-29CA-4C56-9A95-A0B3A6B0D15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33723" y="184791"/>
            <a:ext cx="6124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l’illustration qui vous plait</a:t>
            </a:r>
          </a:p>
        </p:txBody>
      </p:sp>
      <p:pic>
        <p:nvPicPr>
          <p:cNvPr id="13" name="Image 1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E3540A8-06D9-46A5-9C24-54B6549C1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F3BC697-982E-474B-875F-16ACFDF067ED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53504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 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1889FCF0-E828-404A-B76A-B98D597AB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340" y="6172598"/>
            <a:ext cx="476013" cy="4760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D84C88-E32A-4AD1-A0D4-D455A8054F9A}"/>
              </a:ext>
            </a:extLst>
          </p:cNvPr>
          <p:cNvSpPr txBox="1"/>
          <p:nvPr userDrawn="1"/>
        </p:nvSpPr>
        <p:spPr>
          <a:xfrm>
            <a:off x="8831246" y="6202856"/>
            <a:ext cx="27093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Bien plus qu’un SIRH</a:t>
            </a:r>
          </a:p>
          <a:p>
            <a:pPr algn="r"/>
            <a:r>
              <a:rPr lang="fr-FR" sz="1050" b="1" dirty="0">
                <a:solidFill>
                  <a:srgbClr val="1A9BFC"/>
                </a:solidFill>
                <a:latin typeface="Century Gothic" panose="020B0502020202020204" pitchFamily="34" charset="0"/>
              </a:rPr>
              <a:t>Votre solution 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4155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ré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4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itre 22">
            <a:extLst>
              <a:ext uri="{FF2B5EF4-FFF2-40B4-BE49-F238E27FC236}">
                <a16:creationId xmlns:a16="http://schemas.microsoft.com/office/drawing/2014/main" id="{4F15FC84-ED4C-4377-9295-8516B444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FE04CE6-56A0-4216-97FD-C825480A8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46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3" r:id="rId3"/>
    <p:sldLayoutId id="2147483786" r:id="rId4"/>
    <p:sldLayoutId id="2147483662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A9BF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A9BFC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hyperlink" Target="mailto:adressemail@eurecia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F2D03923-9CED-49BE-8C2B-890593DABB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73" y="1018306"/>
            <a:ext cx="2687782" cy="26877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E873A5E-9122-4E09-B393-A94714ED0F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199" y="2434327"/>
            <a:ext cx="2839801" cy="35528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4F933-A23C-49C8-82F2-7F3E26012326}"/>
              </a:ext>
            </a:extLst>
          </p:cNvPr>
          <p:cNvSpPr txBox="1"/>
          <p:nvPr/>
        </p:nvSpPr>
        <p:spPr>
          <a:xfrm>
            <a:off x="9614442" y="6315655"/>
            <a:ext cx="7008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7F4DD-AE0F-478E-995B-B188585A3A0E}"/>
              </a:ext>
            </a:extLst>
          </p:cNvPr>
          <p:cNvSpPr txBox="1"/>
          <p:nvPr/>
        </p:nvSpPr>
        <p:spPr>
          <a:xfrm rot="21370587">
            <a:off x="3663564" y="877500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FCF2468-0662-417A-8E31-D09C8CA4DA8E}"/>
              </a:ext>
            </a:extLst>
          </p:cNvPr>
          <p:cNvSpPr txBox="1"/>
          <p:nvPr/>
        </p:nvSpPr>
        <p:spPr>
          <a:xfrm>
            <a:off x="2235391" y="165346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1991B3-BB40-4AE9-82BD-CC159BB765E9}"/>
              </a:ext>
            </a:extLst>
          </p:cNvPr>
          <p:cNvSpPr txBox="1"/>
          <p:nvPr/>
        </p:nvSpPr>
        <p:spPr>
          <a:xfrm>
            <a:off x="1729758" y="3244423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6755-F130-42A2-95E0-B91388B129EB}"/>
              </a:ext>
            </a:extLst>
          </p:cNvPr>
          <p:cNvSpPr txBox="1"/>
          <p:nvPr/>
        </p:nvSpPr>
        <p:spPr>
          <a:xfrm>
            <a:off x="1075576" y="2760430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781625-286F-435A-A29A-7C888BFE09F8}"/>
              </a:ext>
            </a:extLst>
          </p:cNvPr>
          <p:cNvSpPr txBox="1"/>
          <p:nvPr/>
        </p:nvSpPr>
        <p:spPr>
          <a:xfrm>
            <a:off x="1729758" y="800292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EB1796-E229-4FCB-8F16-6C7C1D1AEE8A}"/>
              </a:ext>
            </a:extLst>
          </p:cNvPr>
          <p:cNvSpPr txBox="1"/>
          <p:nvPr/>
        </p:nvSpPr>
        <p:spPr>
          <a:xfrm>
            <a:off x="4340336" y="1424712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7AB239-426C-47DC-BFBE-5ACDCB6D5147}"/>
              </a:ext>
            </a:extLst>
          </p:cNvPr>
          <p:cNvSpPr txBox="1"/>
          <p:nvPr/>
        </p:nvSpPr>
        <p:spPr>
          <a:xfrm>
            <a:off x="1320370" y="17285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93C8AD-96EB-4944-9439-3186C2C4C5BF}"/>
              </a:ext>
            </a:extLst>
          </p:cNvPr>
          <p:cNvSpPr txBox="1"/>
          <p:nvPr/>
        </p:nvSpPr>
        <p:spPr>
          <a:xfrm>
            <a:off x="2321351" y="3010411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8774AE4-4138-413E-89B3-A7407D2B0549}"/>
              </a:ext>
            </a:extLst>
          </p:cNvPr>
          <p:cNvSpPr txBox="1"/>
          <p:nvPr/>
        </p:nvSpPr>
        <p:spPr>
          <a:xfrm>
            <a:off x="655919" y="1286608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92216F56-B572-452C-8CCA-426EF8ED2FF3}"/>
              </a:ext>
            </a:extLst>
          </p:cNvPr>
          <p:cNvSpPr txBox="1">
            <a:spLocks/>
          </p:cNvSpPr>
          <p:nvPr/>
        </p:nvSpPr>
        <p:spPr>
          <a:xfrm>
            <a:off x="5699189" y="1932939"/>
            <a:ext cx="4888638" cy="209522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1A9BF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Support de formation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Administrateur </a:t>
            </a:r>
          </a:p>
          <a:p>
            <a:pPr algn="ctr"/>
            <a:endParaRPr lang="fr-FR" dirty="0"/>
          </a:p>
          <a:p>
            <a:pPr algn="ctr"/>
            <a:br>
              <a:rPr lang="fr-FR" dirty="0">
                <a:solidFill>
                  <a:srgbClr val="F93D67"/>
                </a:solidFill>
              </a:rPr>
            </a:br>
            <a:r>
              <a:rPr lang="fr-FR" dirty="0">
                <a:solidFill>
                  <a:srgbClr val="F93D67"/>
                </a:solidFill>
              </a:rPr>
              <a:t>Planning Ressources</a:t>
            </a:r>
            <a:br>
              <a:rPr lang="fr-FR" dirty="0">
                <a:solidFill>
                  <a:srgbClr val="F93D67"/>
                </a:solidFill>
              </a:rPr>
            </a:br>
            <a:endParaRPr lang="fr-FR" sz="1300" dirty="0">
              <a:solidFill>
                <a:srgbClr val="F93D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5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3" y="1"/>
            <a:ext cx="10781583" cy="1220172"/>
          </a:xfrm>
        </p:spPr>
        <p:txBody>
          <a:bodyPr/>
          <a:lstStyle/>
          <a:p>
            <a:r>
              <a:rPr lang="fr-FR" sz="3600" dirty="0"/>
              <a:t>Créer, modifier gérer les ressources matérielles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962486"/>
            <a:ext cx="9315681" cy="657657"/>
          </a:xfrm>
        </p:spPr>
        <p:txBody>
          <a:bodyPr>
            <a:normAutofit fontScale="40000" lnSpcReduction="20000"/>
          </a:bodyPr>
          <a:lstStyle/>
          <a:p>
            <a:r>
              <a:rPr lang="fr-FR" sz="5000" b="1" dirty="0"/>
              <a:t>Accès : Planning Ressources &gt; Mon Agenda </a:t>
            </a:r>
          </a:p>
          <a:p>
            <a:r>
              <a:rPr lang="fr-FR" sz="5000" b="0" i="1" dirty="0"/>
              <a:t>ou</a:t>
            </a:r>
            <a:r>
              <a:rPr lang="fr-FR" sz="5000" b="1" dirty="0"/>
              <a:t> Espace Admin &gt; Planning ressources &gt; Ressources matérielles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63CE69-0401-4A13-BA04-F223C40F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7" y="1620143"/>
            <a:ext cx="10515601" cy="44909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6AAC376-6BBA-4B3F-9CEE-861F608F4CBA}"/>
              </a:ext>
            </a:extLst>
          </p:cNvPr>
          <p:cNvSpPr txBox="1"/>
          <p:nvPr/>
        </p:nvSpPr>
        <p:spPr>
          <a:xfrm>
            <a:off x="3097255" y="4499468"/>
            <a:ext cx="6485284" cy="23391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3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Sélectionner le type de ressource : Salle de réunion, Matériel, Véhicule...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Renseigner la description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Renseigner éventuellement une description longue et un commentaire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Valider la ligne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Saisir à titre d’information, l’email du responsable de la ressource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est possible d’associer une photo de la ressource.</a:t>
            </a:r>
          </a:p>
        </p:txBody>
      </p:sp>
    </p:spTree>
    <p:extLst>
      <p:ext uri="{BB962C8B-B14F-4D97-AF65-F5344CB8AC3E}">
        <p14:creationId xmlns:p14="http://schemas.microsoft.com/office/powerpoint/2010/main" val="323683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Synchroniser avec Google </a:t>
            </a:r>
            <a:r>
              <a:rPr lang="fr-FR" sz="3600" dirty="0" err="1"/>
              <a:t>Calendar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657657"/>
          </a:xfrm>
        </p:spPr>
        <p:txBody>
          <a:bodyPr>
            <a:normAutofit/>
          </a:bodyPr>
          <a:lstStyle/>
          <a:p>
            <a:r>
              <a:rPr lang="fr-FR" sz="2600" b="1" dirty="0"/>
              <a:t>Accès : Planning Ressources &gt; Mon Agenda 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322793-F011-4D28-B1F2-FC5694BFB81D}"/>
              </a:ext>
            </a:extLst>
          </p:cNvPr>
          <p:cNvSpPr txBox="1"/>
          <p:nvPr/>
        </p:nvSpPr>
        <p:spPr>
          <a:xfrm>
            <a:off x="8860971" y="2969281"/>
            <a:ext cx="10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1 </a:t>
            </a:r>
          </a:p>
        </p:txBody>
      </p:sp>
      <p:sp>
        <p:nvSpPr>
          <p:cNvPr id="11" name="Flèche : courbe vers la gauche 10">
            <a:extLst>
              <a:ext uri="{FF2B5EF4-FFF2-40B4-BE49-F238E27FC236}">
                <a16:creationId xmlns:a16="http://schemas.microsoft.com/office/drawing/2014/main" id="{D54CC4AE-AD08-448D-A5C7-E8665E029D22}"/>
              </a:ext>
            </a:extLst>
          </p:cNvPr>
          <p:cNvSpPr/>
          <p:nvPr/>
        </p:nvSpPr>
        <p:spPr>
          <a:xfrm>
            <a:off x="10557528" y="3158613"/>
            <a:ext cx="858416" cy="1805274"/>
          </a:xfrm>
          <a:prstGeom prst="curvedLeftArrow">
            <a:avLst>
              <a:gd name="adj1" fmla="val 22775"/>
              <a:gd name="adj2" fmla="val 40104"/>
              <a:gd name="adj3" fmla="val 30000"/>
            </a:avLst>
          </a:prstGeom>
          <a:solidFill>
            <a:srgbClr val="F93D67"/>
          </a:solidFill>
          <a:ln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098BBE-FA89-4700-B29A-DBBDBA41FFB8}"/>
              </a:ext>
            </a:extLst>
          </p:cNvPr>
          <p:cNvSpPr txBox="1"/>
          <p:nvPr/>
        </p:nvSpPr>
        <p:spPr>
          <a:xfrm>
            <a:off x="10378752" y="5059115"/>
            <a:ext cx="1894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2</a:t>
            </a:r>
          </a:p>
          <a:p>
            <a:r>
              <a:rPr lang="fr-FR" sz="1200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 Google puis cliquer sur le logo Google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F9D5BC1-2E4D-4517-B4A1-E1B92B46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88" y="1400989"/>
            <a:ext cx="8488444" cy="36581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761C11-3130-44AF-BCC4-CA07D231D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352" y="3596952"/>
            <a:ext cx="5988060" cy="25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Synchroniser avec Microsoft Outlook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657657"/>
          </a:xfrm>
        </p:spPr>
        <p:txBody>
          <a:bodyPr>
            <a:normAutofit/>
          </a:bodyPr>
          <a:lstStyle/>
          <a:p>
            <a:r>
              <a:rPr lang="fr-FR" sz="2600" b="1" dirty="0"/>
              <a:t>Accès : Planning Ressources &gt; Mon Agenda 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322793-F011-4D28-B1F2-FC5694BFB81D}"/>
              </a:ext>
            </a:extLst>
          </p:cNvPr>
          <p:cNvSpPr txBox="1"/>
          <p:nvPr/>
        </p:nvSpPr>
        <p:spPr>
          <a:xfrm>
            <a:off x="8860971" y="2969281"/>
            <a:ext cx="10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1 </a:t>
            </a:r>
          </a:p>
        </p:txBody>
      </p:sp>
      <p:sp>
        <p:nvSpPr>
          <p:cNvPr id="11" name="Flèche : courbe vers la gauche 10">
            <a:extLst>
              <a:ext uri="{FF2B5EF4-FFF2-40B4-BE49-F238E27FC236}">
                <a16:creationId xmlns:a16="http://schemas.microsoft.com/office/drawing/2014/main" id="{D54CC4AE-AD08-448D-A5C7-E8665E029D22}"/>
              </a:ext>
            </a:extLst>
          </p:cNvPr>
          <p:cNvSpPr/>
          <p:nvPr/>
        </p:nvSpPr>
        <p:spPr>
          <a:xfrm>
            <a:off x="10557528" y="3158613"/>
            <a:ext cx="858416" cy="1805274"/>
          </a:xfrm>
          <a:prstGeom prst="curvedLeftArrow">
            <a:avLst>
              <a:gd name="adj1" fmla="val 22775"/>
              <a:gd name="adj2" fmla="val 40104"/>
              <a:gd name="adj3" fmla="val 30000"/>
            </a:avLst>
          </a:prstGeom>
          <a:solidFill>
            <a:srgbClr val="F93D67"/>
          </a:solidFill>
          <a:ln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C29D70-133F-43C9-80E7-1B9DF37CF372}"/>
              </a:ext>
            </a:extLst>
          </p:cNvPr>
          <p:cNvSpPr txBox="1"/>
          <p:nvPr/>
        </p:nvSpPr>
        <p:spPr>
          <a:xfrm>
            <a:off x="10375641" y="5026814"/>
            <a:ext cx="1894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2</a:t>
            </a:r>
          </a:p>
          <a:p>
            <a:r>
              <a:rPr lang="fr-FR" sz="1200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Synchro Exchange puis compléter les informations</a:t>
            </a:r>
          </a:p>
          <a:p>
            <a:r>
              <a:rPr lang="fr-FR" sz="1200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demandées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0681226-6315-4E95-AF22-AFB6E6E3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88" y="1400989"/>
            <a:ext cx="8488444" cy="36581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E02A59-BE84-40A7-B559-96E00E826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06" y="3628291"/>
            <a:ext cx="5895043" cy="26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90C58-E6E8-4E38-8EDF-69EAD4FA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Administrateur</a:t>
            </a:r>
          </a:p>
        </p:txBody>
      </p:sp>
      <p:pic>
        <p:nvPicPr>
          <p:cNvPr id="5" name="Espace réservé du contenu 7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5F6A538B-1B97-4707-9067-D05549DC0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19" y="1825625"/>
            <a:ext cx="4145762" cy="4351338"/>
          </a:xfrm>
        </p:spPr>
      </p:pic>
    </p:spTree>
    <p:extLst>
      <p:ext uri="{BB962C8B-B14F-4D97-AF65-F5344CB8AC3E}">
        <p14:creationId xmlns:p14="http://schemas.microsoft.com/office/powerpoint/2010/main" val="278031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différents plannings et gérer leur visibilité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657657"/>
          </a:xfrm>
        </p:spPr>
        <p:txBody>
          <a:bodyPr>
            <a:normAutofit/>
          </a:bodyPr>
          <a:lstStyle/>
          <a:p>
            <a:r>
              <a:rPr lang="fr-FR" sz="2400" b="1" dirty="0"/>
              <a:t>Accès : Espace Admin &gt; Planning Ressources &gt; Liste des plannings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F00C7BC-C05B-4D67-B6EB-303751B2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56" y="1360110"/>
            <a:ext cx="11061441" cy="48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différents plannings et gérer leur visibilité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657657"/>
          </a:xfrm>
        </p:spPr>
        <p:txBody>
          <a:bodyPr>
            <a:normAutofit/>
          </a:bodyPr>
          <a:lstStyle/>
          <a:p>
            <a:r>
              <a:rPr lang="fr-FR" sz="2400" b="1" dirty="0"/>
              <a:t>Accès : Espace Admin &gt; Planning Ressources &gt; Liste des plannings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3DD84C-6997-4868-BA6A-095988A2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3" y="1567922"/>
            <a:ext cx="11184294" cy="43805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515D4A9-732E-4B4C-A03C-8F47DB2501BA}"/>
              </a:ext>
            </a:extLst>
          </p:cNvPr>
          <p:cNvSpPr txBox="1"/>
          <p:nvPr/>
        </p:nvSpPr>
        <p:spPr>
          <a:xfrm>
            <a:off x="2475855" y="5176703"/>
            <a:ext cx="724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gérer les droits et visibilité, cliquer sur le planning souhaité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09040FCE-1C90-4FC1-8EF3-A972920AD8B9}"/>
              </a:ext>
            </a:extLst>
          </p:cNvPr>
          <p:cNvSpPr/>
          <p:nvPr/>
        </p:nvSpPr>
        <p:spPr>
          <a:xfrm>
            <a:off x="5551714" y="4674637"/>
            <a:ext cx="354564" cy="502066"/>
          </a:xfrm>
          <a:prstGeom prst="downArrow">
            <a:avLst/>
          </a:prstGeom>
          <a:solidFill>
            <a:srgbClr val="F93D67"/>
          </a:solidFill>
          <a:ln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6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différents plannings et gérer leur visibilité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657657"/>
          </a:xfrm>
        </p:spPr>
        <p:txBody>
          <a:bodyPr>
            <a:normAutofit/>
          </a:bodyPr>
          <a:lstStyle/>
          <a:p>
            <a:r>
              <a:rPr lang="fr-FR" sz="2400" b="1" dirty="0"/>
              <a:t>Accès : Espace Admin &gt; Planning Ressources &gt; Liste des plannings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15D4A9-732E-4B4C-A03C-8F47DB2501BA}"/>
              </a:ext>
            </a:extLst>
          </p:cNvPr>
          <p:cNvSpPr txBox="1"/>
          <p:nvPr/>
        </p:nvSpPr>
        <p:spPr>
          <a:xfrm>
            <a:off x="776056" y="5840512"/>
            <a:ext cx="1120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L’onglet général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de définir les caractéristiques de votre planning (couleur planning, nom du planning…)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4681D28-344E-4950-AFE3-CA11BD6DB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56" y="1289805"/>
            <a:ext cx="10515601" cy="4550707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09040FCE-1C90-4FC1-8EF3-A972920AD8B9}"/>
              </a:ext>
            </a:extLst>
          </p:cNvPr>
          <p:cNvSpPr/>
          <p:nvPr/>
        </p:nvSpPr>
        <p:spPr>
          <a:xfrm>
            <a:off x="5495731" y="5256425"/>
            <a:ext cx="354564" cy="502066"/>
          </a:xfrm>
          <a:prstGeom prst="downArrow">
            <a:avLst/>
          </a:prstGeom>
          <a:solidFill>
            <a:srgbClr val="F93D67"/>
          </a:solidFill>
          <a:ln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949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différents plannings et gérer leur visibilité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657657"/>
          </a:xfrm>
        </p:spPr>
        <p:txBody>
          <a:bodyPr>
            <a:normAutofit/>
          </a:bodyPr>
          <a:lstStyle/>
          <a:p>
            <a:r>
              <a:rPr lang="fr-FR" sz="2400" b="1" dirty="0"/>
              <a:t>Accès : Espace Admin &gt; Planning Ressources &gt; Liste des plannings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15D4A9-732E-4B4C-A03C-8F47DB2501BA}"/>
              </a:ext>
            </a:extLst>
          </p:cNvPr>
          <p:cNvSpPr txBox="1"/>
          <p:nvPr/>
        </p:nvSpPr>
        <p:spPr>
          <a:xfrm>
            <a:off x="838198" y="5840512"/>
            <a:ext cx="1120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L’onglet ressources humaines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d’affecter le planning à vos salariés. Il suffit de sélectionner les salariés qui doivent voir le planning et les basculer sur la case « rattachées » à l’aide des flèches</a:t>
            </a:r>
            <a:r>
              <a:rPr lang="fr-FR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59B406-D79C-42DC-B82A-94CF4AB3B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2" y="1411049"/>
            <a:ext cx="9523445" cy="4347442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09040FCE-1C90-4FC1-8EF3-A972920AD8B9}"/>
              </a:ext>
            </a:extLst>
          </p:cNvPr>
          <p:cNvSpPr/>
          <p:nvPr/>
        </p:nvSpPr>
        <p:spPr>
          <a:xfrm>
            <a:off x="5495731" y="5256425"/>
            <a:ext cx="354564" cy="502066"/>
          </a:xfrm>
          <a:prstGeom prst="downArrow">
            <a:avLst/>
          </a:prstGeom>
          <a:solidFill>
            <a:srgbClr val="F93D67"/>
          </a:solidFill>
          <a:ln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7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différents plannings et gérer leur visibilité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657657"/>
          </a:xfrm>
        </p:spPr>
        <p:txBody>
          <a:bodyPr>
            <a:normAutofit/>
          </a:bodyPr>
          <a:lstStyle/>
          <a:p>
            <a:r>
              <a:rPr lang="fr-FR" sz="2400" b="1" dirty="0"/>
              <a:t>Accès : Espace Admin &gt; Planning Ressources &gt; Liste des plannings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15D4A9-732E-4B4C-A03C-8F47DB2501BA}"/>
              </a:ext>
            </a:extLst>
          </p:cNvPr>
          <p:cNvSpPr txBox="1"/>
          <p:nvPr/>
        </p:nvSpPr>
        <p:spPr>
          <a:xfrm>
            <a:off x="900344" y="5840512"/>
            <a:ext cx="1114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L’onglet Droits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de définir les actions que pourront réaliser les collaborateurs sur les événements du planning concerné.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55EF6A-AE61-4469-9F66-123D9C92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15" y="1332941"/>
            <a:ext cx="9617209" cy="4192117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09040FCE-1C90-4FC1-8EF3-A972920AD8B9}"/>
              </a:ext>
            </a:extLst>
          </p:cNvPr>
          <p:cNvSpPr/>
          <p:nvPr/>
        </p:nvSpPr>
        <p:spPr>
          <a:xfrm>
            <a:off x="5495731" y="5256425"/>
            <a:ext cx="354564" cy="502066"/>
          </a:xfrm>
          <a:prstGeom prst="downArrow">
            <a:avLst/>
          </a:prstGeom>
          <a:solidFill>
            <a:srgbClr val="F93D67"/>
          </a:solidFill>
          <a:ln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03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Créer différents plannings et gérer leur visibilité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0263" y="832822"/>
            <a:ext cx="9315681" cy="657657"/>
          </a:xfrm>
        </p:spPr>
        <p:txBody>
          <a:bodyPr>
            <a:normAutofit/>
          </a:bodyPr>
          <a:lstStyle/>
          <a:p>
            <a:r>
              <a:rPr lang="fr-FR" sz="2400" b="1" dirty="0"/>
              <a:t>Accès : Espace Admin &gt; Planning Ressources &gt; Liste des plannings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15D4A9-732E-4B4C-A03C-8F47DB2501BA}"/>
              </a:ext>
            </a:extLst>
          </p:cNvPr>
          <p:cNvSpPr txBox="1"/>
          <p:nvPr/>
        </p:nvSpPr>
        <p:spPr>
          <a:xfrm>
            <a:off x="900344" y="5840512"/>
            <a:ext cx="11140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L’onglet Ressources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de définir quelles ressources matérielles (véhicules, salles...) peuvent être réservées lors de la création d'un événement sur le planning à l’aide des flèches.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EB4D9E-5C11-475F-8033-B0289D4DA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84" y="1392493"/>
            <a:ext cx="10303919" cy="4546005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09040FCE-1C90-4FC1-8EF3-A972920AD8B9}"/>
              </a:ext>
            </a:extLst>
          </p:cNvPr>
          <p:cNvSpPr/>
          <p:nvPr/>
        </p:nvSpPr>
        <p:spPr>
          <a:xfrm>
            <a:off x="5495731" y="5256425"/>
            <a:ext cx="354564" cy="502066"/>
          </a:xfrm>
          <a:prstGeom prst="downArrow">
            <a:avLst/>
          </a:prstGeom>
          <a:solidFill>
            <a:srgbClr val="F93D67"/>
          </a:solidFill>
          <a:ln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36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 familiariser avec les fonctionnalités de l’interface : affichage, administration, impression…</a:t>
            </a:r>
          </a:p>
          <a:p>
            <a:r>
              <a:rPr lang="fr-FR" dirty="0"/>
              <a:t>Créer, modifier et gérer les événements </a:t>
            </a:r>
          </a:p>
          <a:p>
            <a:r>
              <a:rPr lang="fr-FR" dirty="0"/>
              <a:t>Gérer les ressources matérielles</a:t>
            </a:r>
          </a:p>
          <a:p>
            <a:r>
              <a:rPr lang="fr-FR" dirty="0"/>
              <a:t>Synchroniser les plannings avec les Google </a:t>
            </a:r>
            <a:r>
              <a:rPr lang="fr-FR" dirty="0" err="1"/>
              <a:t>Calendar</a:t>
            </a:r>
            <a:r>
              <a:rPr lang="fr-FR" dirty="0"/>
              <a:t> ou Outlook	</a:t>
            </a:r>
          </a:p>
          <a:p>
            <a:r>
              <a:rPr lang="fr-FR" dirty="0"/>
              <a:t>Créer différents plannings et gérer leur visibilité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 l’issue de la formation, les administrateurs seront capables de</a:t>
            </a:r>
          </a:p>
          <a:p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FE792C9-AC2D-40EB-81BB-FC99B8454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6501" y="3881534"/>
            <a:ext cx="1993222" cy="19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3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E8D21C05-47A9-4842-92D4-FA84B76DF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A3398BE-814C-4067-BDE4-795CE6582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5DC17BC-B576-4993-8CE9-A846E609F914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524606-84D8-4ADC-85A8-2242F93F2C3B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8E4CC2-8971-4931-A880-5A32A825093E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7871CD-52F9-4C08-B0E8-4F79E55A98D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3B9E7-399F-44CF-A564-4E6833188A0E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1376ED-1414-4BE3-B56F-A3CCA5D6632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57CD6C-D1DF-4ABF-AC12-C7BB831250AB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F5DDA8-644D-4A57-8DDC-03F658237272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69D276-3227-403F-8139-F69BD8018FA2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Espace réservé du texte 1">
            <a:extLst>
              <a:ext uri="{FF2B5EF4-FFF2-40B4-BE49-F238E27FC236}">
                <a16:creationId xmlns:a16="http://schemas.microsoft.com/office/drawing/2014/main" id="{F8717AFF-3C1D-423E-8995-69D4901F7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7185" y="2547363"/>
            <a:ext cx="3809324" cy="914400"/>
          </a:xfrm>
        </p:spPr>
        <p:txBody>
          <a:bodyPr>
            <a:normAutofit/>
          </a:bodyPr>
          <a:lstStyle/>
          <a:p>
            <a:r>
              <a:rPr lang="fr-FR" dirty="0"/>
              <a:t>MERCI !</a:t>
            </a:r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37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CAAF9-EDBB-4822-BED3-30B7DB63451C}"/>
              </a:ext>
            </a:extLst>
          </p:cNvPr>
          <p:cNvSpPr/>
          <p:nvPr/>
        </p:nvSpPr>
        <p:spPr>
          <a:xfrm>
            <a:off x="8231218" y="0"/>
            <a:ext cx="39607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07CCC9-ECC4-4015-B398-4721583A0DDB}"/>
              </a:ext>
            </a:extLst>
          </p:cNvPr>
          <p:cNvSpPr txBox="1"/>
          <p:nvPr/>
        </p:nvSpPr>
        <p:spPr>
          <a:xfrm>
            <a:off x="7259578" y="3558307"/>
            <a:ext cx="5904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Client</a:t>
            </a:r>
          </a:p>
          <a:p>
            <a:pPr algn="ctr"/>
            <a:r>
              <a:rPr lang="fr-FR" sz="16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support@eurecia.com</a:t>
            </a:r>
            <a:endParaRPr lang="fr-FR" sz="16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+ 33 (0)5 62 20 49 37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id="{5194BC9F-070B-4B68-AF6C-56DE07C3B7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346" y="959302"/>
            <a:ext cx="2687782" cy="26877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BC3879-17B1-40CB-A8D2-5314EB4AB4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2" y="2375323"/>
            <a:ext cx="2839801" cy="3552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7F3D1E-A982-4163-9F60-C206B2E766A8}"/>
              </a:ext>
            </a:extLst>
          </p:cNvPr>
          <p:cNvSpPr txBox="1"/>
          <p:nvPr/>
        </p:nvSpPr>
        <p:spPr>
          <a:xfrm>
            <a:off x="735169" y="3826451"/>
            <a:ext cx="700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Bien plus qu’un SIRH…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3DA669-E6D5-4E35-8497-F47AF63A5573}"/>
              </a:ext>
            </a:extLst>
          </p:cNvPr>
          <p:cNvSpPr txBox="1"/>
          <p:nvPr/>
        </p:nvSpPr>
        <p:spPr>
          <a:xfrm rot="21370587">
            <a:off x="4472737" y="818496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58C4B3-3FDB-4216-A311-E194861D5D1C}"/>
              </a:ext>
            </a:extLst>
          </p:cNvPr>
          <p:cNvSpPr txBox="1"/>
          <p:nvPr/>
        </p:nvSpPr>
        <p:spPr>
          <a:xfrm>
            <a:off x="3044564" y="1594462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D0763AA-73FB-4254-A0E9-45F6EB61CA9B}"/>
              </a:ext>
            </a:extLst>
          </p:cNvPr>
          <p:cNvSpPr txBox="1"/>
          <p:nvPr/>
        </p:nvSpPr>
        <p:spPr>
          <a:xfrm>
            <a:off x="2538931" y="3185419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A6990A4-6B5D-4214-AA63-5745A69BF484}"/>
              </a:ext>
            </a:extLst>
          </p:cNvPr>
          <p:cNvSpPr txBox="1"/>
          <p:nvPr/>
        </p:nvSpPr>
        <p:spPr>
          <a:xfrm>
            <a:off x="1884749" y="2701426"/>
            <a:ext cx="79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70168C-F1C5-476D-B8F2-3BE0BCC42499}"/>
              </a:ext>
            </a:extLst>
          </p:cNvPr>
          <p:cNvSpPr txBox="1"/>
          <p:nvPr/>
        </p:nvSpPr>
        <p:spPr>
          <a:xfrm>
            <a:off x="2538931" y="741288"/>
            <a:ext cx="6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A89D3B-323E-4934-A035-C81A181F22BB}"/>
              </a:ext>
            </a:extLst>
          </p:cNvPr>
          <p:cNvSpPr txBox="1"/>
          <p:nvPr/>
        </p:nvSpPr>
        <p:spPr>
          <a:xfrm>
            <a:off x="5149509" y="1365708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149AD-B1B3-433F-9C4B-BC27404B421D}"/>
              </a:ext>
            </a:extLst>
          </p:cNvPr>
          <p:cNvSpPr txBox="1"/>
          <p:nvPr/>
        </p:nvSpPr>
        <p:spPr>
          <a:xfrm>
            <a:off x="2129543" y="1669504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725F97-39F1-4B71-B644-BBDF578359E8}"/>
              </a:ext>
            </a:extLst>
          </p:cNvPr>
          <p:cNvSpPr txBox="1"/>
          <p:nvPr/>
        </p:nvSpPr>
        <p:spPr>
          <a:xfrm>
            <a:off x="3130524" y="2951407"/>
            <a:ext cx="61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1D15F54-D101-4F9E-BCB2-2F3746A6A237}"/>
              </a:ext>
            </a:extLst>
          </p:cNvPr>
          <p:cNvSpPr txBox="1"/>
          <p:nvPr/>
        </p:nvSpPr>
        <p:spPr>
          <a:xfrm>
            <a:off x="1186252" y="1373639"/>
            <a:ext cx="79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9E3D66-9C4D-4017-ADC7-A131634DECEB}"/>
              </a:ext>
            </a:extLst>
          </p:cNvPr>
          <p:cNvSpPr txBox="1"/>
          <p:nvPr/>
        </p:nvSpPr>
        <p:spPr>
          <a:xfrm>
            <a:off x="2160545" y="5023348"/>
            <a:ext cx="1555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2DD097B-E06E-4B6E-8051-F62C076230C8}"/>
              </a:ext>
            </a:extLst>
          </p:cNvPr>
          <p:cNvGrpSpPr/>
          <p:nvPr/>
        </p:nvGrpSpPr>
        <p:grpSpPr>
          <a:xfrm>
            <a:off x="2129543" y="4700726"/>
            <a:ext cx="1738355" cy="307714"/>
            <a:chOff x="5215245" y="5881637"/>
            <a:chExt cx="2286158" cy="40468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39068E19-0E8E-452D-82AB-17411E42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245" y="5885910"/>
              <a:ext cx="391185" cy="39793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0E3595D-60BE-4503-897A-9C9B83A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269" y="5884021"/>
              <a:ext cx="391185" cy="397930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8885F2F1-F7A2-408B-898C-9B9707DA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790" y="5886210"/>
              <a:ext cx="393329" cy="40011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B525A61-56E8-4C9C-BF02-AC395DEF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604" y="5881841"/>
              <a:ext cx="393329" cy="40011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253F9E20-F3CE-4FB4-A755-3E2F5953A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293" y="5881637"/>
              <a:ext cx="400110" cy="400110"/>
            </a:xfrm>
            <a:prstGeom prst="rect">
              <a:avLst/>
            </a:prstGeom>
          </p:spPr>
        </p:pic>
      </p:grpSp>
      <p:pic>
        <p:nvPicPr>
          <p:cNvPr id="26" name="Image 25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AF299A32-00A2-4F80-A6E4-A1DEE25238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7997">
            <a:off x="1544005" y="4398754"/>
            <a:ext cx="514675" cy="4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489A02-861B-4F38-97BE-883759A9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Espace Module </a:t>
            </a: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Se familiariser avec les fonctionnalités de l’interface : affichage, administration, impression…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Créer, modifier et gérer les événements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Gérer les ressources matérielles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Synchroniser les plannings avec les feuilles de temps 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Espace Admin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Créer différents plannings et gérer leur visibilité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dirty="0"/>
              <a:t>Synchroniser les plannings avec Google ou Outlook (Exchange)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19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90C58-E6E8-4E38-8EDF-69EAD4FA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Espace Module</a:t>
            </a:r>
          </a:p>
        </p:txBody>
      </p:sp>
      <p:pic>
        <p:nvPicPr>
          <p:cNvPr id="5" name="Espace réservé du contenu 7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5F6A538B-1B97-4707-9067-D05549DC0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19" y="1825625"/>
            <a:ext cx="4145762" cy="4351338"/>
          </a:xfrm>
        </p:spPr>
      </p:pic>
    </p:spTree>
    <p:extLst>
      <p:ext uri="{BB962C8B-B14F-4D97-AF65-F5344CB8AC3E}">
        <p14:creationId xmlns:p14="http://schemas.microsoft.com/office/powerpoint/2010/main" val="179257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familiariser avec les fonctionnalités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Accès : Planning Ressources &gt; </a:t>
            </a:r>
            <a:r>
              <a:rPr lang="fr-FR" b="1" dirty="0">
                <a:solidFill>
                  <a:srgbClr val="F93D67"/>
                </a:solidFill>
              </a:rPr>
              <a:t>Mon agenda</a:t>
            </a:r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E77859-D8D2-4AF6-B446-5CA4AFBA3489}"/>
              </a:ext>
            </a:extLst>
          </p:cNvPr>
          <p:cNvSpPr txBox="1"/>
          <p:nvPr/>
        </p:nvSpPr>
        <p:spPr>
          <a:xfrm>
            <a:off x="963634" y="6155723"/>
            <a:ext cx="5794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 agenda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de planifier vos rendez-vous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CBA961-5542-4C01-AAE3-F0FAFEA8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26" y="1248747"/>
            <a:ext cx="10316547" cy="44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familiariser avec les fonctionnalités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Accès : Planning Ressources &gt; </a:t>
            </a:r>
            <a:r>
              <a:rPr lang="fr-FR" b="1" dirty="0">
                <a:solidFill>
                  <a:srgbClr val="F93D67"/>
                </a:solidFill>
              </a:rPr>
              <a:t>Planning Equipe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22F153-3813-4FB9-9591-E90030D9AD93}"/>
              </a:ext>
            </a:extLst>
          </p:cNvPr>
          <p:cNvSpPr txBox="1"/>
          <p:nvPr/>
        </p:nvSpPr>
        <p:spPr>
          <a:xfrm>
            <a:off x="1042899" y="5906094"/>
            <a:ext cx="8397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équipe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de consulter les différents plannings de vos salariés en filtrant par départements / structures / salarié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E59CC8-3DF3-4764-BFA7-174227E3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99" y="1329379"/>
            <a:ext cx="10230489" cy="44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8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 familiariser avec les fonctionnalités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Accès : Planning Ressources &gt; </a:t>
            </a:r>
            <a:r>
              <a:rPr lang="fr-FR" b="1" dirty="0">
                <a:solidFill>
                  <a:srgbClr val="F93D67"/>
                </a:solidFill>
              </a:rPr>
              <a:t>Planning horaires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22F153-3813-4FB9-9591-E90030D9AD93}"/>
              </a:ext>
            </a:extLst>
          </p:cNvPr>
          <p:cNvSpPr txBox="1"/>
          <p:nvPr/>
        </p:nvSpPr>
        <p:spPr>
          <a:xfrm>
            <a:off x="1024025" y="5833207"/>
            <a:ext cx="8397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horaires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 de consulter et d’attribuer les horaires de travail des salariés en fonction de leurs départements / structures / salarié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62CAB8-DFBC-45A3-94EB-1E1CC4A8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19" y="1317322"/>
            <a:ext cx="9944762" cy="44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3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Créer, modifier et gérer les événements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Accès : Planning Ressources &gt; Mon Agenda</a:t>
            </a:r>
          </a:p>
          <a:p>
            <a:endParaRPr lang="fr-FR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A0E63DB7-3737-4A6D-B9D0-B7417DE582D3}"/>
              </a:ext>
            </a:extLst>
          </p:cNvPr>
          <p:cNvSpPr txBox="1">
            <a:spLocks/>
          </p:cNvSpPr>
          <p:nvPr/>
        </p:nvSpPr>
        <p:spPr>
          <a:xfrm>
            <a:off x="1157246" y="1317017"/>
            <a:ext cx="6903921" cy="41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A9BFC"/>
              </a:buClr>
              <a:buFont typeface="Arial" panose="020B0604020202020204" pitchFamily="34" charset="0"/>
              <a:buNone/>
              <a:defRPr sz="2000" b="1" kern="1200">
                <a:solidFill>
                  <a:srgbClr val="1569A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9BFC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9BF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9BF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9BF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93D67"/>
                </a:solidFill>
              </a:rPr>
              <a:t>Ajouter un nouvel évènement</a:t>
            </a:r>
          </a:p>
          <a:p>
            <a:endParaRPr lang="fr-FR" dirty="0"/>
          </a:p>
        </p:txBody>
      </p:sp>
      <p:pic>
        <p:nvPicPr>
          <p:cNvPr id="17" name="Graphique 16" descr="Cercle avec flèche gauche">
            <a:extLst>
              <a:ext uri="{FF2B5EF4-FFF2-40B4-BE49-F238E27FC236}">
                <a16:creationId xmlns:a16="http://schemas.microsoft.com/office/drawing/2014/main" id="{3B5A776D-4DEB-49CC-AE25-5BFC5F55B2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918" y="1317017"/>
            <a:ext cx="359328" cy="36100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1A33D96-6D4B-4775-B63E-397E3D4046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77" y="6156458"/>
            <a:ext cx="341169" cy="318608"/>
          </a:xfrm>
          <a:prstGeom prst="rect">
            <a:avLst/>
          </a:prstGeom>
          <a:solidFill>
            <a:srgbClr val="1A9BFC"/>
          </a:solidFill>
        </p:spPr>
      </p:pic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16CDC3BA-1CB2-4EE2-8BB8-B0F41C0759A5}"/>
              </a:ext>
            </a:extLst>
          </p:cNvPr>
          <p:cNvSpPr txBox="1">
            <a:spLocks/>
          </p:cNvSpPr>
          <p:nvPr/>
        </p:nvSpPr>
        <p:spPr>
          <a:xfrm>
            <a:off x="1157246" y="6226650"/>
            <a:ext cx="7720230" cy="415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A9BFC"/>
              </a:buClr>
              <a:buFont typeface="Arial" panose="020B0604020202020204" pitchFamily="34" charset="0"/>
              <a:buNone/>
              <a:defRPr sz="2000" b="1" kern="1200">
                <a:solidFill>
                  <a:srgbClr val="1569A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9BFC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9BF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9BF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9BFC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>
                <a:solidFill>
                  <a:srgbClr val="1A9BFC"/>
                </a:solidFill>
              </a:rPr>
              <a:t>Vous pouvez aussi directement cliquer sur le jour et le créneau horaire souhaité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40525C-D247-4E8E-BD89-B2569D4B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079" y="1678026"/>
            <a:ext cx="9419184" cy="390013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2922D95-E943-4EFA-A551-41D0259C4435}"/>
              </a:ext>
            </a:extLst>
          </p:cNvPr>
          <p:cNvSpPr txBox="1"/>
          <p:nvPr/>
        </p:nvSpPr>
        <p:spPr>
          <a:xfrm>
            <a:off x="290985" y="2742444"/>
            <a:ext cx="4126187" cy="33085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Sélectionner: 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b="1" dirty="0"/>
              <a:t>Horaire </a:t>
            </a:r>
            <a:r>
              <a:rPr lang="fr-FR" sz="1100" dirty="0"/>
              <a:t>: pour une plage personnalisée. Choisir la date et l'heure de début et de fin de l’activité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b="1" dirty="0"/>
              <a:t>Toute le journée </a:t>
            </a:r>
            <a:r>
              <a:rPr lang="fr-FR" sz="1100" dirty="0"/>
              <a:t>: par défaut, Eurécia renseigne la date du jour et l'heure de début et de fin correspondant à l'horaire de travail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b="1" dirty="0"/>
              <a:t>Matin</a:t>
            </a:r>
            <a:r>
              <a:rPr lang="fr-FR" sz="1100" dirty="0"/>
              <a:t> : par défaut, Eurécia renseigne la date du jour et l'heure de début et de fin correspondant à l'horaire de travail pour une matinée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fr-FR" sz="1100" b="1" dirty="0"/>
              <a:t>Après-midi</a:t>
            </a:r>
            <a:r>
              <a:rPr lang="fr-FR" sz="1100" dirty="0"/>
              <a:t> : par défaut, Eurécia renseigne la date du jour et l'heure de début et de fin correspondant à l'horaire de travail pour un après-midi</a:t>
            </a:r>
          </a:p>
          <a:p>
            <a:pPr marL="342900" indent="-34290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sz="1100" dirty="0"/>
          </a:p>
          <a:p>
            <a:r>
              <a:rPr lang="fr-FR" sz="1100" dirty="0"/>
              <a:t>Saisir un </a:t>
            </a:r>
            <a:r>
              <a:rPr lang="fr-FR" sz="1100" b="1" dirty="0"/>
              <a:t>Objet</a:t>
            </a:r>
            <a:endParaRPr lang="fr-FR" sz="1100" dirty="0"/>
          </a:p>
          <a:p>
            <a:r>
              <a:rPr lang="fr-FR" sz="1100" dirty="0"/>
              <a:t>A noter : si vous gérer les axes analytiques, il est possible que la sélection d'un axe sur ce même onglet, alimente le champs Objet</a:t>
            </a:r>
          </a:p>
          <a:p>
            <a:endParaRPr lang="fr-FR" sz="1100" dirty="0"/>
          </a:p>
          <a:p>
            <a:r>
              <a:rPr lang="fr-FR" sz="1100" dirty="0"/>
              <a:t>Choisir le </a:t>
            </a:r>
            <a:r>
              <a:rPr lang="fr-FR" sz="1100" b="1" dirty="0"/>
              <a:t>Planning</a:t>
            </a:r>
            <a:r>
              <a:rPr lang="fr-FR" sz="1100" dirty="0"/>
              <a:t> lié à cette activité.</a:t>
            </a:r>
          </a:p>
        </p:txBody>
      </p:sp>
    </p:spTree>
    <p:extLst>
      <p:ext uri="{BB962C8B-B14F-4D97-AF65-F5344CB8AC3E}">
        <p14:creationId xmlns:p14="http://schemas.microsoft.com/office/powerpoint/2010/main" val="48049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1B37-D3EF-49AB-BC72-331BEC12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3" y="1"/>
            <a:ext cx="11061501" cy="1220172"/>
          </a:xfrm>
        </p:spPr>
        <p:txBody>
          <a:bodyPr/>
          <a:lstStyle/>
          <a:p>
            <a:r>
              <a:rPr lang="fr-FR" sz="3600" dirty="0"/>
              <a:t>Créer, modifier gérer les ressources matérielles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01E8F-DEDD-4B49-A524-A70F21756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0932" y="929293"/>
            <a:ext cx="9315681" cy="657657"/>
          </a:xfrm>
        </p:spPr>
        <p:txBody>
          <a:bodyPr>
            <a:normAutofit fontScale="40000" lnSpcReduction="20000"/>
          </a:bodyPr>
          <a:lstStyle/>
          <a:p>
            <a:r>
              <a:rPr lang="fr-FR" sz="5000" b="1" dirty="0"/>
              <a:t>Accès : Planning Ressources &gt; Mon Agenda </a:t>
            </a:r>
          </a:p>
          <a:p>
            <a:r>
              <a:rPr lang="fr-FR" sz="5000" b="1" dirty="0"/>
              <a:t>ou Espace Admin &gt; Planning ressources &gt; Ressources matérielles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60AD5A-A3D1-4B96-874B-00AAC51E2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476" y="5629457"/>
            <a:ext cx="7608786" cy="6720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06ED868-019A-4996-9A4F-C082179F2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142" y="1888403"/>
            <a:ext cx="7608786" cy="3525631"/>
          </a:xfrm>
          <a:prstGeom prst="rect">
            <a:avLst/>
          </a:prstGeom>
        </p:spPr>
      </p:pic>
      <p:sp>
        <p:nvSpPr>
          <p:cNvPr id="26" name="Flèche : courbe vers la gauche 25">
            <a:extLst>
              <a:ext uri="{FF2B5EF4-FFF2-40B4-BE49-F238E27FC236}">
                <a16:creationId xmlns:a16="http://schemas.microsoft.com/office/drawing/2014/main" id="{9E3614D7-56EE-4BDC-B58A-E4D1AD43F411}"/>
              </a:ext>
            </a:extLst>
          </p:cNvPr>
          <p:cNvSpPr/>
          <p:nvPr/>
        </p:nvSpPr>
        <p:spPr>
          <a:xfrm>
            <a:off x="10394303" y="2995128"/>
            <a:ext cx="858416" cy="2953138"/>
          </a:xfrm>
          <a:prstGeom prst="curvedLeftArrow">
            <a:avLst>
              <a:gd name="adj1" fmla="val 25000"/>
              <a:gd name="adj2" fmla="val 50000"/>
              <a:gd name="adj3" fmla="val 30000"/>
            </a:avLst>
          </a:prstGeom>
          <a:solidFill>
            <a:srgbClr val="F93D67"/>
          </a:solidFill>
          <a:ln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3310D9D-1AE5-48F0-907D-B189EE3DD863}"/>
              </a:ext>
            </a:extLst>
          </p:cNvPr>
          <p:cNvSpPr txBox="1"/>
          <p:nvPr/>
        </p:nvSpPr>
        <p:spPr>
          <a:xfrm>
            <a:off x="9176262" y="2870817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9B375A5-8F57-4E3F-8D22-4691E7CFDB41}"/>
              </a:ext>
            </a:extLst>
          </p:cNvPr>
          <p:cNvSpPr txBox="1"/>
          <p:nvPr/>
        </p:nvSpPr>
        <p:spPr>
          <a:xfrm>
            <a:off x="9243594" y="5596145"/>
            <a:ext cx="9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F93D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Etape 2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16C39D0-1314-4536-80FC-AB45E90288B9}"/>
              </a:ext>
            </a:extLst>
          </p:cNvPr>
          <p:cNvSpPr/>
          <p:nvPr/>
        </p:nvSpPr>
        <p:spPr>
          <a:xfrm>
            <a:off x="8009322" y="5780811"/>
            <a:ext cx="1200606" cy="736109"/>
          </a:xfrm>
          <a:prstGeom prst="ellipse">
            <a:avLst/>
          </a:prstGeom>
          <a:noFill/>
          <a:ln w="38100">
            <a:solidFill>
              <a:srgbClr val="F93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3116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809</Words>
  <Application>Microsoft Office PowerPoint</Application>
  <PresentationFormat>Grand écran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Courier New</vt:lpstr>
      <vt:lpstr>Wingdings</vt:lpstr>
      <vt:lpstr>Thème Office</vt:lpstr>
      <vt:lpstr>Présentation PowerPoint</vt:lpstr>
      <vt:lpstr>Objectif de la formation</vt:lpstr>
      <vt:lpstr>Programme de la formation</vt:lpstr>
      <vt:lpstr>Espace Module</vt:lpstr>
      <vt:lpstr>Se familiariser avec les fonctionnalités</vt:lpstr>
      <vt:lpstr>Se familiariser avec les fonctionnalités</vt:lpstr>
      <vt:lpstr>Se familiariser avec les fonctionnalités</vt:lpstr>
      <vt:lpstr>Créer, modifier et gérer les événements </vt:lpstr>
      <vt:lpstr>Créer, modifier gérer les ressources matérielles</vt:lpstr>
      <vt:lpstr>Créer, modifier gérer les ressources matérielles</vt:lpstr>
      <vt:lpstr>Synchroniser avec Google Calendar</vt:lpstr>
      <vt:lpstr>Synchroniser avec Microsoft Outlook</vt:lpstr>
      <vt:lpstr>Espace Administrateur</vt:lpstr>
      <vt:lpstr>Créer différents plannings et gérer leur visibilité</vt:lpstr>
      <vt:lpstr>Créer différents plannings et gérer leur visibilité</vt:lpstr>
      <vt:lpstr>Créer différents plannings et gérer leur visibilité</vt:lpstr>
      <vt:lpstr>Créer différents plannings et gérer leur visibilité</vt:lpstr>
      <vt:lpstr>Créer différents plannings et gérer leur visibilité</vt:lpstr>
      <vt:lpstr>Créer différents plannings et gérer leur visibilité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DELMAS</dc:creator>
  <cp:lastModifiedBy>Benjamin  Marty [Eurécia]</cp:lastModifiedBy>
  <cp:revision>38</cp:revision>
  <dcterms:created xsi:type="dcterms:W3CDTF">2020-05-18T12:57:37Z</dcterms:created>
  <dcterms:modified xsi:type="dcterms:W3CDTF">2021-11-16T11:30:57Z</dcterms:modified>
</cp:coreProperties>
</file>