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406" r:id="rId5"/>
    <p:sldId id="1414" r:id="rId6"/>
    <p:sldId id="1415" r:id="rId7"/>
    <p:sldId id="1416" r:id="rId8"/>
    <p:sldId id="1417" r:id="rId9"/>
    <p:sldId id="1418" r:id="rId10"/>
    <p:sldId id="1419" r:id="rId11"/>
    <p:sldId id="1420" r:id="rId12"/>
    <p:sldId id="1421" r:id="rId13"/>
    <p:sldId id="1422" r:id="rId14"/>
    <p:sldId id="1423" r:id="rId15"/>
    <p:sldId id="1424" r:id="rId16"/>
    <p:sldId id="1425" r:id="rId17"/>
    <p:sldId id="1426" r:id="rId18"/>
    <p:sldId id="1427" r:id="rId19"/>
    <p:sldId id="1428" r:id="rId20"/>
    <p:sldId id="1429" r:id="rId21"/>
    <p:sldId id="1430" r:id="rId22"/>
    <p:sldId id="1431" r:id="rId23"/>
    <p:sldId id="1432" r:id="rId24"/>
    <p:sldId id="1433" r:id="rId25"/>
    <p:sldId id="1434" r:id="rId26"/>
    <p:sldId id="1435" r:id="rId27"/>
    <p:sldId id="1436" r:id="rId28"/>
    <p:sldId id="1402" r:id="rId29"/>
    <p:sldId id="1403" r:id="rId30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D666"/>
    <a:srgbClr val="F83C66"/>
    <a:srgbClr val="1A9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vec coins arrondis en diagonale 12">
            <a:extLst>
              <a:ext uri="{FF2B5EF4-FFF2-40B4-BE49-F238E27FC236}">
                <a16:creationId xmlns:a16="http://schemas.microsoft.com/office/drawing/2014/main" id="{94B90CEC-A55A-4A62-BF24-D5161D878B98}"/>
              </a:ext>
            </a:extLst>
          </p:cNvPr>
          <p:cNvSpPr/>
          <p:nvPr userDrawn="1"/>
        </p:nvSpPr>
        <p:spPr>
          <a:xfrm>
            <a:off x="-81280" y="711201"/>
            <a:ext cx="7412967" cy="5364480"/>
          </a:xfrm>
          <a:prstGeom prst="round2Diag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A45F1-4778-46B4-B862-DD7CAAE61D16}"/>
              </a:ext>
            </a:extLst>
          </p:cNvPr>
          <p:cNvSpPr/>
          <p:nvPr userDrawn="1"/>
        </p:nvSpPr>
        <p:spPr>
          <a:xfrm>
            <a:off x="77737" y="1676400"/>
            <a:ext cx="7253950" cy="4399281"/>
          </a:xfrm>
          <a:prstGeom prst="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D6C18-38BE-459A-8713-948CAF5494BE}"/>
              </a:ext>
            </a:extLst>
          </p:cNvPr>
          <p:cNvSpPr/>
          <p:nvPr userDrawn="1"/>
        </p:nvSpPr>
        <p:spPr>
          <a:xfrm>
            <a:off x="5513470" y="2062480"/>
            <a:ext cx="5118234" cy="3629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46104A-730C-4689-BEDE-27BD0D39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8571" y="215033"/>
            <a:ext cx="2700370" cy="27086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2D0BAD1-150B-4A02-8FAF-D6E97D93A0C9}"/>
              </a:ext>
            </a:extLst>
          </p:cNvPr>
          <p:cNvSpPr txBox="1"/>
          <p:nvPr userDrawn="1"/>
        </p:nvSpPr>
        <p:spPr>
          <a:xfrm>
            <a:off x="9819121" y="6332544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83C66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C49E4FE-444A-474D-B5D2-B900BDD807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169">
            <a:off x="5591419" y="1657453"/>
            <a:ext cx="1519479" cy="45757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C003AE66-46F6-42AB-AAF2-7C2D62890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0067" y="2885595"/>
            <a:ext cx="4716724" cy="242318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60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BB070-1202-45D0-83D5-DA7512429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63DA86-501D-4C1D-BE8C-4C49A4197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433" y="1521677"/>
            <a:ext cx="10515600" cy="46880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Ecrire votre </a:t>
            </a:r>
            <a:r>
              <a:rPr lang="fr-FR" dirty="0" err="1"/>
              <a:t>blabla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3CF7FA-675D-4ECD-B3E2-6C9C6CA88968}"/>
              </a:ext>
            </a:extLst>
          </p:cNvPr>
          <p:cNvSpPr txBox="1"/>
          <p:nvPr userDrawn="1"/>
        </p:nvSpPr>
        <p:spPr>
          <a:xfrm>
            <a:off x="9949217" y="6356462"/>
            <a:ext cx="167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83C66"/>
                </a:solidFill>
              </a:rPr>
              <a:t>www.eurecia.com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57C8AF-7487-4DFB-A442-2AC1BD4A3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647" y="6152501"/>
            <a:ext cx="399053" cy="407921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1729973-3902-41B3-B780-474C36E16E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0575" y="775055"/>
            <a:ext cx="10515458" cy="4191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68697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BC14FB-7DB5-46F7-A7C0-B2D53C0CEEE4}"/>
              </a:ext>
            </a:extLst>
          </p:cNvPr>
          <p:cNvSpPr/>
          <p:nvPr userDrawn="1"/>
        </p:nvSpPr>
        <p:spPr>
          <a:xfrm>
            <a:off x="7644403" y="1549798"/>
            <a:ext cx="3831204" cy="1621126"/>
          </a:xfrm>
          <a:prstGeom prst="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69E14-2E9B-4A8C-9AD1-5468E92B7ABB}"/>
              </a:ext>
            </a:extLst>
          </p:cNvPr>
          <p:cNvSpPr/>
          <p:nvPr userDrawn="1"/>
        </p:nvSpPr>
        <p:spPr>
          <a:xfrm>
            <a:off x="1985018" y="1540193"/>
            <a:ext cx="3831204" cy="1621126"/>
          </a:xfrm>
          <a:prstGeom prst="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4F68D9-25A9-48BD-A671-8F4D3F5D7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31" y="1414868"/>
            <a:ext cx="1477109" cy="19837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09B083C-9115-4784-864D-6ED0E0407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3" y="1322103"/>
            <a:ext cx="1477109" cy="20765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2B0A00C-CBF7-465A-96BA-2724A02B333E}"/>
              </a:ext>
            </a:extLst>
          </p:cNvPr>
          <p:cNvSpPr/>
          <p:nvPr userDrawn="1"/>
        </p:nvSpPr>
        <p:spPr>
          <a:xfrm>
            <a:off x="1985018" y="1414868"/>
            <a:ext cx="3742414" cy="1649708"/>
          </a:xfrm>
          <a:prstGeom prst="rect">
            <a:avLst/>
          </a:prstGeom>
          <a:solidFill>
            <a:srgbClr val="1A9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7C021-B43C-426E-805F-B51D5DABBDBB}"/>
              </a:ext>
            </a:extLst>
          </p:cNvPr>
          <p:cNvSpPr/>
          <p:nvPr userDrawn="1"/>
        </p:nvSpPr>
        <p:spPr>
          <a:xfrm>
            <a:off x="7644403" y="1414868"/>
            <a:ext cx="3742414" cy="1638781"/>
          </a:xfrm>
          <a:prstGeom prst="rect">
            <a:avLst/>
          </a:prstGeom>
          <a:solidFill>
            <a:srgbClr val="1A9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82FD28-759F-4661-9671-970156067CEE}"/>
              </a:ext>
            </a:extLst>
          </p:cNvPr>
          <p:cNvSpPr/>
          <p:nvPr userDrawn="1"/>
        </p:nvSpPr>
        <p:spPr>
          <a:xfrm>
            <a:off x="2098776" y="1546328"/>
            <a:ext cx="35148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Eurécia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, c’est génial ! Car je reçois des notifications quand je suis en astreinte : mon planning est mis à jour et je peux m’organiser. Je me sens plus considérée de la part de ma direction.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3C85AC-1905-47FC-AE1F-C0967F3F601B}"/>
              </a:ext>
            </a:extLst>
          </p:cNvPr>
          <p:cNvSpPr/>
          <p:nvPr userDrawn="1"/>
        </p:nvSpPr>
        <p:spPr>
          <a:xfrm>
            <a:off x="3462127" y="2727105"/>
            <a:ext cx="21467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100" i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Une collaboratrice d’Engie </a:t>
            </a:r>
            <a:r>
              <a:rPr lang="fr-FR" sz="1100" i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Inéo</a:t>
            </a:r>
            <a:endParaRPr lang="fr-FR" sz="1100" i="1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C92E4-50FC-401D-ABBC-B6EDE9A85EFD}"/>
              </a:ext>
            </a:extLst>
          </p:cNvPr>
          <p:cNvSpPr/>
          <p:nvPr userDrawn="1"/>
        </p:nvSpPr>
        <p:spPr>
          <a:xfrm>
            <a:off x="7776067" y="1536964"/>
            <a:ext cx="3479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Eurécia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est le véritable noyau social du groupe. C’est une solution qui nous parle à tous et qui fluidifie réellement la communication en interne.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265A37-5B57-4EAF-A93C-08D9C85C1C51}"/>
              </a:ext>
            </a:extLst>
          </p:cNvPr>
          <p:cNvSpPr/>
          <p:nvPr userDrawn="1"/>
        </p:nvSpPr>
        <p:spPr>
          <a:xfrm>
            <a:off x="8870280" y="2697622"/>
            <a:ext cx="23743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100" i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Responsable RH de Lazzaro Pizza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C448CAC-1AE1-4608-8D6D-ADF436AFFC2F}"/>
              </a:ext>
            </a:extLst>
          </p:cNvPr>
          <p:cNvGrpSpPr/>
          <p:nvPr userDrawn="1"/>
        </p:nvGrpSpPr>
        <p:grpSpPr>
          <a:xfrm>
            <a:off x="947191" y="3874952"/>
            <a:ext cx="10617667" cy="1579733"/>
            <a:chOff x="2763512" y="3735175"/>
            <a:chExt cx="6739835" cy="888751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649705FD-5B1A-4975-B6E0-5D78B306F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941" y="4387430"/>
              <a:ext cx="566724" cy="162864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F7CE700D-8CC7-4741-9469-A76C4816F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700" y="4255504"/>
              <a:ext cx="418322" cy="317009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4715429D-8D4B-4836-AA98-936C1703C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512" y="3795302"/>
              <a:ext cx="645500" cy="174389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B0836B-2D6D-476C-B4A9-5BFD70D1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584" y="4319549"/>
              <a:ext cx="662456" cy="25409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EE29B11F-367D-4A66-ADA4-0B726E29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403" y="3754454"/>
              <a:ext cx="502204" cy="247963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9CF631F-2CDB-401A-B23B-D84B6D38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255" y="4308838"/>
              <a:ext cx="320421" cy="315088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0FC5B73-A425-48A3-A0E5-BD3A0E106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365" y="3825643"/>
              <a:ext cx="580424" cy="19347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7931DCB-430A-46E3-8344-0281A972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176" y="3878436"/>
              <a:ext cx="618581" cy="139679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905D1536-D4CC-40BD-AD4E-3E81389A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393" y="4255504"/>
              <a:ext cx="317010" cy="31701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2C1620FC-C7B2-48A9-A248-6ECE45D2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205" y="3773883"/>
              <a:ext cx="508004" cy="244232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6C5E6491-03E7-4FE4-9007-275344771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725" y="4375685"/>
              <a:ext cx="610622" cy="141822"/>
            </a:xfrm>
            <a:prstGeom prst="rect">
              <a:avLst/>
            </a:prstGeom>
          </p:spPr>
        </p:pic>
        <p:pic>
          <p:nvPicPr>
            <p:cNvPr id="33" name="Picture 2" descr="Résultat de recherche d'images pour &quot;axa assurance logo png&quot;">
              <a:extLst>
                <a:ext uri="{FF2B5EF4-FFF2-40B4-BE49-F238E27FC236}">
                  <a16:creationId xmlns:a16="http://schemas.microsoft.com/office/drawing/2014/main" id="{12BD94B9-033D-43C3-A7FE-89D04D693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28" y="3735175"/>
              <a:ext cx="321350" cy="32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E796F695-072E-46BF-9F2D-017E7056526A}"/>
              </a:ext>
            </a:extLst>
          </p:cNvPr>
          <p:cNvSpPr txBox="1"/>
          <p:nvPr userDrawn="1"/>
        </p:nvSpPr>
        <p:spPr>
          <a:xfrm>
            <a:off x="5140858" y="5988693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83C66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B77B13-E21B-4F14-8AB9-60786B4EA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632" y="141988"/>
            <a:ext cx="10515600" cy="8483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Ils nous font confiance</a:t>
            </a:r>
          </a:p>
        </p:txBody>
      </p:sp>
    </p:spTree>
    <p:extLst>
      <p:ext uri="{BB962C8B-B14F-4D97-AF65-F5344CB8AC3E}">
        <p14:creationId xmlns:p14="http://schemas.microsoft.com/office/powerpoint/2010/main" val="2403318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bg>
      <p:bgPr>
        <a:solidFill>
          <a:srgbClr val="1A9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C8840C5-B9CC-48AB-8596-66844EE19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13" y="34122"/>
            <a:ext cx="2426217" cy="34276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6FFE7C-EC21-41A7-B2E0-0287019134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40" y="1890217"/>
            <a:ext cx="2423791" cy="376841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3C75429-5107-473B-890E-983FFA2891A4}"/>
              </a:ext>
            </a:extLst>
          </p:cNvPr>
          <p:cNvSpPr txBox="1"/>
          <p:nvPr userDrawn="1"/>
        </p:nvSpPr>
        <p:spPr>
          <a:xfrm>
            <a:off x="6987185" y="4213764"/>
            <a:ext cx="3016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83C66"/>
                </a:solidFill>
              </a:rPr>
              <a:t>www.eurecia.com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FAE7BDE-8ACD-4D30-B3BC-6C8FABDED1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7185" y="2547363"/>
            <a:ext cx="3809324" cy="91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Prénom Nom -Prenom.nom@eurecia.com - 05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BFBC4A-8667-4A31-B326-077E7BBE76C0}"/>
              </a:ext>
            </a:extLst>
          </p:cNvPr>
          <p:cNvSpPr txBox="1"/>
          <p:nvPr userDrawn="1"/>
        </p:nvSpPr>
        <p:spPr>
          <a:xfrm>
            <a:off x="2106305" y="2664312"/>
            <a:ext cx="3341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VOTRE SIRH</a:t>
            </a:r>
          </a:p>
          <a:p>
            <a:pPr algn="r"/>
            <a:r>
              <a:rPr lang="fr-FR" sz="1200" b="1" dirty="0">
                <a:solidFill>
                  <a:schemeClr val="bg1"/>
                </a:solidFill>
              </a:rPr>
              <a:t>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28296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E78F6EA-4119-401C-AB36-D556FE7A9517}"/>
              </a:ext>
            </a:extLst>
          </p:cNvPr>
          <p:cNvSpPr/>
          <p:nvPr userDrawn="1"/>
        </p:nvSpPr>
        <p:spPr>
          <a:xfrm>
            <a:off x="5116248" y="1209844"/>
            <a:ext cx="5904062" cy="3830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0FE1C40D-1F63-4B74-995F-3EE846F56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2DF3F9-D72C-471B-A40F-AEE5FA949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3A2616-0992-43BE-96BB-09493CF50250}"/>
              </a:ext>
            </a:extLst>
          </p:cNvPr>
          <p:cNvSpPr txBox="1"/>
          <p:nvPr userDrawn="1"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B5C9A2-B0EB-4B00-BFEE-BD078F2E9DCA}"/>
              </a:ext>
            </a:extLst>
          </p:cNvPr>
          <p:cNvSpPr txBox="1"/>
          <p:nvPr userDrawn="1"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635231-2899-4D0D-8B74-0B4AB3011929}"/>
              </a:ext>
            </a:extLst>
          </p:cNvPr>
          <p:cNvSpPr txBox="1"/>
          <p:nvPr userDrawn="1"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20D6BD-6165-43BE-9545-249A30E52AC3}"/>
              </a:ext>
            </a:extLst>
          </p:cNvPr>
          <p:cNvSpPr txBox="1"/>
          <p:nvPr userDrawn="1"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C73E5AB-DBAA-472E-A07A-4AE2BAF3CD96}"/>
              </a:ext>
            </a:extLst>
          </p:cNvPr>
          <p:cNvSpPr txBox="1"/>
          <p:nvPr userDrawn="1"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17ADAF-1FE3-4488-A744-4CC2B3ABA324}"/>
              </a:ext>
            </a:extLst>
          </p:cNvPr>
          <p:cNvSpPr txBox="1"/>
          <p:nvPr userDrawn="1"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0F9D62-CAB6-42FF-A66B-C0312BAF1B8B}"/>
              </a:ext>
            </a:extLst>
          </p:cNvPr>
          <p:cNvSpPr txBox="1"/>
          <p:nvPr userDrawn="1"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38F053-A102-4A30-B925-ABC29D3FE6A3}"/>
              </a:ext>
            </a:extLst>
          </p:cNvPr>
          <p:cNvSpPr txBox="1"/>
          <p:nvPr userDrawn="1"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59BB4-097F-4A0E-99E4-5F25FA70CDF3}"/>
              </a:ext>
            </a:extLst>
          </p:cNvPr>
          <p:cNvSpPr txBox="1"/>
          <p:nvPr userDrawn="1"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A86814-5FC8-4E65-A77A-1674E1DB6DC9}"/>
              </a:ext>
            </a:extLst>
          </p:cNvPr>
          <p:cNvSpPr txBox="1"/>
          <p:nvPr userDrawn="1"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6CB6831-B821-43FF-80AC-B5A71A1B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43" y="1845732"/>
            <a:ext cx="5353623" cy="158326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1A9BFC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620CE01-07A4-4972-99F3-1C846A7FCF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1823" y="3510470"/>
            <a:ext cx="4808985" cy="98901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94817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1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521B7-2FDD-4DBC-9FE2-9D59BEE2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0" y="656948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29F229A-BD1C-4A40-BF50-7AC8764B081A}"/>
              </a:ext>
            </a:extLst>
          </p:cNvPr>
          <p:cNvCxnSpPr>
            <a:cxnSpLocks/>
          </p:cNvCxnSpPr>
          <p:nvPr userDrawn="1"/>
        </p:nvCxnSpPr>
        <p:spPr>
          <a:xfrm>
            <a:off x="476250" y="97878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F50731A1-C45C-462D-8050-B393BC300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0263" y="832822"/>
            <a:ext cx="9315681" cy="415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8343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568179-A249-46E0-869B-D9F048B26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240" y="3429000"/>
            <a:ext cx="11665520" cy="1781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Transition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A6B8153-AF70-48DE-A341-BFAD98A04460}"/>
              </a:ext>
            </a:extLst>
          </p:cNvPr>
          <p:cNvCxnSpPr>
            <a:cxnSpLocks/>
          </p:cNvCxnSpPr>
          <p:nvPr userDrawn="1"/>
        </p:nvCxnSpPr>
        <p:spPr>
          <a:xfrm>
            <a:off x="5414963" y="490937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D8CBD45-29CA-4C56-9A95-A0B3A6B0D15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33723" y="184791"/>
            <a:ext cx="6124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Insérez l’illustration qui vous plait</a:t>
            </a:r>
          </a:p>
        </p:txBody>
      </p:sp>
      <p:pic>
        <p:nvPicPr>
          <p:cNvPr id="13" name="Image 1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E3540A8-06D9-46A5-9C24-54B6549C1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3BC697-982E-474B-875F-16ACFDF067E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9548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16A1D2-CC3F-4501-BD44-D27D440B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18256"/>
            <a:ext cx="10515600" cy="84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DCD28E-22F4-44F3-9248-9ECDC6A53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Ecrire votre </a:t>
            </a:r>
            <a:r>
              <a:rPr lang="fr-FR" dirty="0" err="1"/>
              <a:t>blabla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8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  <p:sldLayoutId id="2147483658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A9BFC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1.wdp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3.wdp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7.wdp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3.wdp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0.png"/><Relationship Id="rId7" Type="http://schemas.openxmlformats.org/officeDocument/2006/relationships/image" Target="../media/image59.png"/><Relationship Id="rId2" Type="http://schemas.openxmlformats.org/officeDocument/2006/relationships/hyperlink" Target="mailto:adressemail@eurecia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21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2D03923-9CED-49BE-8C2B-890593DABB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873A5E-9122-4E09-B393-A94714ED0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4F933-A23C-49C8-82F2-7F3E26012326}"/>
              </a:ext>
            </a:extLst>
          </p:cNvPr>
          <p:cNvSpPr txBox="1"/>
          <p:nvPr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77F4DD-AE0F-478E-995B-B188585A3A0E}"/>
              </a:ext>
            </a:extLst>
          </p:cNvPr>
          <p:cNvSpPr txBox="1"/>
          <p:nvPr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CF2468-0662-417A-8E31-D09C8CA4DA8E}"/>
              </a:ext>
            </a:extLst>
          </p:cNvPr>
          <p:cNvSpPr txBox="1"/>
          <p:nvPr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1991B3-BB40-4AE9-82BD-CC159BB765E9}"/>
              </a:ext>
            </a:extLst>
          </p:cNvPr>
          <p:cNvSpPr txBox="1"/>
          <p:nvPr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16755-F130-42A2-95E0-B91388B129EB}"/>
              </a:ext>
            </a:extLst>
          </p:cNvPr>
          <p:cNvSpPr txBox="1"/>
          <p:nvPr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781625-286F-435A-A29A-7C888BFE09F8}"/>
              </a:ext>
            </a:extLst>
          </p:cNvPr>
          <p:cNvSpPr txBox="1"/>
          <p:nvPr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EB1796-E229-4FCB-8F16-6C7C1D1AEE8A}"/>
              </a:ext>
            </a:extLst>
          </p:cNvPr>
          <p:cNvSpPr txBox="1"/>
          <p:nvPr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7AB239-426C-47DC-BFBE-5ACDCB6D5147}"/>
              </a:ext>
            </a:extLst>
          </p:cNvPr>
          <p:cNvSpPr txBox="1"/>
          <p:nvPr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93C8AD-96EB-4944-9439-3186C2C4C5BF}"/>
              </a:ext>
            </a:extLst>
          </p:cNvPr>
          <p:cNvSpPr txBox="1"/>
          <p:nvPr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774AE4-4138-413E-89B3-A7407D2B0549}"/>
              </a:ext>
            </a:extLst>
          </p:cNvPr>
          <p:cNvSpPr txBox="1"/>
          <p:nvPr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1C7EA7F-C5D6-4DE4-8D2A-A947C27DE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9343" y="2362197"/>
            <a:ext cx="5353623" cy="158326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Support de formation Administrateur </a:t>
            </a:r>
          </a:p>
          <a:p>
            <a:r>
              <a:rPr lang="fr-FR" dirty="0">
                <a:solidFill>
                  <a:srgbClr val="F83C66"/>
                </a:solidFill>
              </a:rPr>
              <a:t>Notes de frais</a:t>
            </a:r>
          </a:p>
        </p:txBody>
      </p:sp>
    </p:spTree>
    <p:extLst>
      <p:ext uri="{BB962C8B-B14F-4D97-AF65-F5344CB8AC3E}">
        <p14:creationId xmlns:p14="http://schemas.microsoft.com/office/powerpoint/2010/main" val="383755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exports compta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Générer l’export compta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0E48A40-0020-481E-B3F3-1ACD7F40B70E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Analyse des dépenses/ Export compta</a:t>
            </a:r>
          </a:p>
          <a:p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53A970C-D857-4DA7-8B96-C44B9CE36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83" y="1873052"/>
            <a:ext cx="11306033" cy="24111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D86330D7-A04F-49D2-8096-1E91E49EB2B4}"/>
              </a:ext>
            </a:extLst>
          </p:cNvPr>
          <p:cNvSpPr/>
          <p:nvPr/>
        </p:nvSpPr>
        <p:spPr>
          <a:xfrm>
            <a:off x="9412447" y="2650921"/>
            <a:ext cx="1123089" cy="59958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BE60AB1-8603-41F3-AFDA-2BBFFAE40025}"/>
              </a:ext>
            </a:extLst>
          </p:cNvPr>
          <p:cNvSpPr/>
          <p:nvPr/>
        </p:nvSpPr>
        <p:spPr>
          <a:xfrm>
            <a:off x="326063" y="3238977"/>
            <a:ext cx="1330400" cy="51350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2EFA4D1-3D71-4C8D-80CE-2C8BF93D7280}"/>
              </a:ext>
            </a:extLst>
          </p:cNvPr>
          <p:cNvSpPr/>
          <p:nvPr/>
        </p:nvSpPr>
        <p:spPr>
          <a:xfrm>
            <a:off x="10718417" y="3650056"/>
            <a:ext cx="1030599" cy="51350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8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exports compta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Générer l’export compta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0E48A40-0020-481E-B3F3-1ACD7F40B70E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Analyse des dépenses/ Export compta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F1DF91-9DED-43A5-9179-5CAEA995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122" y="2076408"/>
            <a:ext cx="1838325" cy="8286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164256-2951-4B23-935C-E7BE01BAC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967" y="2997623"/>
            <a:ext cx="4645786" cy="28068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83019B4-D407-44A9-9C61-DC3A5BD7707E}"/>
              </a:ext>
            </a:extLst>
          </p:cNvPr>
          <p:cNvSpPr/>
          <p:nvPr/>
        </p:nvSpPr>
        <p:spPr>
          <a:xfrm>
            <a:off x="3729162" y="5454594"/>
            <a:ext cx="1685676" cy="470927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F64B1660-08BB-40C2-A54F-E73D773DC344}"/>
              </a:ext>
            </a:extLst>
          </p:cNvPr>
          <p:cNvSpPr/>
          <p:nvPr/>
        </p:nvSpPr>
        <p:spPr>
          <a:xfrm>
            <a:off x="5812403" y="3760967"/>
            <a:ext cx="1105232" cy="349857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91E7F8D-6675-458D-B404-B1FBFF949572}"/>
              </a:ext>
            </a:extLst>
          </p:cNvPr>
          <p:cNvSpPr txBox="1"/>
          <p:nvPr/>
        </p:nvSpPr>
        <p:spPr>
          <a:xfrm>
            <a:off x="7198285" y="3477707"/>
            <a:ext cx="2949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Génération du fichier au</a:t>
            </a:r>
          </a:p>
          <a:p>
            <a:pPr algn="just"/>
            <a:r>
              <a:rPr lang="fr-FR" dirty="0"/>
              <a:t>format de votre logiciel de</a:t>
            </a:r>
          </a:p>
          <a:p>
            <a:pPr algn="just"/>
            <a:r>
              <a:rPr lang="fr-FR" dirty="0"/>
              <a:t>comptabilité</a:t>
            </a:r>
          </a:p>
        </p:txBody>
      </p:sp>
    </p:spTree>
    <p:extLst>
      <p:ext uri="{BB962C8B-B14F-4D97-AF65-F5344CB8AC3E}">
        <p14:creationId xmlns:p14="http://schemas.microsoft.com/office/powerpoint/2010/main" val="262422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exports compta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Générer le fichier de virement SEPA 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96EDC85-2208-40C6-AD65-C26D765AC06B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Analyse des dépenses/ Export compta</a:t>
            </a:r>
          </a:p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F5FB90E-C493-408E-BE08-C25E87E9D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494" y="2197730"/>
            <a:ext cx="10821107" cy="15159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DF91A69-AB22-460D-9F37-3583E134A99B}"/>
              </a:ext>
            </a:extLst>
          </p:cNvPr>
          <p:cNvSpPr/>
          <p:nvPr/>
        </p:nvSpPr>
        <p:spPr>
          <a:xfrm>
            <a:off x="2862470" y="2813903"/>
            <a:ext cx="1296062" cy="50179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606189D-E235-4EEF-887D-56A9E818C521}"/>
              </a:ext>
            </a:extLst>
          </p:cNvPr>
          <p:cNvSpPr/>
          <p:nvPr/>
        </p:nvSpPr>
        <p:spPr>
          <a:xfrm>
            <a:off x="5111890" y="2825108"/>
            <a:ext cx="1117157" cy="615097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1CD36EA-857A-416C-BE19-917830500726}"/>
              </a:ext>
            </a:extLst>
          </p:cNvPr>
          <p:cNvSpPr/>
          <p:nvPr/>
        </p:nvSpPr>
        <p:spPr>
          <a:xfrm>
            <a:off x="10797871" y="3252082"/>
            <a:ext cx="874644" cy="461589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17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exports compta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Générer le fichier de virement SEPA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A697A42-0D5B-4A76-841C-C5A70FDD4911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Analyse des dépenses/ Export compta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6A5D838-232B-44B7-8E34-F57E1093B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122" y="2076408"/>
            <a:ext cx="1838325" cy="8286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5E2892-2914-419B-8A11-D825A0BC7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122" y="3232605"/>
            <a:ext cx="4152418" cy="24939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FC9EDA-2D4A-4E19-BE4F-737AAE256E49}"/>
              </a:ext>
            </a:extLst>
          </p:cNvPr>
          <p:cNvSpPr/>
          <p:nvPr/>
        </p:nvSpPr>
        <p:spPr>
          <a:xfrm>
            <a:off x="3381864" y="5406886"/>
            <a:ext cx="1685676" cy="470927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81F83251-C9F5-4F56-9993-75E5B71DCE2C}"/>
              </a:ext>
            </a:extLst>
          </p:cNvPr>
          <p:cNvSpPr/>
          <p:nvPr/>
        </p:nvSpPr>
        <p:spPr>
          <a:xfrm>
            <a:off x="5812403" y="3760967"/>
            <a:ext cx="1105232" cy="349857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EC57557-F8D9-4734-B2DA-A6B7CB3A8D6D}"/>
              </a:ext>
            </a:extLst>
          </p:cNvPr>
          <p:cNvSpPr txBox="1"/>
          <p:nvPr/>
        </p:nvSpPr>
        <p:spPr>
          <a:xfrm>
            <a:off x="7124462" y="3741492"/>
            <a:ext cx="294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L’export SEPA se génère</a:t>
            </a:r>
          </a:p>
        </p:txBody>
      </p:sp>
    </p:spTree>
    <p:extLst>
      <p:ext uri="{BB962C8B-B14F-4D97-AF65-F5344CB8AC3E}">
        <p14:creationId xmlns:p14="http://schemas.microsoft.com/office/powerpoint/2010/main" val="348324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exports compta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Générer le bordereau de paiement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A697A42-0D5B-4A76-841C-C5A70FDD4911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Analyse des dépenses/ Export compta</a:t>
            </a:r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8EB445D-9DDC-4036-855A-4FA141925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33" y="1930428"/>
            <a:ext cx="10269080" cy="13734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9DD9F3C-EA38-4445-A62F-197579AD6738}"/>
              </a:ext>
            </a:extLst>
          </p:cNvPr>
          <p:cNvSpPr/>
          <p:nvPr/>
        </p:nvSpPr>
        <p:spPr>
          <a:xfrm>
            <a:off x="2784020" y="2567031"/>
            <a:ext cx="1519532" cy="50274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53B5706-4706-44F1-9E50-985C2B88C689}"/>
              </a:ext>
            </a:extLst>
          </p:cNvPr>
          <p:cNvSpPr/>
          <p:nvPr/>
        </p:nvSpPr>
        <p:spPr>
          <a:xfrm>
            <a:off x="4777607" y="2549869"/>
            <a:ext cx="986379" cy="51990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C77E2BE-346C-45B4-ADC0-2EA249D73E4F}"/>
              </a:ext>
            </a:extLst>
          </p:cNvPr>
          <p:cNvSpPr/>
          <p:nvPr/>
        </p:nvSpPr>
        <p:spPr>
          <a:xfrm>
            <a:off x="10196394" y="2909098"/>
            <a:ext cx="986379" cy="51990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98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exports compta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Générer le bordereau de paiement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A697A42-0D5B-4A76-841C-C5A70FDD4911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Analyse des dépenses/ Export compta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A6F0A5-0178-41C4-BC22-A7D4637A4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967" y="3180516"/>
            <a:ext cx="5462559" cy="3332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B9977AF-A3F7-4968-94D7-4633F8E6AA81}"/>
              </a:ext>
            </a:extLst>
          </p:cNvPr>
          <p:cNvSpPr/>
          <p:nvPr/>
        </p:nvSpPr>
        <p:spPr>
          <a:xfrm>
            <a:off x="4217623" y="6082945"/>
            <a:ext cx="2029463" cy="429815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DB2E8BC8-480A-4128-8EEB-F47478F16DF6}"/>
              </a:ext>
            </a:extLst>
          </p:cNvPr>
          <p:cNvSpPr/>
          <p:nvPr/>
        </p:nvSpPr>
        <p:spPr>
          <a:xfrm>
            <a:off x="6555353" y="3858939"/>
            <a:ext cx="1105232" cy="349857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B7C4104-4A71-4425-91A5-613B88406238}"/>
              </a:ext>
            </a:extLst>
          </p:cNvPr>
          <p:cNvSpPr txBox="1"/>
          <p:nvPr/>
        </p:nvSpPr>
        <p:spPr>
          <a:xfrm>
            <a:off x="7867412" y="3839464"/>
            <a:ext cx="294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Génération du bordereau de paiement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2DFC972-89E5-47E4-A6DC-3AE98AD0E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122" y="2076408"/>
            <a:ext cx="1838325" cy="8286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100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notes de frais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Passer la note de frais au statut « Rembourser » 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2C2B87B2-24E4-4188-AC5E-E1DBEC0D3E35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Vu Manager </a:t>
            </a:r>
          </a:p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F8CA2F5-D30A-472F-9B33-E7B1A7F13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967" y="2168587"/>
            <a:ext cx="1914401" cy="27224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E46327F-A76A-4408-8B55-9D6D9C5CA555}"/>
              </a:ext>
            </a:extLst>
          </p:cNvPr>
          <p:cNvSpPr/>
          <p:nvPr/>
        </p:nvSpPr>
        <p:spPr>
          <a:xfrm>
            <a:off x="823110" y="3782713"/>
            <a:ext cx="2040113" cy="1191327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B66E45DD-DA22-4A54-91EE-D9396FDE2B09}"/>
              </a:ext>
            </a:extLst>
          </p:cNvPr>
          <p:cNvSpPr/>
          <p:nvPr/>
        </p:nvSpPr>
        <p:spPr>
          <a:xfrm>
            <a:off x="3387255" y="2321781"/>
            <a:ext cx="954157" cy="294198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61ADC1E-F74D-46D9-8E7A-8937321B543F}"/>
              </a:ext>
            </a:extLst>
          </p:cNvPr>
          <p:cNvSpPr txBox="1"/>
          <p:nvPr/>
        </p:nvSpPr>
        <p:spPr>
          <a:xfrm>
            <a:off x="4531437" y="2343557"/>
            <a:ext cx="27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 note de frais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EA3DA6D-F3BB-4868-9455-10CF545BD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1412" y="3666326"/>
            <a:ext cx="7301948" cy="24494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AA72D9AF-980E-45C1-BED0-A1AA95F304C2}"/>
              </a:ext>
            </a:extLst>
          </p:cNvPr>
          <p:cNvSpPr/>
          <p:nvPr/>
        </p:nvSpPr>
        <p:spPr>
          <a:xfrm rot="10800000">
            <a:off x="3049928" y="5512197"/>
            <a:ext cx="954157" cy="294198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BE73270-EB76-4A13-8D14-5A866245983B}"/>
              </a:ext>
            </a:extLst>
          </p:cNvPr>
          <p:cNvSpPr txBox="1"/>
          <p:nvPr/>
        </p:nvSpPr>
        <p:spPr>
          <a:xfrm>
            <a:off x="637671" y="5474630"/>
            <a:ext cx="27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Action de masse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1D18CF9-11E4-4423-95AF-55531DC52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856" y="4199464"/>
            <a:ext cx="1395123" cy="2337788"/>
          </a:xfrm>
          <a:prstGeom prst="rect">
            <a:avLst/>
          </a:prstGeom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F4EAD49-5B62-49CC-889C-AEED0CF24481}"/>
              </a:ext>
            </a:extLst>
          </p:cNvPr>
          <p:cNvSpPr/>
          <p:nvPr/>
        </p:nvSpPr>
        <p:spPr>
          <a:xfrm>
            <a:off x="4278557" y="4052365"/>
            <a:ext cx="496684" cy="189657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FCC111F-754B-4B97-81C8-57752CF57B09}"/>
              </a:ext>
            </a:extLst>
          </p:cNvPr>
          <p:cNvSpPr/>
          <p:nvPr/>
        </p:nvSpPr>
        <p:spPr>
          <a:xfrm>
            <a:off x="4463137" y="5069665"/>
            <a:ext cx="683812" cy="205736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34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>
            <a:extLst>
              <a:ext uri="{FF2B5EF4-FFF2-40B4-BE49-F238E27FC236}">
                <a16:creationId xmlns:a16="http://schemas.microsoft.com/office/drawing/2014/main" id="{0B2FA027-C5F0-48D4-8B4C-37A91BC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18" y="116466"/>
            <a:ext cx="10515600" cy="848378"/>
          </a:xfrm>
        </p:spPr>
        <p:txBody>
          <a:bodyPr/>
          <a:lstStyle/>
          <a:p>
            <a:r>
              <a:rPr lang="fr-FR" dirty="0"/>
              <a:t>    Espace Administrateur </a:t>
            </a:r>
          </a:p>
        </p:txBody>
      </p:sp>
      <p:pic>
        <p:nvPicPr>
          <p:cNvPr id="27" name="Espace réservé du contenu 6" descr="Une image contenant intérieur, piscine à balles&#10;&#10;Description générée avec un niveau de confiance élevé">
            <a:extLst>
              <a:ext uri="{FF2B5EF4-FFF2-40B4-BE49-F238E27FC236}">
                <a16:creationId xmlns:a16="http://schemas.microsoft.com/office/drawing/2014/main" id="{45F82530-E2D8-4C38-9290-6E69118B0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74" y="1856878"/>
            <a:ext cx="4831852" cy="402788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03D2811-437A-4A5B-8DE6-E02251B3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68" y="311791"/>
            <a:ext cx="449970" cy="4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37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Paramétrer les types de dépenses et les profils notes de frais</a:t>
            </a:r>
            <a:endParaRPr lang="fr-FR" sz="3200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Créer les profils de notes de frais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29CACA5-2CE6-42E6-95BF-A77DEA9E890A}"/>
              </a:ext>
            </a:extLst>
          </p:cNvPr>
          <p:cNvSpPr txBox="1">
            <a:spLocks/>
          </p:cNvSpPr>
          <p:nvPr/>
        </p:nvSpPr>
        <p:spPr>
          <a:xfrm>
            <a:off x="639431" y="1390862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/>
          </a:p>
          <a:p>
            <a:r>
              <a:rPr lang="fr-FR" b="1"/>
              <a:t>Accès : Espace admin &gt; Notes de frais &gt; Profils et Regroupement</a:t>
            </a:r>
          </a:p>
          <a:p>
            <a:endParaRPr lang="fr-FR" b="1"/>
          </a:p>
          <a:p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0A64DD9-0E21-46E9-906B-661005245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879" y="2315973"/>
            <a:ext cx="3914775" cy="17335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A68EF58-5E35-469C-A25C-C72353F08F4A}"/>
              </a:ext>
            </a:extLst>
          </p:cNvPr>
          <p:cNvSpPr/>
          <p:nvPr/>
        </p:nvSpPr>
        <p:spPr>
          <a:xfrm>
            <a:off x="740879" y="2877424"/>
            <a:ext cx="1406703" cy="35024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365C91E-FB84-4035-9BCE-A125772723B3}"/>
              </a:ext>
            </a:extLst>
          </p:cNvPr>
          <p:cNvSpPr txBox="1"/>
          <p:nvPr/>
        </p:nvSpPr>
        <p:spPr>
          <a:xfrm>
            <a:off x="796954" y="4272969"/>
            <a:ext cx="9660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Cet onglet permet de gérer les paramètres ci-dessous :</a:t>
            </a:r>
          </a:p>
          <a:p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La fréquence des notes de frais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Le nombre maximum de notes de frais par mois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L’activation des justificatifs à valeur probante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Les informations à afficher et saisir par dépense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Les options d’affichage de la notes de frais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Les options d’impression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D9571CB-F20D-45EE-A256-27685239B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5794" y="2399251"/>
            <a:ext cx="5627221" cy="19581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793CB68-5F36-447E-AC4B-1667E3482833}"/>
              </a:ext>
            </a:extLst>
          </p:cNvPr>
          <p:cNvSpPr/>
          <p:nvPr/>
        </p:nvSpPr>
        <p:spPr>
          <a:xfrm>
            <a:off x="11358694" y="2407020"/>
            <a:ext cx="193875" cy="235328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59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Paramétrer les types de dépenses et les profils notes de frais</a:t>
            </a:r>
            <a:endParaRPr lang="fr-FR" sz="3200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Créer les Types de dépenses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1F9CEC1-D91B-4983-B8E8-348F4FCF2177}"/>
              </a:ext>
            </a:extLst>
          </p:cNvPr>
          <p:cNvSpPr txBox="1">
            <a:spLocks/>
          </p:cNvSpPr>
          <p:nvPr/>
        </p:nvSpPr>
        <p:spPr>
          <a:xfrm>
            <a:off x="639431" y="1315361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Espace admin &gt; Notes de frais &gt; Profils et Regroupement</a:t>
            </a:r>
          </a:p>
          <a:p>
            <a:endParaRPr lang="fr-FR" b="1"/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ADA7AB5-36CA-438E-8F47-3B2C1B446E3F}"/>
              </a:ext>
            </a:extLst>
          </p:cNvPr>
          <p:cNvSpPr txBox="1"/>
          <p:nvPr/>
        </p:nvSpPr>
        <p:spPr>
          <a:xfrm>
            <a:off x="725691" y="3748266"/>
            <a:ext cx="9660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Cet onglet permet de gérer les paramètres ci-dessous :</a:t>
            </a:r>
          </a:p>
          <a:p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Le Compte de charge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Le ou les Compte(s) de TVA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Le ou les taux de TVA et le ou les pourcentage(s) de TVA récupérable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Le Type de remboursement : Frais réels, Forfaitaire, Indemnités kilométriques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La gestion des invités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La déduction des titres restaurant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L’ajout des justificatifs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Les contrôles à la saisie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ED4F5A6-E396-4C10-85CD-2897FB37B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691" y="1979208"/>
            <a:ext cx="3609975" cy="16954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CCBED46-5A75-4853-951C-73BB08345132}"/>
              </a:ext>
            </a:extLst>
          </p:cNvPr>
          <p:cNvSpPr/>
          <p:nvPr/>
        </p:nvSpPr>
        <p:spPr>
          <a:xfrm>
            <a:off x="2105637" y="2522131"/>
            <a:ext cx="1275126" cy="41910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472EF22-8562-4D3D-8384-B712F5513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6356" y="1892233"/>
            <a:ext cx="5566011" cy="21322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B14A326-C274-4940-955A-FFB781A77578}"/>
              </a:ext>
            </a:extLst>
          </p:cNvPr>
          <p:cNvSpPr/>
          <p:nvPr/>
        </p:nvSpPr>
        <p:spPr>
          <a:xfrm>
            <a:off x="11727809" y="1979208"/>
            <a:ext cx="201336" cy="221479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04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Objectif de la formation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 l’issue de la formation, les administrateurs seront capables 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4FFAE6D-648E-4585-AF9F-22901D5B3252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Paramétrer les types de </a:t>
            </a:r>
            <a:r>
              <a:rPr lang="fr-FR"/>
              <a:t>dépense utilisés par </a:t>
            </a:r>
            <a:r>
              <a:rPr lang="fr-FR" dirty="0"/>
              <a:t>l’entreprise </a:t>
            </a:r>
          </a:p>
          <a:p>
            <a:pPr marL="342900" indent="-34290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Définir les profils de remboursements des collaborateurs</a:t>
            </a:r>
          </a:p>
          <a:p>
            <a:pPr marL="342900" indent="-34290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Créer une note de frais pour un collaborateur</a:t>
            </a:r>
          </a:p>
          <a:p>
            <a:pPr marL="342900" indent="-34290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Valider et Contrôler les notes de frais </a:t>
            </a:r>
          </a:p>
          <a:p>
            <a:pPr marL="342900" indent="-342900">
              <a:lnSpc>
                <a:spcPct val="15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Procéder au remboursement des notes de frais et générer les exports associés</a:t>
            </a:r>
          </a:p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AB93CC0-FA98-4EB4-93B4-37EB18710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3356" y="3238150"/>
            <a:ext cx="2575657" cy="25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2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3600" dirty="0"/>
              <a:t>Administrer les axes analytiques</a:t>
            </a:r>
            <a:endParaRPr lang="fr-FR" sz="3200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Créer ou dupliquer un axe analytique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39760CE4-441A-40EA-8118-93E6A3537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4826000"/>
            <a:ext cx="109458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fr-FR" altLang="fr-FR" sz="1400"/>
              <a:t>Les axes analytiques permettent d’affecter du temps passé à une ou plusieurs activités à des fins de statistiques ou encore dans le cadre de validation intermédiaires.</a:t>
            </a:r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DF8F7413-C8A7-4DC9-B580-BF6FFA8AE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127250"/>
            <a:ext cx="10067925" cy="215741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AC948B7-A569-4983-8708-7ECC2A7448DF}"/>
              </a:ext>
            </a:extLst>
          </p:cNvPr>
          <p:cNvSpPr/>
          <p:nvPr/>
        </p:nvSpPr>
        <p:spPr>
          <a:xfrm>
            <a:off x="9937750" y="2282825"/>
            <a:ext cx="885825" cy="720725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63618BB-9609-46BF-AAC8-6F19138B3097}"/>
              </a:ext>
            </a:extLst>
          </p:cNvPr>
          <p:cNvSpPr/>
          <p:nvPr/>
        </p:nvSpPr>
        <p:spPr>
          <a:xfrm>
            <a:off x="1530350" y="3402013"/>
            <a:ext cx="290513" cy="300037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DDACEA00-CC7F-46FC-A868-4C55EF361600}"/>
              </a:ext>
            </a:extLst>
          </p:cNvPr>
          <p:cNvSpPr txBox="1">
            <a:spLocks noChangeArrowheads="1"/>
          </p:cNvSpPr>
          <p:nvPr/>
        </p:nvSpPr>
        <p:spPr>
          <a:xfrm>
            <a:off x="790575" y="1357313"/>
            <a:ext cx="11179175" cy="53578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/>
              <a:t>Accès : Espace admin &gt; Note de Frais &gt; Axes analytiques &gt; Ouvrir</a:t>
            </a:r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/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8416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3600" dirty="0"/>
              <a:t>Administrer les axes analytiques</a:t>
            </a:r>
            <a:endParaRPr lang="fr-FR" sz="3200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Créer ou dupliquer un axe analytique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9739F14-A4AB-4CED-A41D-356FFF00E6E0}"/>
              </a:ext>
            </a:extLst>
          </p:cNvPr>
          <p:cNvSpPr txBox="1">
            <a:spLocks noChangeArrowheads="1"/>
          </p:cNvSpPr>
          <p:nvPr/>
        </p:nvSpPr>
        <p:spPr>
          <a:xfrm>
            <a:off x="790575" y="1357313"/>
            <a:ext cx="11179175" cy="53578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/>
              <a:t>Accès : Espace admin &gt; Note de frais &gt; Axes analytiques &gt; Ouvrir</a:t>
            </a:r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/>
          </a:p>
          <a:p>
            <a:endParaRPr lang="fr-FR" alt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A243FFA-AB47-4932-A898-5AD9A02264EE}"/>
              </a:ext>
            </a:extLst>
          </p:cNvPr>
          <p:cNvSpPr txBox="1">
            <a:spLocks/>
          </p:cNvSpPr>
          <p:nvPr/>
        </p:nvSpPr>
        <p:spPr>
          <a:xfrm>
            <a:off x="9348788" y="1651000"/>
            <a:ext cx="2774950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>
                <a:srgbClr val="1A9BFC"/>
              </a:buClr>
              <a:defRPr/>
            </a:pPr>
            <a:r>
              <a:rPr lang="fr-FR" sz="1400" dirty="0"/>
              <a:t>Dans l’onglet « GENERAL »  :</a:t>
            </a:r>
          </a:p>
          <a:p>
            <a:pPr algn="just" fontAlgn="auto">
              <a:spcAft>
                <a:spcPts val="0"/>
              </a:spcAft>
              <a:buClr>
                <a:srgbClr val="1A9BFC"/>
              </a:buClr>
              <a:defRPr/>
            </a:pPr>
            <a:endParaRPr lang="fr-FR" sz="1400" dirty="0"/>
          </a:p>
          <a:p>
            <a:pPr marL="285750" indent="-285750" algn="just" fontAlgn="auto">
              <a:spcAft>
                <a:spcPts val="0"/>
              </a:spcAft>
              <a:buClr>
                <a:srgbClr val="1A9BFC"/>
              </a:buClr>
              <a:buFont typeface="Courier New" panose="02070309020205020404" pitchFamily="49" charset="0"/>
              <a:buChar char="o"/>
              <a:defRPr/>
            </a:pPr>
            <a:r>
              <a:rPr lang="fr-FR" sz="1400" dirty="0"/>
              <a:t>Donner un nom à l’axe dans le champ « Description ».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1A9BFC"/>
              </a:buClr>
              <a:buFont typeface="Courier New" panose="02070309020205020404" pitchFamily="49" charset="0"/>
              <a:buChar char="o"/>
              <a:defRPr/>
            </a:pPr>
            <a:r>
              <a:rPr lang="fr-FR" sz="1400" dirty="0"/>
              <a:t>Cocher la case « Afficher dans Notes de Frais » afin de pouvoir utiliser cet axe dans les feuilles de temps.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1A9BFC"/>
              </a:buClr>
              <a:buFont typeface="Courier New" panose="02070309020205020404" pitchFamily="49" charset="0"/>
              <a:buChar char="o"/>
              <a:defRPr/>
            </a:pPr>
            <a:r>
              <a:rPr lang="fr-FR" sz="1400" dirty="0"/>
              <a:t>Cocher la case « Rendre obligatoire la saisie » si vous souhaitez que cet axe soit obligatoirement renseigné lors de la déclaration des notes de frais.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1DEC49B-A3D7-429B-A118-725FCA1A1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7" y="1786592"/>
            <a:ext cx="8856074" cy="37839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029304A-8614-464A-BA11-D8B7E56A64D9}"/>
              </a:ext>
            </a:extLst>
          </p:cNvPr>
          <p:cNvSpPr/>
          <p:nvPr/>
        </p:nvSpPr>
        <p:spPr>
          <a:xfrm>
            <a:off x="498593" y="2418817"/>
            <a:ext cx="863600" cy="41275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F4A80BE-1EF5-45BD-9CBA-4FA3B23EA9EF}"/>
              </a:ext>
            </a:extLst>
          </p:cNvPr>
          <p:cNvSpPr/>
          <p:nvPr/>
        </p:nvSpPr>
        <p:spPr>
          <a:xfrm>
            <a:off x="4360506" y="3576885"/>
            <a:ext cx="2208245" cy="78984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312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3600" dirty="0"/>
              <a:t>Administrer les axes analytiques</a:t>
            </a:r>
            <a:endParaRPr lang="fr-FR" sz="3200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Créer ou dupliquer un axe analytique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1CF01A8-69D0-475D-9AF3-095B16BED397}"/>
              </a:ext>
            </a:extLst>
          </p:cNvPr>
          <p:cNvSpPr txBox="1">
            <a:spLocks noChangeArrowheads="1"/>
          </p:cNvSpPr>
          <p:nvPr/>
        </p:nvSpPr>
        <p:spPr>
          <a:xfrm>
            <a:off x="790575" y="1357313"/>
            <a:ext cx="11179175" cy="53578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/>
              <a:t>Accès : Espace admin &gt; Note de frais &gt; Axes analytiques &gt; Ouvrir &gt;[axe souhaité] &gt; COMPTES</a:t>
            </a:r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/>
          </a:p>
          <a:p>
            <a:endParaRPr lang="fr-FR" altLang="fr-FR" dirty="0"/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F2018F78-6608-46E7-9B69-5DC3014B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928813"/>
            <a:ext cx="8936038" cy="28702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2E54851-D0AB-419A-A1AB-031154DF81AC}"/>
              </a:ext>
            </a:extLst>
          </p:cNvPr>
          <p:cNvSpPr/>
          <p:nvPr/>
        </p:nvSpPr>
        <p:spPr>
          <a:xfrm>
            <a:off x="8947150" y="2824163"/>
            <a:ext cx="779463" cy="43180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A941927-4D05-40EC-9EC4-75C26091124B}"/>
              </a:ext>
            </a:extLst>
          </p:cNvPr>
          <p:cNvSpPr/>
          <p:nvPr/>
        </p:nvSpPr>
        <p:spPr>
          <a:xfrm>
            <a:off x="1379538" y="3363913"/>
            <a:ext cx="188912" cy="168275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73ECE82-634F-4182-A828-A147C716740B}"/>
              </a:ext>
            </a:extLst>
          </p:cNvPr>
          <p:cNvSpPr txBox="1">
            <a:spLocks/>
          </p:cNvSpPr>
          <p:nvPr/>
        </p:nvSpPr>
        <p:spPr>
          <a:xfrm>
            <a:off x="790575" y="4834010"/>
            <a:ext cx="8936038" cy="1697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>
                <a:srgbClr val="1A9BFC"/>
              </a:buClr>
              <a:defRPr/>
            </a:pPr>
            <a:r>
              <a:rPr lang="fr-FR" sz="1400" dirty="0"/>
              <a:t>Dans l’onglet « COMPTES » 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1A9BFC"/>
              </a:buClr>
              <a:buFont typeface="Courier New" panose="02070309020205020404" pitchFamily="49" charset="0"/>
              <a:buChar char="o"/>
              <a:defRPr/>
            </a:pPr>
            <a:r>
              <a:rPr lang="fr-FR" sz="1400" dirty="0"/>
              <a:t>Cliquer sur les 3 points verticaux, puis choisir « Insérer une nouvelle ligne » pour créer un compte.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1A9BFC"/>
              </a:buClr>
              <a:buFont typeface="Courier New" panose="02070309020205020404" pitchFamily="49" charset="0"/>
              <a:buChar char="o"/>
              <a:defRPr/>
            </a:pPr>
            <a:r>
              <a:rPr lang="fr-FR" sz="1400" dirty="0"/>
              <a:t>Dans la nouvelle ligne créée, saisir le nom du compte dans la colonne « Compte », ainsi que les informations souhaitées dans les autres colonnes.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1A9BFC"/>
              </a:buClr>
              <a:buFont typeface="Courier New" panose="02070309020205020404" pitchFamily="49" charset="0"/>
              <a:buChar char="o"/>
              <a:defRPr/>
            </a:pPr>
            <a:r>
              <a:rPr lang="fr-FR" sz="1400" dirty="0"/>
              <a:t>Cliquer sur « Enregistrer ».</a:t>
            </a:r>
          </a:p>
        </p:txBody>
      </p:sp>
    </p:spTree>
    <p:extLst>
      <p:ext uri="{BB962C8B-B14F-4D97-AF65-F5344CB8AC3E}">
        <p14:creationId xmlns:p14="http://schemas.microsoft.com/office/powerpoint/2010/main" val="550265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3600" dirty="0"/>
              <a:t>Administrer les axes analytiques</a:t>
            </a:r>
            <a:endParaRPr lang="fr-FR" sz="3200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Paramétrer un compte analytique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0CB88717-4EA8-486D-85D8-FC8207671EB3}"/>
              </a:ext>
            </a:extLst>
          </p:cNvPr>
          <p:cNvSpPr txBox="1">
            <a:spLocks noChangeArrowheads="1"/>
          </p:cNvSpPr>
          <p:nvPr/>
        </p:nvSpPr>
        <p:spPr>
          <a:xfrm>
            <a:off x="790575" y="1182688"/>
            <a:ext cx="11179175" cy="53578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/>
              <a:t>Accès : Espace admin &gt; Note de frais &gt; Axes analytiques &gt; Ouvrir &gt;[axe souhaité] &gt; COMPTES</a:t>
            </a:r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/>
          </a:p>
          <a:p>
            <a:endParaRPr lang="fr-FR" alt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373227A3-C268-437C-A42D-58A0EA0C67E5}"/>
              </a:ext>
            </a:extLst>
          </p:cNvPr>
          <p:cNvSpPr txBox="1">
            <a:spLocks/>
          </p:cNvSpPr>
          <p:nvPr/>
        </p:nvSpPr>
        <p:spPr>
          <a:xfrm>
            <a:off x="2359025" y="1630363"/>
            <a:ext cx="6457950" cy="1003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A9BFC"/>
              </a:buClr>
              <a:defRPr/>
            </a:pPr>
            <a:r>
              <a:rPr lang="fr-FR" dirty="0"/>
              <a:t>Dans l’onglet « COMPTES » </a:t>
            </a:r>
          </a:p>
          <a:p>
            <a:pPr marL="285750" indent="-285750" fontAlgn="auto">
              <a:spcAft>
                <a:spcPts val="0"/>
              </a:spcAft>
              <a:buClr>
                <a:srgbClr val="1A9BFC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/>
              <a:t>Cliquer sur le bouton avec le crayon pour modifier le compte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152D487-5C23-42C1-84B1-CBFD38CA5C53}"/>
              </a:ext>
            </a:extLst>
          </p:cNvPr>
          <p:cNvSpPr txBox="1">
            <a:spLocks/>
          </p:cNvSpPr>
          <p:nvPr/>
        </p:nvSpPr>
        <p:spPr>
          <a:xfrm>
            <a:off x="8802688" y="2578100"/>
            <a:ext cx="3317875" cy="3516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auto">
              <a:spcAft>
                <a:spcPts val="0"/>
              </a:spcAft>
              <a:buClr>
                <a:srgbClr val="1A9BFC"/>
              </a:buClr>
              <a:buFont typeface="Courier New" panose="02070309020205020404" pitchFamily="49" charset="0"/>
              <a:buChar char="o"/>
              <a:defRPr/>
            </a:pPr>
            <a:r>
              <a:rPr lang="fr-FR" sz="1400" dirty="0"/>
              <a:t>L’onglet « visible pour » permet de limiter la visibilité d’un compte analytiques à certains utilisateurs.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1A9BFC"/>
              </a:buClr>
              <a:buFont typeface="Courier New" panose="02070309020205020404" pitchFamily="49" charset="0"/>
              <a:buChar char="o"/>
              <a:defRPr/>
            </a:pPr>
            <a:r>
              <a:rPr lang="fr-FR" sz="1400" dirty="0"/>
              <a:t>Le dernier onglet, porte le nom de l’axe suivant et permet de faire la liaison entre les axes.</a:t>
            </a:r>
          </a:p>
        </p:txBody>
      </p:sp>
      <p:pic>
        <p:nvPicPr>
          <p:cNvPr id="17" name="Image 4">
            <a:extLst>
              <a:ext uri="{FF2B5EF4-FFF2-40B4-BE49-F238E27FC236}">
                <a16:creationId xmlns:a16="http://schemas.microsoft.com/office/drawing/2014/main" id="{66EB0432-528B-4201-B194-9185FD56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578100"/>
            <a:ext cx="7612063" cy="405606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2">
            <a:extLst>
              <a:ext uri="{FF2B5EF4-FFF2-40B4-BE49-F238E27FC236}">
                <a16:creationId xmlns:a16="http://schemas.microsoft.com/office/drawing/2014/main" id="{59A6480C-D05E-4BC7-A707-19D08DD9B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2" y="1705769"/>
            <a:ext cx="1892300" cy="974725"/>
          </a:xfrm>
          <a:prstGeom prst="rect">
            <a:avLst/>
          </a:prstGeom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134CD9F-73DE-463F-B684-FE8DB5F7916D}"/>
              </a:ext>
            </a:extLst>
          </p:cNvPr>
          <p:cNvSpPr/>
          <p:nvPr/>
        </p:nvSpPr>
        <p:spPr>
          <a:xfrm>
            <a:off x="1706563" y="2324100"/>
            <a:ext cx="301625" cy="309563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975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3600" dirty="0"/>
              <a:t>Administrer les axes analytiques</a:t>
            </a:r>
            <a:endParaRPr lang="fr-FR" sz="3200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Désactiver un compte analytique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12397F6-57FA-4D75-A367-07836048BE2E}"/>
              </a:ext>
            </a:extLst>
          </p:cNvPr>
          <p:cNvSpPr txBox="1">
            <a:spLocks noChangeArrowheads="1"/>
          </p:cNvSpPr>
          <p:nvPr/>
        </p:nvSpPr>
        <p:spPr>
          <a:xfrm>
            <a:off x="790575" y="1357313"/>
            <a:ext cx="11179175" cy="53578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/>
              <a:t>Accès : Espace admin &gt; Note de frais &gt; Axes analytiques &gt; Ouvrir &gt;[axe souhaité] &gt; COMPTES</a:t>
            </a:r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 b="1"/>
          </a:p>
          <a:p>
            <a:endParaRPr lang="fr-FR" altLang="fr-FR"/>
          </a:p>
          <a:p>
            <a:endParaRPr lang="fr-FR" altLang="fr-FR" dirty="0"/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38A5C374-1D40-47D6-ACAD-CFB25312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928813"/>
            <a:ext cx="8936037" cy="28702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3ED5036-629D-4D61-B047-A6C4E1A561BD}"/>
              </a:ext>
            </a:extLst>
          </p:cNvPr>
          <p:cNvSpPr txBox="1">
            <a:spLocks/>
          </p:cNvSpPr>
          <p:nvPr/>
        </p:nvSpPr>
        <p:spPr>
          <a:xfrm>
            <a:off x="790575" y="5127625"/>
            <a:ext cx="8936038" cy="1697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>
                <a:srgbClr val="1A9BFC"/>
              </a:buClr>
              <a:defRPr/>
            </a:pPr>
            <a:r>
              <a:rPr lang="fr-FR" sz="1400" dirty="0"/>
              <a:t>Dans l’onglet « COMPTES » 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1A9BFC"/>
              </a:buClr>
              <a:buFont typeface="Courier New" panose="02070309020205020404" pitchFamily="49" charset="0"/>
              <a:buChar char="o"/>
              <a:defRPr/>
            </a:pPr>
            <a:r>
              <a:rPr lang="fr-FR" sz="1400" dirty="0"/>
              <a:t>Décocher la case à cocher dans la colonne « Actif » pour désactiver un compte analytique.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1A9BFC"/>
              </a:buClr>
              <a:buFont typeface="Courier New" panose="02070309020205020404" pitchFamily="49" charset="0"/>
              <a:buChar char="o"/>
              <a:defRPr/>
            </a:pPr>
            <a:r>
              <a:rPr lang="fr-FR" sz="1400" dirty="0"/>
              <a:t>Cliquer sur « Enregistrer ».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77267CF-7B23-4AE4-97A3-ADA5B925E233}"/>
              </a:ext>
            </a:extLst>
          </p:cNvPr>
          <p:cNvSpPr/>
          <p:nvPr/>
        </p:nvSpPr>
        <p:spPr>
          <a:xfrm>
            <a:off x="9567863" y="2811463"/>
            <a:ext cx="779462" cy="43180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A6C3D6D-79E3-46F2-9C48-D278A125CE30}"/>
              </a:ext>
            </a:extLst>
          </p:cNvPr>
          <p:cNvSpPr/>
          <p:nvPr/>
        </p:nvSpPr>
        <p:spPr>
          <a:xfrm>
            <a:off x="2225675" y="3613150"/>
            <a:ext cx="188913" cy="168275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924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2370A-93EB-4230-A8E2-9FDE5DA7C6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22927" y="1256761"/>
            <a:ext cx="3429000" cy="2387600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Merci !</a:t>
            </a:r>
          </a:p>
        </p:txBody>
      </p:sp>
      <p:pic>
        <p:nvPicPr>
          <p:cNvPr id="4" name="Image 3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8D21C05-47A9-4842-92D4-FA84B76DF4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3398BE-814C-4067-BDE4-795CE6582C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DC17BC-B576-4993-8CE9-A846E609F914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524606-84D8-4ADC-85A8-2242F93F2C3B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8E4CC2-8971-4931-A880-5A32A825093E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7871CD-52F9-4C08-B0E8-4F79E55A98D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3B9E7-399F-44CF-A564-4E6833188A0E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1376ED-1414-4BE3-B56F-A3CCA5D6632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57CD6C-D1DF-4ABF-AC12-C7BB831250AB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F5DDA8-644D-4A57-8DDC-03F658237272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69D276-3227-403F-8139-F69BD8018FA2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41378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CAAF9-EDBB-4822-BED3-30B7DB63451C}"/>
              </a:ext>
            </a:extLst>
          </p:cNvPr>
          <p:cNvSpPr/>
          <p:nvPr/>
        </p:nvSpPr>
        <p:spPr>
          <a:xfrm>
            <a:off x="8231218" y="0"/>
            <a:ext cx="39607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07CCC9-ECC4-4015-B398-4721583A0DDB}"/>
              </a:ext>
            </a:extLst>
          </p:cNvPr>
          <p:cNvSpPr txBox="1"/>
          <p:nvPr/>
        </p:nvSpPr>
        <p:spPr>
          <a:xfrm>
            <a:off x="7259578" y="3558307"/>
            <a:ext cx="5904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Client</a:t>
            </a:r>
          </a:p>
          <a:p>
            <a:pPr algn="ctr"/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support@eurecia.com</a:t>
            </a:r>
            <a:endParaRPr lang="fr-FR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+ 33 (0)5 62 20 49 37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5194BC9F-070B-4B68-AF6C-56DE07C3B7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BC3879-17B1-40CB-A8D2-5314EB4AB4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7F3D1E-A982-4163-9F60-C206B2E766A8}"/>
              </a:ext>
            </a:extLst>
          </p:cNvPr>
          <p:cNvSpPr txBox="1"/>
          <p:nvPr/>
        </p:nvSpPr>
        <p:spPr>
          <a:xfrm>
            <a:off x="735169" y="3826451"/>
            <a:ext cx="70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3DA669-E6D5-4E35-8497-F47AF63A5573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58C4B3-3FDB-4216-A311-E194861D5D1C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0763AA-73FB-4254-A0E9-45F6EB61CA9B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6990A4-6B5D-4214-AA63-5745A69BF48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70168C-F1C5-476D-B8F2-3BE0BCC42499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A89D3B-323E-4934-A035-C81A181F22B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149AD-B1B3-433F-9C4B-BC27404B421D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725F97-39F1-4B71-B644-BBDF578359E8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1D15F54-D101-4F9E-BCB2-2F3746A6A237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9E3D66-9C4D-4017-ADC7-A131634DECEB}"/>
              </a:ext>
            </a:extLst>
          </p:cNvPr>
          <p:cNvSpPr txBox="1"/>
          <p:nvPr/>
        </p:nvSpPr>
        <p:spPr>
          <a:xfrm>
            <a:off x="2160545" y="5023348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2DD097B-E06E-4B6E-8051-F62C076230C8}"/>
              </a:ext>
            </a:extLst>
          </p:cNvPr>
          <p:cNvGrpSpPr/>
          <p:nvPr/>
        </p:nvGrpSpPr>
        <p:grpSpPr>
          <a:xfrm>
            <a:off x="2129543" y="4700726"/>
            <a:ext cx="1738355" cy="307714"/>
            <a:chOff x="5215245" y="5881637"/>
            <a:chExt cx="2286158" cy="404683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9068E19-0E8E-452D-82AB-17411E42C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245" y="5885910"/>
              <a:ext cx="391185" cy="39793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0E3595D-60BE-4503-897A-9C9B83A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269" y="5884021"/>
              <a:ext cx="391185" cy="39793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885F2F1-F7A2-408B-898C-9B9707DA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790" y="5886210"/>
              <a:ext cx="393329" cy="40011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B525A61-56E8-4C9C-BF02-AC395DEF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4604" y="5881841"/>
              <a:ext cx="393329" cy="40011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253F9E20-F3CE-4FB4-A755-3E2F5953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1293" y="5881637"/>
              <a:ext cx="400110" cy="400110"/>
            </a:xfrm>
            <a:prstGeom prst="rect">
              <a:avLst/>
            </a:prstGeom>
          </p:spPr>
        </p:pic>
      </p:grpSp>
      <p:pic>
        <p:nvPicPr>
          <p:cNvPr id="26" name="Image 25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AF299A32-00A2-4F80-A6E4-A1DEE25238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997">
            <a:off x="1544005" y="4398754"/>
            <a:ext cx="514675" cy="4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Programme de la formation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2F494BB8-DBCE-421B-955D-94B8C433A6A0}"/>
              </a:ext>
            </a:extLst>
          </p:cNvPr>
          <p:cNvSpPr txBox="1">
            <a:spLocks/>
          </p:cNvSpPr>
          <p:nvPr/>
        </p:nvSpPr>
        <p:spPr>
          <a:xfrm>
            <a:off x="900344" y="1554876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Espace Module </a:t>
            </a:r>
            <a:endParaRPr lang="fr-FR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/>
              <a:t>Créer et Valider les notes de frais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/>
              <a:t>Gérer les notes de frais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/>
              <a:t>Effectuer les exports compta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/>
          </a:p>
          <a:p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Espace Admin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/>
              <a:t>Créer et modifier le paramétrage des types de dépenses et des profils notes de frais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/>
              <a:t>Administrer les axes analytiques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</p:txBody>
      </p:sp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D887753E-6C26-4920-B5B4-12F4EFB1A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74" y="1040784"/>
            <a:ext cx="3201948" cy="49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F8D1A647-D371-4108-8776-0DFB0F7A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46" y="133031"/>
            <a:ext cx="10515600" cy="848378"/>
          </a:xfrm>
        </p:spPr>
        <p:txBody>
          <a:bodyPr/>
          <a:lstStyle/>
          <a:p>
            <a:r>
              <a:rPr lang="fr-FR" dirty="0"/>
              <a:t>      Espace Module</a:t>
            </a:r>
          </a:p>
        </p:txBody>
      </p:sp>
      <p:pic>
        <p:nvPicPr>
          <p:cNvPr id="14" name="Espace réservé du contenu 7" descr="Une image contenant graphiques vectoriels&#10;&#10;Description générée avec un niveau de confiance élevé">
            <a:extLst>
              <a:ext uri="{FF2B5EF4-FFF2-40B4-BE49-F238E27FC236}">
                <a16:creationId xmlns:a16="http://schemas.microsoft.com/office/drawing/2014/main" id="{EC40E70C-46FE-455A-92AC-A853EEC6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20" y="702402"/>
            <a:ext cx="4905761" cy="51490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79DB531-B5CB-4250-BB41-52EAC4DC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46" y="369502"/>
            <a:ext cx="5143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Créer et gérer les notes de frais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Création d’une nouvelle note de frais pour un collaborateur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05ED836-DE42-49A0-B16B-E094A42D5302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Vu Manager &gt; Nouvelle note de frais</a:t>
            </a:r>
          </a:p>
          <a:p>
            <a:endParaRPr lang="fr-FR" b="1"/>
          </a:p>
          <a:p>
            <a:endParaRPr lang="fr-FR" b="1"/>
          </a:p>
          <a:p>
            <a:endParaRPr lang="fr-FR" b="1"/>
          </a:p>
          <a:p>
            <a:endParaRPr lang="fr-FR" b="1"/>
          </a:p>
          <a:p>
            <a:endParaRPr lang="fr-FR" b="1"/>
          </a:p>
          <a:p>
            <a:endParaRPr lang="fr-FR" b="1"/>
          </a:p>
          <a:p>
            <a:endParaRPr lang="fr-FR" b="1"/>
          </a:p>
          <a:p>
            <a:endParaRPr lang="fr-FR" b="1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5B8932-4185-4322-A6D5-863E2ADA7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7429" r="217"/>
          <a:stretch/>
        </p:blipFill>
        <p:spPr>
          <a:xfrm>
            <a:off x="885967" y="1950954"/>
            <a:ext cx="8826374" cy="14102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4670F72-35AF-4EF8-8DF4-098BF5CB7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67" y="3498346"/>
            <a:ext cx="8826374" cy="749897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595A01-7664-49A5-A651-04F5F3644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967" y="4370221"/>
            <a:ext cx="2145167" cy="23187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9B11EBC-F502-4D3E-B933-75521CA957D3}"/>
              </a:ext>
            </a:extLst>
          </p:cNvPr>
          <p:cNvSpPr/>
          <p:nvPr/>
        </p:nvSpPr>
        <p:spPr>
          <a:xfrm>
            <a:off x="8817997" y="2035534"/>
            <a:ext cx="989878" cy="667909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4EC762B-0595-4C06-A94B-3AD66CC381A3}"/>
              </a:ext>
            </a:extLst>
          </p:cNvPr>
          <p:cNvSpPr/>
          <p:nvPr/>
        </p:nvSpPr>
        <p:spPr>
          <a:xfrm>
            <a:off x="8607476" y="3875042"/>
            <a:ext cx="303259" cy="33197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77B3509-C613-4C64-A638-6C4939E4FB49}"/>
              </a:ext>
            </a:extLst>
          </p:cNvPr>
          <p:cNvSpPr txBox="1"/>
          <p:nvPr/>
        </p:nvSpPr>
        <p:spPr>
          <a:xfrm>
            <a:off x="3819075" y="4998678"/>
            <a:ext cx="388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Sélectionner le salarié concerné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776B6A07-5EAB-439E-9989-7A4BD402D6EE}"/>
              </a:ext>
            </a:extLst>
          </p:cNvPr>
          <p:cNvSpPr/>
          <p:nvPr/>
        </p:nvSpPr>
        <p:spPr>
          <a:xfrm>
            <a:off x="3031134" y="5067610"/>
            <a:ext cx="787941" cy="231467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73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Créer et gérer les notes de frais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Création d’une nouvelle note de frais pour un collaborateur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394FE5E-A625-4609-80E5-837F1050C33B}"/>
              </a:ext>
            </a:extLst>
          </p:cNvPr>
          <p:cNvSpPr txBox="1">
            <a:spLocks/>
          </p:cNvSpPr>
          <p:nvPr/>
        </p:nvSpPr>
        <p:spPr>
          <a:xfrm>
            <a:off x="576789" y="1513131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Vu Manager &gt; Nouvelle note de frais</a:t>
            </a:r>
          </a:p>
          <a:p>
            <a:endParaRPr lang="fr-FR" b="1"/>
          </a:p>
          <a:p>
            <a:endParaRPr lang="fr-FR" b="1"/>
          </a:p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0CC92A6-0832-4629-B7A2-600544E2A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323" y="2092539"/>
            <a:ext cx="7442354" cy="30182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83ADD80-23B2-45C9-8574-CB66CAFC6F69}"/>
              </a:ext>
            </a:extLst>
          </p:cNvPr>
          <p:cNvSpPr/>
          <p:nvPr/>
        </p:nvSpPr>
        <p:spPr>
          <a:xfrm>
            <a:off x="8307267" y="227824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Renseignez pour chaque dépense :</a:t>
            </a:r>
          </a:p>
          <a:p>
            <a:endParaRPr lang="fr-FR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</a:rPr>
              <a:t>La date de la dépense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</a:rPr>
              <a:t>Le type de dépense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</a:rPr>
              <a:t>Le montant de la dépense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</a:rPr>
              <a:t>Le(s) axe(s) analytique(s)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</a:rPr>
              <a:t>Un justificatif de paiement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</a:rPr>
              <a:t>Enregistrer</a:t>
            </a:r>
          </a:p>
          <a:p>
            <a:endParaRPr lang="fr-FR" dirty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5D4E1E0-F3DF-4F85-8D8F-6237B3C6B6B4}"/>
              </a:ext>
            </a:extLst>
          </p:cNvPr>
          <p:cNvSpPr/>
          <p:nvPr/>
        </p:nvSpPr>
        <p:spPr>
          <a:xfrm>
            <a:off x="6791313" y="3151033"/>
            <a:ext cx="1118507" cy="26942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7127339-4861-4E6D-BC93-C9904E047931}"/>
              </a:ext>
            </a:extLst>
          </p:cNvPr>
          <p:cNvSpPr/>
          <p:nvPr/>
        </p:nvSpPr>
        <p:spPr>
          <a:xfrm>
            <a:off x="3049349" y="4841406"/>
            <a:ext cx="1118507" cy="26942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18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Valider ou refuser une note de frais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Sans accéder au détail de la note de frais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58158F76-B775-4682-961C-86EF2A55FE38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Vu Manager 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F79486-4B6B-46F2-A9E4-9E32E1D92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8314" r="605"/>
          <a:stretch/>
        </p:blipFill>
        <p:spPr>
          <a:xfrm>
            <a:off x="790431" y="2040870"/>
            <a:ext cx="9122953" cy="10775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9A03BB2-F2BD-4B67-BCA6-08CE43E888F2}"/>
              </a:ext>
            </a:extLst>
          </p:cNvPr>
          <p:cNvSpPr/>
          <p:nvPr/>
        </p:nvSpPr>
        <p:spPr>
          <a:xfrm>
            <a:off x="1510748" y="2902226"/>
            <a:ext cx="429370" cy="21619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1F2851D-35CE-4A28-A2AA-550C69F4D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32" y="3231522"/>
            <a:ext cx="9122951" cy="35418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B2FBD7B-3C0C-409D-8197-AC1AE28D7F26}"/>
              </a:ext>
            </a:extLst>
          </p:cNvPr>
          <p:cNvSpPr/>
          <p:nvPr/>
        </p:nvSpPr>
        <p:spPr>
          <a:xfrm>
            <a:off x="917690" y="4432042"/>
            <a:ext cx="1417717" cy="234133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EC7C58F-5DF8-4DD7-B43E-933784278A2F}"/>
              </a:ext>
            </a:extLst>
          </p:cNvPr>
          <p:cNvSpPr/>
          <p:nvPr/>
        </p:nvSpPr>
        <p:spPr>
          <a:xfrm>
            <a:off x="790431" y="3773461"/>
            <a:ext cx="618491" cy="193256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3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Valider ou refuser une note de frais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Avec accès au détail de la note de frais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7AC4E41-20ED-4E27-A1F0-39643441ADE5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Vu Manager </a:t>
            </a:r>
          </a:p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A12F5B4-D038-407C-A3E7-F4539D1A0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201" y="1950954"/>
            <a:ext cx="6097301" cy="21072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EBAD367-F3FB-4DC5-9C5C-E321BC6648F6}"/>
              </a:ext>
            </a:extLst>
          </p:cNvPr>
          <p:cNvSpPr/>
          <p:nvPr/>
        </p:nvSpPr>
        <p:spPr>
          <a:xfrm>
            <a:off x="5578598" y="3085141"/>
            <a:ext cx="800431" cy="19083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C42315E-7981-4950-B303-FF1B4832D54A}"/>
              </a:ext>
            </a:extLst>
          </p:cNvPr>
          <p:cNvSpPr/>
          <p:nvPr/>
        </p:nvSpPr>
        <p:spPr>
          <a:xfrm>
            <a:off x="5975703" y="3344317"/>
            <a:ext cx="400216" cy="19083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AC6442E-9F58-45B2-919D-3EE9A3F18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7462" y="3467166"/>
            <a:ext cx="2745043" cy="29405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956C3C7-E8F6-4A0A-8CAF-29B57AC049A8}"/>
              </a:ext>
            </a:extLst>
          </p:cNvPr>
          <p:cNvSpPr/>
          <p:nvPr/>
        </p:nvSpPr>
        <p:spPr>
          <a:xfrm>
            <a:off x="7267491" y="5328372"/>
            <a:ext cx="2052678" cy="426476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59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Gérer les notes de frais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Passer la note de frais au statut « A rembourser »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A3BAC42-8500-4813-9BAB-BF79F2BCA95B}"/>
              </a:ext>
            </a:extLst>
          </p:cNvPr>
          <p:cNvSpPr txBox="1">
            <a:spLocks/>
          </p:cNvSpPr>
          <p:nvPr/>
        </p:nvSpPr>
        <p:spPr>
          <a:xfrm>
            <a:off x="790433" y="1521677"/>
            <a:ext cx="10515600" cy="468805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Accès : Notes de frais &gt; Vu Manager 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7E7B8D7-6107-4B1E-AE3B-B89AFE3D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967" y="2023504"/>
            <a:ext cx="6485698" cy="161024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36E9EDF-C311-4CCF-9840-C9326F8DA78A}"/>
              </a:ext>
            </a:extLst>
          </p:cNvPr>
          <p:cNvSpPr/>
          <p:nvPr/>
        </p:nvSpPr>
        <p:spPr>
          <a:xfrm>
            <a:off x="6048233" y="3371352"/>
            <a:ext cx="1155649" cy="286247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6FCE1DCC-B732-4E72-AA09-78F637B2D3C5}"/>
              </a:ext>
            </a:extLst>
          </p:cNvPr>
          <p:cNvSpPr/>
          <p:nvPr/>
        </p:nvSpPr>
        <p:spPr>
          <a:xfrm rot="10800000">
            <a:off x="3049928" y="5512197"/>
            <a:ext cx="954157" cy="294198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0D87170-C08E-4418-BC39-CEF06BC2656A}"/>
              </a:ext>
            </a:extLst>
          </p:cNvPr>
          <p:cNvSpPr txBox="1"/>
          <p:nvPr/>
        </p:nvSpPr>
        <p:spPr>
          <a:xfrm>
            <a:off x="637671" y="5474630"/>
            <a:ext cx="27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Action de masse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95EC284-9427-4D72-B72F-A5182028A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2381" y="3900470"/>
            <a:ext cx="7301948" cy="24494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2001564-7704-4A8D-9073-9902DFA4DAFB}"/>
              </a:ext>
            </a:extLst>
          </p:cNvPr>
          <p:cNvSpPr/>
          <p:nvPr/>
        </p:nvSpPr>
        <p:spPr>
          <a:xfrm>
            <a:off x="4381169" y="5204230"/>
            <a:ext cx="739471" cy="202657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3B8B8EDF-9380-40A9-80C4-792F3364A53C}"/>
              </a:ext>
            </a:extLst>
          </p:cNvPr>
          <p:cNvSpPr/>
          <p:nvPr/>
        </p:nvSpPr>
        <p:spPr>
          <a:xfrm>
            <a:off x="7696861" y="2533262"/>
            <a:ext cx="954157" cy="294198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F61A596-F7F9-4B04-87EB-249EEB683B80}"/>
              </a:ext>
            </a:extLst>
          </p:cNvPr>
          <p:cNvSpPr txBox="1"/>
          <p:nvPr/>
        </p:nvSpPr>
        <p:spPr>
          <a:xfrm>
            <a:off x="8755470" y="2492170"/>
            <a:ext cx="27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 note de frais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C4B124-71B4-4AE6-BB45-1B89E9ACE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381" y="4426988"/>
            <a:ext cx="1443643" cy="2196732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2E763D6-8618-4B73-A8BF-6A127E2932CD}"/>
              </a:ext>
            </a:extLst>
          </p:cNvPr>
          <p:cNvSpPr/>
          <p:nvPr/>
        </p:nvSpPr>
        <p:spPr>
          <a:xfrm>
            <a:off x="4369972" y="5064043"/>
            <a:ext cx="739471" cy="202657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1124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me_support_de_formation_administrateur" id="{3B675F5C-85A6-4CC0-9586-47B5E9C238B8}" vid="{4F3F1146-B7F9-4BEC-B615-B9FE3F49C1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8E41AB58455A4990DC8F04EA13EEB2" ma:contentTypeVersion="16" ma:contentTypeDescription="Crée un document." ma:contentTypeScope="" ma:versionID="251365e5e9b81ac0427883a2c2b8fc1a">
  <xsd:schema xmlns:xsd="http://www.w3.org/2001/XMLSchema" xmlns:xs="http://www.w3.org/2001/XMLSchema" xmlns:p="http://schemas.microsoft.com/office/2006/metadata/properties" xmlns:ns2="602bd6e3-6dcc-4d3a-87a7-d7792198175b" xmlns:ns3="2c2b06c5-99bd-423a-9f6e-c688389443bc" targetNamespace="http://schemas.microsoft.com/office/2006/metadata/properties" ma:root="true" ma:fieldsID="3961c289b40f7157fdecaadcd2b72759" ns2:_="" ns3:_="">
    <xsd:import namespace="602bd6e3-6dcc-4d3a-87a7-d7792198175b"/>
    <xsd:import namespace="2c2b06c5-99bd-423a-9f6e-c688389443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bd6e3-6dcc-4d3a-87a7-d779219817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5daf75-bc22-46f1-9eaa-44c8b1df3ea4}" ma:internalName="TaxCatchAll" ma:showField="CatchAllData" ma:web="602bd6e3-6dcc-4d3a-87a7-d77921981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b06c5-99bd-423a-9f6e-c68838944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56bf4310-bb0c-4729-a714-eb058939f7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2b06c5-99bd-423a-9f6e-c688389443bc">
      <Terms xmlns="http://schemas.microsoft.com/office/infopath/2007/PartnerControls"/>
    </lcf76f155ced4ddcb4097134ff3c332f>
    <TaxCatchAll xmlns="602bd6e3-6dcc-4d3a-87a7-d7792198175b" xsi:nil="true"/>
  </documentManagement>
</p:properties>
</file>

<file path=customXml/itemProps1.xml><?xml version="1.0" encoding="utf-8"?>
<ds:datastoreItem xmlns:ds="http://schemas.openxmlformats.org/officeDocument/2006/customXml" ds:itemID="{5953AEE8-4DA6-443F-A1D8-729BCABA87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05BAE5-7228-4C5C-A333-35AFA74F8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bd6e3-6dcc-4d3a-87a7-d7792198175b"/>
    <ds:schemaRef ds:uri="2c2b06c5-99bd-423a-9f6e-c688389443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1CE0AB-45AE-431D-989F-C49EAE5CF8B5}">
  <ds:schemaRefs>
    <ds:schemaRef ds:uri="http://schemas.microsoft.com/office/2006/metadata/properties"/>
    <ds:schemaRef ds:uri="http://schemas.microsoft.com/office/infopath/2007/PartnerControls"/>
    <ds:schemaRef ds:uri="2c2b06c5-99bd-423a-9f6e-c688389443bc"/>
    <ds:schemaRef ds:uri="602bd6e3-6dcc-4d3a-87a7-d779219817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Trame_support_de_formation_administrateur</Template>
  <TotalTime>397</TotalTime>
  <Words>1056</Words>
  <Application>Microsoft Office PowerPoint</Application>
  <PresentationFormat>Grand écran</PresentationFormat>
  <Paragraphs>207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Wingdings</vt:lpstr>
      <vt:lpstr>Thème Office</vt:lpstr>
      <vt:lpstr>Présentation PowerPoint</vt:lpstr>
      <vt:lpstr>Objectif de la formation</vt:lpstr>
      <vt:lpstr>Programme de la formation</vt:lpstr>
      <vt:lpstr>      Espace Module</vt:lpstr>
      <vt:lpstr>Créer et gérer les notes de frais</vt:lpstr>
      <vt:lpstr>Créer et gérer les notes de frais</vt:lpstr>
      <vt:lpstr>Valider ou refuser une note de frais</vt:lpstr>
      <vt:lpstr>Valider ou refuser une note de frais</vt:lpstr>
      <vt:lpstr>Gérer les notes de frais</vt:lpstr>
      <vt:lpstr>Gérer les exports compta</vt:lpstr>
      <vt:lpstr>Gérer les exports compta</vt:lpstr>
      <vt:lpstr>Gérer les exports compta</vt:lpstr>
      <vt:lpstr>Gérer les exports compta</vt:lpstr>
      <vt:lpstr>Gérer les exports compta</vt:lpstr>
      <vt:lpstr>Gérer les exports compta</vt:lpstr>
      <vt:lpstr>Gérer les notes de frais</vt:lpstr>
      <vt:lpstr>    Espace Administrateur </vt:lpstr>
      <vt:lpstr>Paramétrer les types de dépenses et les profils notes de frais</vt:lpstr>
      <vt:lpstr>Paramétrer les types de dépenses et les profils notes de frais</vt:lpstr>
      <vt:lpstr>Administrer les axes analytiques</vt:lpstr>
      <vt:lpstr>Administrer les axes analytiques</vt:lpstr>
      <vt:lpstr>Administrer les axes analytiques</vt:lpstr>
      <vt:lpstr>Administrer les axes analytiques</vt:lpstr>
      <vt:lpstr>Administrer les axes analytiques</vt:lpstr>
      <vt:lpstr>Merci 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de formation Administrateur Notes de Frais</dc:title>
  <dc:creator>Vanessa FOSSE</dc:creator>
  <cp:lastModifiedBy>Caroline BIDAUD [Eurécia]</cp:lastModifiedBy>
  <cp:revision>52</cp:revision>
  <cp:lastPrinted>2018-09-24T09:49:27Z</cp:lastPrinted>
  <dcterms:created xsi:type="dcterms:W3CDTF">2018-06-07T13:50:08Z</dcterms:created>
  <dcterms:modified xsi:type="dcterms:W3CDTF">2023-03-14T14:28:24Z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0x010100E38E41AB58455A4990DC8F04EA13EEB2</vt:lpwstr>
  </property>
</Properties>
</file>