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29"/>
  </p:notesMasterIdLst>
  <p:sldIdLst>
    <p:sldId id="1406" r:id="rId5"/>
    <p:sldId id="1412" r:id="rId6"/>
    <p:sldId id="1428" r:id="rId7"/>
    <p:sldId id="1429" r:id="rId8"/>
    <p:sldId id="1414" r:id="rId9"/>
    <p:sldId id="1430" r:id="rId10"/>
    <p:sldId id="1431" r:id="rId11"/>
    <p:sldId id="1432" r:id="rId12"/>
    <p:sldId id="1417" r:id="rId13"/>
    <p:sldId id="1433" r:id="rId14"/>
    <p:sldId id="1434" r:id="rId15"/>
    <p:sldId id="1435" r:id="rId16"/>
    <p:sldId id="1436" r:id="rId17"/>
    <p:sldId id="1437" r:id="rId18"/>
    <p:sldId id="1438" r:id="rId19"/>
    <p:sldId id="1439" r:id="rId20"/>
    <p:sldId id="1440" r:id="rId21"/>
    <p:sldId id="1441" r:id="rId22"/>
    <p:sldId id="1442" r:id="rId23"/>
    <p:sldId id="1443" r:id="rId24"/>
    <p:sldId id="1444" r:id="rId25"/>
    <p:sldId id="1445" r:id="rId26"/>
    <p:sldId id="1402" r:id="rId27"/>
    <p:sldId id="140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D67"/>
    <a:srgbClr val="1AE266"/>
    <a:srgbClr val="1569A9"/>
    <a:srgbClr val="00B0F0"/>
    <a:srgbClr val="404040"/>
    <a:srgbClr val="1A9BF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mailto:adressemail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503" y="2180397"/>
            <a:ext cx="5353623" cy="15832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6000" b="1" dirty="0">
                <a:solidFill>
                  <a:srgbClr val="1B9BFC"/>
                </a:solidFill>
                <a:latin typeface="Calibri" panose="020F0502020204030204" pitchFamily="34" charset="0"/>
              </a:rPr>
              <a:t>Guide de formation</a:t>
            </a:r>
          </a:p>
          <a:p>
            <a:pPr algn="ctr"/>
            <a:r>
              <a:rPr lang="fr-FR" sz="4000" dirty="0">
                <a:solidFill>
                  <a:srgbClr val="1B9BFC"/>
                </a:solidFill>
                <a:latin typeface="Calibri" panose="020F0502020204030204" pitchFamily="34" charset="0"/>
              </a:rPr>
              <a:t>Administrateur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800" b="1" i="1" dirty="0">
                <a:solidFill>
                  <a:srgbClr val="F93D67"/>
                </a:solidFill>
                <a:latin typeface="Calibri" panose="020F0502020204030204" pitchFamily="34" charset="0"/>
              </a:rPr>
              <a:t>Congés &amp; Absences</a:t>
            </a:r>
          </a:p>
          <a:p>
            <a:endParaRPr lang="fr-FR" dirty="0"/>
          </a:p>
        </p:txBody>
      </p:sp>
      <p:pic>
        <p:nvPicPr>
          <p:cNvPr id="18" name="Graphique 7">
            <a:extLst>
              <a:ext uri="{FF2B5EF4-FFF2-40B4-BE49-F238E27FC236}">
                <a16:creationId xmlns:a16="http://schemas.microsoft.com/office/drawing/2014/main" id="{025D990A-D780-4E3C-BC73-216DA4391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9131" y="438038"/>
            <a:ext cx="1668545" cy="16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34" y="1228369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Validation des demandes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A49871C-8CAB-4424-BAC6-DA44C8518922}"/>
              </a:ext>
            </a:extLst>
          </p:cNvPr>
          <p:cNvGrpSpPr/>
          <p:nvPr/>
        </p:nvGrpSpPr>
        <p:grpSpPr>
          <a:xfrm>
            <a:off x="650153" y="1644294"/>
            <a:ext cx="3780912" cy="3926858"/>
            <a:chOff x="361925" y="1256943"/>
            <a:chExt cx="3780912" cy="3926858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542FEC0-9D44-4ABD-A4D8-BA4761BAC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00" t="11074" r="28647" b="10073"/>
            <a:stretch/>
          </p:blipFill>
          <p:spPr>
            <a:xfrm>
              <a:off x="361925" y="1256943"/>
              <a:ext cx="3780912" cy="39268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4E17F3-5CEE-411F-8547-0DBE8FCE04D9}"/>
                </a:ext>
              </a:extLst>
            </p:cNvPr>
            <p:cNvSpPr/>
            <p:nvPr/>
          </p:nvSpPr>
          <p:spPr>
            <a:xfrm>
              <a:off x="2439810" y="3719526"/>
              <a:ext cx="1703027" cy="30383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FFCF5D71-A99F-42BB-BC85-1DA0C6945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13"/>
          <a:stretch/>
        </p:blipFill>
        <p:spPr>
          <a:xfrm>
            <a:off x="4794081" y="2478096"/>
            <a:ext cx="5578920" cy="345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534B83-D483-4040-BF86-2B9384EB55D2}"/>
              </a:ext>
            </a:extLst>
          </p:cNvPr>
          <p:cNvSpPr/>
          <p:nvPr/>
        </p:nvSpPr>
        <p:spPr>
          <a:xfrm>
            <a:off x="6731623" y="3759949"/>
            <a:ext cx="1888576" cy="326795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84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34" y="1228369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Validation des demandes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2FAF5E5-E8E8-462A-9D9F-94B9111FFF48}"/>
              </a:ext>
            </a:extLst>
          </p:cNvPr>
          <p:cNvGrpSpPr/>
          <p:nvPr/>
        </p:nvGrpSpPr>
        <p:grpSpPr>
          <a:xfrm>
            <a:off x="633150" y="1999635"/>
            <a:ext cx="4298906" cy="3062118"/>
            <a:chOff x="454936" y="2201365"/>
            <a:chExt cx="5379807" cy="382381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76C364D-EAFB-42E7-A45B-0E8103B5B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39032"/>
            <a:stretch/>
          </p:blipFill>
          <p:spPr>
            <a:xfrm>
              <a:off x="454936" y="2201365"/>
              <a:ext cx="5379807" cy="3823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534B83-D483-4040-BF86-2B9384EB55D2}"/>
                </a:ext>
              </a:extLst>
            </p:cNvPr>
            <p:cNvSpPr/>
            <p:nvPr/>
          </p:nvSpPr>
          <p:spPr>
            <a:xfrm>
              <a:off x="1314994" y="5647949"/>
              <a:ext cx="339636" cy="32679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6B0C81E0-EFF9-447A-BD54-3E6164D8C987}"/>
              </a:ext>
            </a:extLst>
          </p:cNvPr>
          <p:cNvSpPr txBox="1">
            <a:spLocks/>
          </p:cNvSpPr>
          <p:nvPr/>
        </p:nvSpPr>
        <p:spPr>
          <a:xfrm flipH="1">
            <a:off x="1230199" y="5478065"/>
            <a:ext cx="3104808" cy="7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Validez ou refusez l’absence directement depuis la page générale de consultation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3D81B03-AFC3-45B7-B8BA-EC68A8F1D636}"/>
              </a:ext>
            </a:extLst>
          </p:cNvPr>
          <p:cNvSpPr/>
          <p:nvPr/>
        </p:nvSpPr>
        <p:spPr>
          <a:xfrm rot="6392817" flipV="1">
            <a:off x="998900" y="5015534"/>
            <a:ext cx="657634" cy="574318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74FD8-FF2E-4264-9A6A-0DE338DC6BFD}"/>
              </a:ext>
            </a:extLst>
          </p:cNvPr>
          <p:cNvSpPr/>
          <p:nvPr/>
        </p:nvSpPr>
        <p:spPr>
          <a:xfrm>
            <a:off x="2355424" y="3196812"/>
            <a:ext cx="1593553" cy="203381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1BFED14A-9A89-498F-ACCD-3E3A864ACEBF}"/>
              </a:ext>
            </a:extLst>
          </p:cNvPr>
          <p:cNvSpPr txBox="1">
            <a:spLocks/>
          </p:cNvSpPr>
          <p:nvPr/>
        </p:nvSpPr>
        <p:spPr>
          <a:xfrm flipH="1">
            <a:off x="9436787" y="4857416"/>
            <a:ext cx="2589060" cy="93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Rentrez dans le l’absence afin de visualiser les détails et validez ou refusez là. 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598EBEE-884E-4EAC-911D-9F315476C245}"/>
              </a:ext>
            </a:extLst>
          </p:cNvPr>
          <p:cNvSpPr/>
          <p:nvPr/>
        </p:nvSpPr>
        <p:spPr>
          <a:xfrm rot="470132" flipV="1">
            <a:off x="8597310" y="4980291"/>
            <a:ext cx="1335449" cy="1082829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386204"/>
            <a:ext cx="8672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</a:rPr>
              <a:t>Accès : Congés &amp; Absences &gt; Vue Manager &gt; Validation des demandes</a:t>
            </a:r>
          </a:p>
          <a:p>
            <a:endParaRPr lang="fr-FR" sz="2000" b="1" i="1" dirty="0"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BC4638-58FF-4986-591D-3528DF0C9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62" y="1797326"/>
            <a:ext cx="3728629" cy="457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B34D00-EEFA-4F2E-8C37-AA8E62B7FB54}"/>
              </a:ext>
            </a:extLst>
          </p:cNvPr>
          <p:cNvSpPr/>
          <p:nvPr/>
        </p:nvSpPr>
        <p:spPr>
          <a:xfrm>
            <a:off x="7004807" y="5932507"/>
            <a:ext cx="2114026" cy="387351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64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5BE2AC9-549E-4928-A442-CFBFB724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48" y="2181861"/>
            <a:ext cx="7817618" cy="369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Administrer les compteurs d’absences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34" y="1228369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Consultation des compteurs équipes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1BFED14A-9A89-498F-ACCD-3E3A864ACEBF}"/>
              </a:ext>
            </a:extLst>
          </p:cNvPr>
          <p:cNvSpPr txBox="1">
            <a:spLocks/>
          </p:cNvSpPr>
          <p:nvPr/>
        </p:nvSpPr>
        <p:spPr>
          <a:xfrm flipH="1">
            <a:off x="2776755" y="6411634"/>
            <a:ext cx="42075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Possibilité de filtrer par type de congés ou par période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598EBEE-884E-4EAC-911D-9F315476C245}"/>
              </a:ext>
            </a:extLst>
          </p:cNvPr>
          <p:cNvSpPr/>
          <p:nvPr/>
        </p:nvSpPr>
        <p:spPr>
          <a:xfrm rot="20199744" flipV="1">
            <a:off x="6536773" y="5946237"/>
            <a:ext cx="657634" cy="574318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386204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Congés &amp; Absences &gt; Vue Manager &gt; Compteurs équipe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F83C75-616A-489A-A510-2B7D4735E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4" r="57867" b="24404"/>
          <a:stretch/>
        </p:blipFill>
        <p:spPr>
          <a:xfrm>
            <a:off x="262837" y="2181861"/>
            <a:ext cx="3393021" cy="281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B74FD8-FF2E-4264-9A6A-0DE338DC6BFD}"/>
              </a:ext>
            </a:extLst>
          </p:cNvPr>
          <p:cNvSpPr/>
          <p:nvPr/>
        </p:nvSpPr>
        <p:spPr>
          <a:xfrm>
            <a:off x="2103454" y="4404147"/>
            <a:ext cx="1552404" cy="23848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22B07-56A3-4416-8503-6F22D7630E2F}"/>
              </a:ext>
            </a:extLst>
          </p:cNvPr>
          <p:cNvSpPr/>
          <p:nvPr/>
        </p:nvSpPr>
        <p:spPr>
          <a:xfrm>
            <a:off x="3884526" y="3455203"/>
            <a:ext cx="3905668" cy="400109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7F15-1C3A-4D1F-B9F1-04152C70EB10}"/>
              </a:ext>
            </a:extLst>
          </p:cNvPr>
          <p:cNvSpPr/>
          <p:nvPr/>
        </p:nvSpPr>
        <p:spPr>
          <a:xfrm>
            <a:off x="4497082" y="5659905"/>
            <a:ext cx="7147183" cy="166845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3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E8BC12-0364-4229-8EC8-F2FE5891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349"/>
            <a:ext cx="12192000" cy="4619925"/>
          </a:xfrm>
          <a:prstGeom prst="rect">
            <a:avLst/>
          </a:prstGeom>
          <a:ln w="19050"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Administrer les compteurs d’absences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34" y="1228369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compteur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130174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Congés &amp; Absences &gt; Vue Manager &gt; Compteurs équipe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74FD8-FF2E-4264-9A6A-0DE338DC6BFD}"/>
              </a:ext>
            </a:extLst>
          </p:cNvPr>
          <p:cNvSpPr/>
          <p:nvPr/>
        </p:nvSpPr>
        <p:spPr>
          <a:xfrm>
            <a:off x="696685" y="5813264"/>
            <a:ext cx="322217" cy="23848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22B07-56A3-4416-8503-6F22D7630E2F}"/>
              </a:ext>
            </a:extLst>
          </p:cNvPr>
          <p:cNvSpPr/>
          <p:nvPr/>
        </p:nvSpPr>
        <p:spPr>
          <a:xfrm>
            <a:off x="11808822" y="2246811"/>
            <a:ext cx="383177" cy="380682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B450036-CE52-4B95-83F1-1DE24F4883E4}"/>
              </a:ext>
            </a:extLst>
          </p:cNvPr>
          <p:cNvSpPr txBox="1">
            <a:spLocks/>
          </p:cNvSpPr>
          <p:nvPr/>
        </p:nvSpPr>
        <p:spPr>
          <a:xfrm flipH="1">
            <a:off x="1167853" y="6438894"/>
            <a:ext cx="3884025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>
                <a:latin typeface="+mj-lt"/>
              </a:rPr>
              <a:t>Possibilité de dupliquer le compteur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4862D36-F1E2-4491-8DE1-DFB164F857C3}"/>
              </a:ext>
            </a:extLst>
          </p:cNvPr>
          <p:cNvSpPr/>
          <p:nvPr/>
        </p:nvSpPr>
        <p:spPr>
          <a:xfrm rot="6248567" flipV="1">
            <a:off x="839036" y="5915120"/>
            <a:ext cx="657634" cy="574318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79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9806F52-8429-470B-B083-42CECB71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412"/>
            <a:ext cx="12192000" cy="45072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Administrer les compteurs d’absences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compteur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Congés &amp; Absences &gt; Vue Manager &gt; Compteurs équipe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22B07-56A3-4416-8503-6F22D7630E2F}"/>
              </a:ext>
            </a:extLst>
          </p:cNvPr>
          <p:cNvSpPr/>
          <p:nvPr/>
        </p:nvSpPr>
        <p:spPr>
          <a:xfrm>
            <a:off x="6566514" y="3079783"/>
            <a:ext cx="2263977" cy="75764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F56D8-AF14-4D47-A15B-23BDC68547BA}"/>
              </a:ext>
            </a:extLst>
          </p:cNvPr>
          <p:cNvSpPr/>
          <p:nvPr/>
        </p:nvSpPr>
        <p:spPr>
          <a:xfrm>
            <a:off x="5525840" y="4329463"/>
            <a:ext cx="2263977" cy="555419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337D1-0EC5-455E-8FCE-C8868A57AEFF}"/>
              </a:ext>
            </a:extLst>
          </p:cNvPr>
          <p:cNvSpPr/>
          <p:nvPr/>
        </p:nvSpPr>
        <p:spPr>
          <a:xfrm>
            <a:off x="161159" y="2993839"/>
            <a:ext cx="3177558" cy="1061304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40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12E724-9B97-4A3C-9A26-CCEC74721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4" t="9571" r="33428" b="15099"/>
          <a:stretch/>
        </p:blipFill>
        <p:spPr>
          <a:xfrm>
            <a:off x="595502" y="1805817"/>
            <a:ext cx="10668331" cy="45173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Administrer les compteurs d’absences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Actions sur les compteurs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Congés &amp; Absences &gt; Vue Manager &gt; Compteurs équipe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22B07-56A3-4416-8503-6F22D7630E2F}"/>
              </a:ext>
            </a:extLst>
          </p:cNvPr>
          <p:cNvSpPr/>
          <p:nvPr/>
        </p:nvSpPr>
        <p:spPr>
          <a:xfrm>
            <a:off x="10805965" y="2806329"/>
            <a:ext cx="531223" cy="28674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337D1-0EC5-455E-8FCE-C8868A57AEFF}"/>
              </a:ext>
            </a:extLst>
          </p:cNvPr>
          <p:cNvSpPr/>
          <p:nvPr/>
        </p:nvSpPr>
        <p:spPr>
          <a:xfrm>
            <a:off x="775063" y="3796937"/>
            <a:ext cx="470263" cy="20900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80E6F-525D-4ED2-B7ED-85482135E266}"/>
              </a:ext>
            </a:extLst>
          </p:cNvPr>
          <p:cNvSpPr/>
          <p:nvPr/>
        </p:nvSpPr>
        <p:spPr>
          <a:xfrm>
            <a:off x="927463" y="4650377"/>
            <a:ext cx="1493520" cy="155012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8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Espace Administrateur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Gestion de vos actions dans votre espace administrateur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Espace Admin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AA24AD-7BAA-4C0F-A3AE-B4829344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865448"/>
            <a:ext cx="4706847" cy="47210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2734491" y="6007760"/>
            <a:ext cx="2856411" cy="671713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2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2CB49A8-7B53-48A2-AF4F-7194F4DD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040"/>
            <a:ext cx="12192000" cy="36563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profils de congés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profil de congés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Espace admin &gt; Congés &amp; Absences &gt; Profils congés et absences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11071576" y="2694743"/>
            <a:ext cx="1120423" cy="728922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AC3F5-AE24-4041-90C3-084C15806229}"/>
              </a:ext>
            </a:extLst>
          </p:cNvPr>
          <p:cNvSpPr/>
          <p:nvPr/>
        </p:nvSpPr>
        <p:spPr>
          <a:xfrm>
            <a:off x="644434" y="3927566"/>
            <a:ext cx="255910" cy="322218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F29E7CB-A4BE-40B6-BD7D-271E620FFEA5}"/>
              </a:ext>
            </a:extLst>
          </p:cNvPr>
          <p:cNvSpPr txBox="1">
            <a:spLocks/>
          </p:cNvSpPr>
          <p:nvPr/>
        </p:nvSpPr>
        <p:spPr>
          <a:xfrm>
            <a:off x="262837" y="5689770"/>
            <a:ext cx="10515600" cy="6708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fr-FR" sz="4800" dirty="0"/>
              <a:t>Les profils congés permettent de distinguer les utilisateurs en fonction de leurs droits aux différents types de congés et absences .</a:t>
            </a:r>
          </a:p>
          <a:p>
            <a:pPr>
              <a:lnSpc>
                <a:spcPct val="170000"/>
              </a:lnSpc>
            </a:pPr>
            <a:r>
              <a:rPr lang="fr-FR" sz="4800" b="1" u="sng" dirty="0"/>
              <a:t>Exemple</a:t>
            </a:r>
            <a:r>
              <a:rPr lang="fr-FR" sz="4800" dirty="0"/>
              <a:t> : Profil cadre </a:t>
            </a:r>
            <a:r>
              <a:rPr lang="fr-FR" sz="4800" dirty="0">
                <a:sym typeface="Wingdings" panose="05000000000000000000" pitchFamily="2" charset="2"/>
              </a:rPr>
              <a:t> à le droit aux types d’absences : Congés Payés et RTT</a:t>
            </a:r>
          </a:p>
          <a:p>
            <a:pPr>
              <a:lnSpc>
                <a:spcPct val="170000"/>
              </a:lnSpc>
            </a:pPr>
            <a:r>
              <a:rPr lang="fr-FR" sz="4800" dirty="0">
                <a:sym typeface="Wingdings" panose="05000000000000000000" pitchFamily="2" charset="2"/>
              </a:rPr>
              <a:t>                  Profil non cadre  à le droit aux types d’absences : Congés Payés</a:t>
            </a:r>
            <a:endParaRPr lang="fr-FR" sz="4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8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73667B-B8E0-4CF7-8600-1A830776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392"/>
            <a:ext cx="12192000" cy="3638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profils de congés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profil de congés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BCAE113-533E-47A3-95C4-20BCE623BBAC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Espace admin &gt; Congés &amp; Absences &gt; Profils congés et absences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10990217" y="3429000"/>
            <a:ext cx="1201783" cy="646611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AC3F5-AE24-4041-90C3-084C15806229}"/>
              </a:ext>
            </a:extLst>
          </p:cNvPr>
          <p:cNvSpPr/>
          <p:nvPr/>
        </p:nvSpPr>
        <p:spPr>
          <a:xfrm>
            <a:off x="262836" y="4540960"/>
            <a:ext cx="860569" cy="322218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4957D-E95E-4357-B3CE-50364AB6ED0B}"/>
              </a:ext>
            </a:extLst>
          </p:cNvPr>
          <p:cNvSpPr/>
          <p:nvPr/>
        </p:nvSpPr>
        <p:spPr>
          <a:xfrm>
            <a:off x="4302034" y="2646279"/>
            <a:ext cx="727165" cy="253675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75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C500FDF-AD4D-421B-8253-139C7605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" y="1257541"/>
            <a:ext cx="12192000" cy="38376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profils de congés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profil de congés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10990217" y="3105694"/>
            <a:ext cx="1201783" cy="646611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AC3F5-AE24-4041-90C3-084C15806229}"/>
              </a:ext>
            </a:extLst>
          </p:cNvPr>
          <p:cNvSpPr/>
          <p:nvPr/>
        </p:nvSpPr>
        <p:spPr>
          <a:xfrm>
            <a:off x="628596" y="4746171"/>
            <a:ext cx="860569" cy="218467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4957D-E95E-4357-B3CE-50364AB6ED0B}"/>
              </a:ext>
            </a:extLst>
          </p:cNvPr>
          <p:cNvSpPr/>
          <p:nvPr/>
        </p:nvSpPr>
        <p:spPr>
          <a:xfrm>
            <a:off x="4915801" y="2132273"/>
            <a:ext cx="1898468" cy="253675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A95B1E4-4391-4BD9-8F86-D00096530EE6}"/>
              </a:ext>
            </a:extLst>
          </p:cNvPr>
          <p:cNvGrpSpPr/>
          <p:nvPr/>
        </p:nvGrpSpPr>
        <p:grpSpPr>
          <a:xfrm>
            <a:off x="5582195" y="5220651"/>
            <a:ext cx="7445829" cy="1114812"/>
            <a:chOff x="1489165" y="5560284"/>
            <a:chExt cx="7445829" cy="111481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335961F-1826-4B39-8D0C-6C70E6EBA428}"/>
                </a:ext>
              </a:extLst>
            </p:cNvPr>
            <p:cNvSpPr txBox="1"/>
            <p:nvPr/>
          </p:nvSpPr>
          <p:spPr>
            <a:xfrm>
              <a:off x="2399022" y="5648138"/>
              <a:ext cx="653597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Permet d’ajouter un type d’absence</a:t>
              </a:r>
            </a:p>
            <a:p>
              <a:endParaRPr lang="fr-FR" sz="1100" dirty="0"/>
            </a:p>
            <a:p>
              <a:r>
                <a:rPr lang="fr-FR" sz="1100" dirty="0"/>
                <a:t>Permet de supprimer un type d’absence</a:t>
              </a:r>
            </a:p>
            <a:p>
              <a:endParaRPr lang="fr-FR" sz="1100" dirty="0"/>
            </a:p>
            <a:p>
              <a:r>
                <a:rPr lang="fr-FR" sz="1100" dirty="0"/>
                <a:t>Permet de choisir l’ordre d’affichage des types d’absences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A2D6FCB4-94A1-4AFA-A513-66E8C4C2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056" y="5560284"/>
              <a:ext cx="342900" cy="3429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50F44E5-A792-4D25-8888-63C2763BF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9331" y="5903184"/>
              <a:ext cx="428625" cy="42862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707A22A-2874-4D8A-AFA4-DA243D370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9165" y="6275046"/>
              <a:ext cx="847725" cy="400050"/>
            </a:xfrm>
            <a:prstGeom prst="rect">
              <a:avLst/>
            </a:prstGeom>
          </p:spPr>
        </p:pic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D44A48CD-06F6-4240-8991-C96C1A8BD9EC}"/>
              </a:ext>
            </a:extLst>
          </p:cNvPr>
          <p:cNvSpPr/>
          <p:nvPr/>
        </p:nvSpPr>
        <p:spPr>
          <a:xfrm rot="211473" flipV="1">
            <a:off x="9253846" y="4965895"/>
            <a:ext cx="657634" cy="574318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FD6084-B328-4BBB-B051-13133E42B3E0}"/>
              </a:ext>
            </a:extLst>
          </p:cNvPr>
          <p:cNvSpPr/>
          <p:nvPr/>
        </p:nvSpPr>
        <p:spPr>
          <a:xfrm>
            <a:off x="9389753" y="4745491"/>
            <a:ext cx="1522087" cy="349679"/>
          </a:xfrm>
          <a:prstGeom prst="rect">
            <a:avLst/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53BB9E8-9BA3-4A6C-AEA7-98DAEE0C3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49" y="1561969"/>
            <a:ext cx="798729" cy="16321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1B9BFC"/>
                </a:solidFill>
                <a:latin typeface="Calibri" panose="020F0502020204030204" pitchFamily="34" charset="0"/>
              </a:rPr>
              <a:t>Objectif de la formation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115859-A968-4AAB-8395-63BB4818B43C}"/>
              </a:ext>
            </a:extLst>
          </p:cNvPr>
          <p:cNvSpPr/>
          <p:nvPr/>
        </p:nvSpPr>
        <p:spPr>
          <a:xfrm rot="5400000">
            <a:off x="5174410" y="1020292"/>
            <a:ext cx="1335657" cy="2382084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Administrateur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F6C44B9F-D2C9-4543-9168-23BFD0942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415925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A l’issue de la formation, les administrateurs seront capables de gérer la vie du salarié et les absences 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A47C34E-6BCA-40D1-98DA-887435A02CB2}"/>
              </a:ext>
            </a:extLst>
          </p:cNvPr>
          <p:cNvSpPr/>
          <p:nvPr/>
        </p:nvSpPr>
        <p:spPr>
          <a:xfrm>
            <a:off x="3314292" y="3507378"/>
            <a:ext cx="2301524" cy="1335657"/>
          </a:xfrm>
          <a:prstGeom prst="roundRect">
            <a:avLst/>
          </a:prstGeom>
          <a:solidFill>
            <a:srgbClr val="F93C66"/>
          </a:solidFill>
          <a:ln w="38100">
            <a:solidFill>
              <a:srgbClr val="F9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A9BFC"/>
              </a:buClr>
            </a:pPr>
            <a:r>
              <a:rPr lang="fr-FR" sz="1400">
                <a:latin typeface="+mj-lt"/>
              </a:rPr>
              <a:t>Poser et gérer les différents types de demande d’absences des collaborateurs </a:t>
            </a:r>
            <a:endParaRPr lang="fr-FR" sz="1400" b="1" dirty="0">
              <a:latin typeface="+mj-lt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6EB1F64-E60C-4D14-B9E3-22E446707294}"/>
              </a:ext>
            </a:extLst>
          </p:cNvPr>
          <p:cNvSpPr/>
          <p:nvPr/>
        </p:nvSpPr>
        <p:spPr>
          <a:xfrm>
            <a:off x="6170813" y="3507377"/>
            <a:ext cx="2301524" cy="1335657"/>
          </a:xfrm>
          <a:prstGeom prst="roundRect">
            <a:avLst/>
          </a:prstGeom>
          <a:solidFill>
            <a:srgbClr val="F93C66"/>
          </a:solidFill>
          <a:ln w="38100">
            <a:solidFill>
              <a:srgbClr val="F9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A9BFC"/>
              </a:buClr>
            </a:pPr>
            <a:r>
              <a:rPr lang="fr-FR" sz="1400" dirty="0"/>
              <a:t>Administrer les compteurs de congés</a:t>
            </a:r>
            <a:endParaRPr lang="fr-FR" sz="14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28B9111-2FF3-4512-B4C6-63AC0AA284A8}"/>
              </a:ext>
            </a:extLst>
          </p:cNvPr>
          <p:cNvSpPr/>
          <p:nvPr/>
        </p:nvSpPr>
        <p:spPr>
          <a:xfrm>
            <a:off x="9027334" y="3507377"/>
            <a:ext cx="2301524" cy="1335657"/>
          </a:xfrm>
          <a:prstGeom prst="roundRect">
            <a:avLst/>
          </a:prstGeom>
          <a:solidFill>
            <a:srgbClr val="F93C66"/>
          </a:solidFill>
          <a:ln w="38100">
            <a:solidFill>
              <a:srgbClr val="F9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A9BFC"/>
              </a:buClr>
            </a:pPr>
            <a:r>
              <a:rPr lang="fr-FR" sz="1400" dirty="0"/>
              <a:t>Administrer les problématiques courantes</a:t>
            </a:r>
            <a:endParaRPr lang="fr-FR" sz="1400" b="1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FD72E07-87FB-40DB-B624-0CEE3E688205}"/>
              </a:ext>
            </a:extLst>
          </p:cNvPr>
          <p:cNvSpPr/>
          <p:nvPr/>
        </p:nvSpPr>
        <p:spPr>
          <a:xfrm>
            <a:off x="457771" y="3507377"/>
            <a:ext cx="2301524" cy="1335657"/>
          </a:xfrm>
          <a:prstGeom prst="roundRect">
            <a:avLst/>
          </a:prstGeom>
          <a:solidFill>
            <a:srgbClr val="F93C66"/>
          </a:solidFill>
          <a:ln w="38100">
            <a:solidFill>
              <a:srgbClr val="F9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A9BFC"/>
              </a:buClr>
            </a:pPr>
            <a:r>
              <a:rPr lang="fr-FR" sz="1400" dirty="0">
                <a:latin typeface="+mj-lt"/>
              </a:rPr>
              <a:t>Gérer la vie du salarié dans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380983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887D29-4B33-4B2E-8094-157172AB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385"/>
            <a:ext cx="12192000" cy="29495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profils de congés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profil de congés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10899478" y="3429000"/>
            <a:ext cx="1201783" cy="646611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4957D-E95E-4357-B3CE-50364AB6ED0B}"/>
              </a:ext>
            </a:extLst>
          </p:cNvPr>
          <p:cNvSpPr/>
          <p:nvPr/>
        </p:nvSpPr>
        <p:spPr>
          <a:xfrm>
            <a:off x="6758103" y="2480819"/>
            <a:ext cx="1166697" cy="250844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5E19CC-012B-4B66-B60E-2399FA88FB58}"/>
              </a:ext>
            </a:extLst>
          </p:cNvPr>
          <p:cNvSpPr txBox="1"/>
          <p:nvPr/>
        </p:nvSpPr>
        <p:spPr>
          <a:xfrm>
            <a:off x="284733" y="4749450"/>
            <a:ext cx="9660834" cy="158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/>
              <a:t>Cet onglet permet également de gérer d’autres paramètres :</a:t>
            </a:r>
          </a:p>
          <a:p>
            <a:pPr>
              <a:lnSpc>
                <a:spcPct val="150000"/>
              </a:lnSpc>
            </a:pPr>
            <a:endParaRPr lang="fr-FR" sz="1100" dirty="0"/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Les règles de transfert de compteurs à compteurs (exemple : Compte Epargne Temps) 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Les types de congés ne pouvant pas se suivre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Les types de congés ne pouvant pas être posés sur plusieurs jours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 décompte en cas de pose d’une seule journée</a:t>
            </a:r>
          </a:p>
        </p:txBody>
      </p:sp>
    </p:spTree>
    <p:extLst>
      <p:ext uri="{BB962C8B-B14F-4D97-AF65-F5344CB8AC3E}">
        <p14:creationId xmlns:p14="http://schemas.microsoft.com/office/powerpoint/2010/main" val="30222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types de congés et 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type d’absence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B29E13-70DF-4FCD-91FD-AFA89F1AEC77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Espace admin &gt; Congés &amp; Absences &gt; Types de congés et absences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D370B7-0341-476F-A54D-2B2377921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1492" r="30143" b="30127"/>
          <a:stretch/>
        </p:blipFill>
        <p:spPr>
          <a:xfrm>
            <a:off x="2884030" y="1999635"/>
            <a:ext cx="5129348" cy="4241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A4957D-E95E-4357-B3CE-50364AB6ED0B}"/>
              </a:ext>
            </a:extLst>
          </p:cNvPr>
          <p:cNvSpPr/>
          <p:nvPr/>
        </p:nvSpPr>
        <p:spPr>
          <a:xfrm>
            <a:off x="3692929" y="5707955"/>
            <a:ext cx="1218705" cy="449005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BF447-0C40-4611-B497-B2DBDCF87761}"/>
              </a:ext>
            </a:extLst>
          </p:cNvPr>
          <p:cNvSpPr/>
          <p:nvPr/>
        </p:nvSpPr>
        <p:spPr>
          <a:xfrm>
            <a:off x="5830884" y="4120348"/>
            <a:ext cx="1710739" cy="311108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44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C7665AD-128F-409B-9186-F7794015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1597442"/>
            <a:ext cx="12129856" cy="33321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types de congés et absences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Création d’un type d’absence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F9329F-1B87-46F3-99A8-0C62F83EABC5}"/>
              </a:ext>
            </a:extLst>
          </p:cNvPr>
          <p:cNvSpPr/>
          <p:nvPr/>
        </p:nvSpPr>
        <p:spPr>
          <a:xfrm>
            <a:off x="10990217" y="2509150"/>
            <a:ext cx="1139639" cy="74785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5E19CC-012B-4B66-B60E-2399FA88FB58}"/>
              </a:ext>
            </a:extLst>
          </p:cNvPr>
          <p:cNvSpPr txBox="1"/>
          <p:nvPr/>
        </p:nvSpPr>
        <p:spPr>
          <a:xfrm>
            <a:off x="1106105" y="4940354"/>
            <a:ext cx="9660834" cy="1837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/>
              <a:t>Dans le types d’absences, il est possible de paramétrer :</a:t>
            </a:r>
          </a:p>
          <a:p>
            <a:pPr>
              <a:lnSpc>
                <a:spcPct val="150000"/>
              </a:lnSpc>
            </a:pPr>
            <a:endParaRPr lang="fr-FR" sz="1100" dirty="0"/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La couleur d’affichage dans le planning congés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La date de fin de période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 nombre de jours ou heures cumulés par moi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Le Préavis entre la date à laquelle la demande est enregistré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dirty="0"/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B29E13-70DF-4FCD-91FD-AFA89F1AEC77}"/>
              </a:ext>
            </a:extLst>
          </p:cNvPr>
          <p:cNvSpPr txBox="1"/>
          <p:nvPr/>
        </p:nvSpPr>
        <p:spPr>
          <a:xfrm>
            <a:off x="262837" y="1273641"/>
            <a:ext cx="867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: Espace admin &gt; Congés &amp; Absences &gt; Types de congés et absences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4957D-E95E-4357-B3CE-50364AB6ED0B}"/>
              </a:ext>
            </a:extLst>
          </p:cNvPr>
          <p:cNvSpPr/>
          <p:nvPr/>
        </p:nvSpPr>
        <p:spPr>
          <a:xfrm>
            <a:off x="183374" y="3932560"/>
            <a:ext cx="286889" cy="311108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370A-93EB-4230-A8E2-9FDE5DA7C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2927" y="1256761"/>
            <a:ext cx="3429000" cy="238760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</a:p>
        </p:txBody>
      </p:sp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59578" y="3558307"/>
            <a:ext cx="590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Client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+ 33 (0)5 62 20 49 37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1B9BFC"/>
                </a:solidFill>
                <a:latin typeface="Calibri" panose="020F0502020204030204" pitchFamily="34" charset="0"/>
              </a:rPr>
              <a:t>Programme de la formation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115859-A968-4AAB-8395-63BB4818B43C}"/>
              </a:ext>
            </a:extLst>
          </p:cNvPr>
          <p:cNvSpPr/>
          <p:nvPr/>
        </p:nvSpPr>
        <p:spPr>
          <a:xfrm rot="5400000">
            <a:off x="4874542" y="-753233"/>
            <a:ext cx="606223" cy="5354952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Espace « Module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39F0A4-1829-4CF5-84C6-22B1751B1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67" y="1248747"/>
            <a:ext cx="759839" cy="1068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E9C066-3161-48AE-AE8E-C37550BAA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69" y="4037510"/>
            <a:ext cx="798729" cy="163218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418DE4-7C41-461D-86AC-2F5ED6D3BDD5}"/>
              </a:ext>
            </a:extLst>
          </p:cNvPr>
          <p:cNvSpPr txBox="1"/>
          <p:nvPr/>
        </p:nvSpPr>
        <p:spPr>
          <a:xfrm>
            <a:off x="2357642" y="2316926"/>
            <a:ext cx="9516889" cy="15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Poser une absence pour un ou des collaborateur(s)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Générer les Exports Excel du planning congés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Présenter les menus « Mes demandes » et « Mes droits » 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Valider les demandes d’absence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ABEE025-1C26-4053-B4D9-13D1D709C58C}"/>
              </a:ext>
            </a:extLst>
          </p:cNvPr>
          <p:cNvSpPr/>
          <p:nvPr/>
        </p:nvSpPr>
        <p:spPr>
          <a:xfrm rot="5400000">
            <a:off x="4965983" y="1864505"/>
            <a:ext cx="606223" cy="5537831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Espace « Administrateur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DF34F6-C618-4805-B47A-BF1F217B19AB}"/>
              </a:ext>
            </a:extLst>
          </p:cNvPr>
          <p:cNvSpPr txBox="1"/>
          <p:nvPr/>
        </p:nvSpPr>
        <p:spPr>
          <a:xfrm>
            <a:off x="2357642" y="5092934"/>
            <a:ext cx="9516889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Gérer les profils congés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Gérer les types de congés et absences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Administrer les compteurs équipes</a:t>
            </a:r>
          </a:p>
        </p:txBody>
      </p:sp>
    </p:spTree>
    <p:extLst>
      <p:ext uri="{BB962C8B-B14F-4D97-AF65-F5344CB8AC3E}">
        <p14:creationId xmlns:p14="http://schemas.microsoft.com/office/powerpoint/2010/main" val="141757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1B9BFC"/>
                </a:solidFill>
                <a:latin typeface="Calibri" panose="020F0502020204030204" pitchFamily="34" charset="0"/>
              </a:rPr>
              <a:t>Espace Module « Congés &amp; Absences »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115859-A968-4AAB-8395-63BB4818B43C}"/>
              </a:ext>
            </a:extLst>
          </p:cNvPr>
          <p:cNvSpPr/>
          <p:nvPr/>
        </p:nvSpPr>
        <p:spPr>
          <a:xfrm rot="5400000">
            <a:off x="5492851" y="-178467"/>
            <a:ext cx="606223" cy="5354952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Espace « Module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39F0A4-1829-4CF5-84C6-22B1751B1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76" y="1823513"/>
            <a:ext cx="759839" cy="10681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418DE4-7C41-461D-86AC-2F5ED6D3BDD5}"/>
              </a:ext>
            </a:extLst>
          </p:cNvPr>
          <p:cNvSpPr txBox="1"/>
          <p:nvPr/>
        </p:nvSpPr>
        <p:spPr>
          <a:xfrm>
            <a:off x="2975951" y="2891692"/>
            <a:ext cx="9516889" cy="15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Poser une absence pour un ou des collaborateur(s)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Générer les Exports Excel du planning congés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Présenter les menus « Mes demandes » et « Mes droits » </a:t>
            </a:r>
          </a:p>
          <a:p>
            <a:pPr marL="285750" indent="-28575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Valider les demandes d’absence</a:t>
            </a:r>
          </a:p>
        </p:txBody>
      </p:sp>
    </p:spTree>
    <p:extLst>
      <p:ext uri="{BB962C8B-B14F-4D97-AF65-F5344CB8AC3E}">
        <p14:creationId xmlns:p14="http://schemas.microsoft.com/office/powerpoint/2010/main" val="35332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Générer les exports Excel du planning Congés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Les exports du planning Congés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611086"/>
            <a:ext cx="495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</a:rPr>
              <a:t>Accès : Congés &amp; Absences &gt; Planning congés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734857"/>
            <a:ext cx="857586" cy="175245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B5CFD1A-D9B5-47B1-B9C9-B105E578B1BA}"/>
              </a:ext>
            </a:extLst>
          </p:cNvPr>
          <p:cNvGrpSpPr/>
          <p:nvPr/>
        </p:nvGrpSpPr>
        <p:grpSpPr>
          <a:xfrm>
            <a:off x="690412" y="2293046"/>
            <a:ext cx="10491032" cy="3870322"/>
            <a:chOff x="690412" y="2441098"/>
            <a:chExt cx="10491032" cy="387032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7C1E437-2B51-4318-9653-FB91BEFF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8791" y="2715856"/>
              <a:ext cx="8522653" cy="35955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8A43749-218F-4450-AADC-2B987C00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12" y="2441098"/>
              <a:ext cx="3285187" cy="2387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71447-8CCD-49AF-AF57-2A3FBB0611FF}"/>
                </a:ext>
              </a:extLst>
            </p:cNvPr>
            <p:cNvSpPr/>
            <p:nvPr/>
          </p:nvSpPr>
          <p:spPr>
            <a:xfrm>
              <a:off x="10103849" y="3390742"/>
              <a:ext cx="1003274" cy="533598"/>
            </a:xfrm>
            <a:prstGeom prst="rect">
              <a:avLst/>
            </a:prstGeom>
            <a:noFill/>
            <a:ln w="28575">
              <a:solidFill>
                <a:srgbClr val="1AE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AA1839-1E5D-4F9A-95C7-385BC428924D}"/>
                </a:ext>
              </a:extLst>
            </p:cNvPr>
            <p:cNvSpPr/>
            <p:nvPr/>
          </p:nvSpPr>
          <p:spPr>
            <a:xfrm>
              <a:off x="6205269" y="4609501"/>
              <a:ext cx="1429695" cy="765806"/>
            </a:xfrm>
            <a:prstGeom prst="rect">
              <a:avLst/>
            </a:prstGeom>
            <a:noFill/>
            <a:ln w="28575">
              <a:solidFill>
                <a:srgbClr val="1AE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511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1"/>
            <a:ext cx="11657416" cy="12201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Poser une absence : deux accès possibles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133CC-BA8B-41A2-9E72-ED7863AE1E74}"/>
              </a:ext>
            </a:extLst>
          </p:cNvPr>
          <p:cNvSpPr txBox="1"/>
          <p:nvPr/>
        </p:nvSpPr>
        <p:spPr>
          <a:xfrm>
            <a:off x="262837" y="1357810"/>
            <a:ext cx="633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Calibri" panose="020F0502020204030204" pitchFamily="34" charset="0"/>
              </a:rPr>
              <a:t>Accès 1 : Congés &amp; Absences &gt; Planning congés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734857"/>
            <a:ext cx="857586" cy="17524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3C0D00A-0675-4902-8BD4-450E34ABB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0705" b="23270"/>
          <a:stretch/>
        </p:blipFill>
        <p:spPr>
          <a:xfrm>
            <a:off x="492033" y="2174758"/>
            <a:ext cx="10367518" cy="385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FD9F06-9D4B-4B16-9D19-E3757A398CA4}"/>
              </a:ext>
            </a:extLst>
          </p:cNvPr>
          <p:cNvSpPr/>
          <p:nvPr/>
        </p:nvSpPr>
        <p:spPr>
          <a:xfrm>
            <a:off x="2944994" y="3364328"/>
            <a:ext cx="2018892" cy="38906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6F80F-9002-4F7E-A08B-27BCBF9321D7}"/>
              </a:ext>
            </a:extLst>
          </p:cNvPr>
          <p:cNvSpPr/>
          <p:nvPr/>
        </p:nvSpPr>
        <p:spPr>
          <a:xfrm>
            <a:off x="9474167" y="3117669"/>
            <a:ext cx="1272210" cy="559538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37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6AE94AE-AED1-4452-8A6B-CD143C5A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074" r="995" b="10073"/>
          <a:stretch/>
        </p:blipFill>
        <p:spPr>
          <a:xfrm>
            <a:off x="1757404" y="1942317"/>
            <a:ext cx="8677191" cy="392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1"/>
            <a:ext cx="11657416" cy="12201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Poser une absence : deux accès possibles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397228-E5B0-4205-9BEF-A7DC5F0C9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734857"/>
            <a:ext cx="857586" cy="17524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1AADC7-5A55-4B80-AA8B-E3A784C881AB}"/>
              </a:ext>
            </a:extLst>
          </p:cNvPr>
          <p:cNvSpPr txBox="1"/>
          <p:nvPr/>
        </p:nvSpPr>
        <p:spPr>
          <a:xfrm>
            <a:off x="262837" y="1386204"/>
            <a:ext cx="690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</a:rPr>
              <a:t>Accès 2  : Congés &amp; Absences &gt; Planning congés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D9F06-9D4B-4B16-9D19-E3757A398CA4}"/>
              </a:ext>
            </a:extLst>
          </p:cNvPr>
          <p:cNvSpPr/>
          <p:nvPr/>
        </p:nvSpPr>
        <p:spPr>
          <a:xfrm>
            <a:off x="3817578" y="4396498"/>
            <a:ext cx="1748926" cy="312879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6F80F-9002-4F7E-A08B-27BCBF9321D7}"/>
              </a:ext>
            </a:extLst>
          </p:cNvPr>
          <p:cNvSpPr/>
          <p:nvPr/>
        </p:nvSpPr>
        <p:spPr>
          <a:xfrm>
            <a:off x="9395417" y="2674693"/>
            <a:ext cx="1039177" cy="536810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66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1"/>
            <a:ext cx="11657416" cy="12201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9236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Poser une absence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1AADC7-5A55-4B80-AA8B-E3A784C881AB}"/>
              </a:ext>
            </a:extLst>
          </p:cNvPr>
          <p:cNvSpPr txBox="1"/>
          <p:nvPr/>
        </p:nvSpPr>
        <p:spPr>
          <a:xfrm>
            <a:off x="411480" y="1563500"/>
            <a:ext cx="690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</a:rPr>
              <a:t>Accès 1 ou 2 : Planning congés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80E114C-1DF8-4DCC-846D-E972188330E0}"/>
              </a:ext>
            </a:extLst>
          </p:cNvPr>
          <p:cNvGrpSpPr/>
          <p:nvPr/>
        </p:nvGrpSpPr>
        <p:grpSpPr>
          <a:xfrm>
            <a:off x="411480" y="2172029"/>
            <a:ext cx="8347526" cy="3794182"/>
            <a:chOff x="580020" y="2240368"/>
            <a:chExt cx="8677191" cy="392685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6AE94AE-AED1-4452-8A6B-CD143C5AB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11074" r="995" b="10073"/>
            <a:stretch/>
          </p:blipFill>
          <p:spPr>
            <a:xfrm>
              <a:off x="580020" y="2240368"/>
              <a:ext cx="8677191" cy="39268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FD9F06-9D4B-4B16-9D19-E3757A398CA4}"/>
                </a:ext>
              </a:extLst>
            </p:cNvPr>
            <p:cNvSpPr/>
            <p:nvPr/>
          </p:nvSpPr>
          <p:spPr>
            <a:xfrm>
              <a:off x="2640194" y="4694549"/>
              <a:ext cx="1748926" cy="31287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86F80F-9002-4F7E-A08B-27BCBF9321D7}"/>
                </a:ext>
              </a:extLst>
            </p:cNvPr>
            <p:cNvSpPr/>
            <p:nvPr/>
          </p:nvSpPr>
          <p:spPr>
            <a:xfrm>
              <a:off x="8218033" y="2972744"/>
              <a:ext cx="1039177" cy="53681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692BEAF-F865-4CC2-865A-8027A3E1E26C}"/>
              </a:ext>
            </a:extLst>
          </p:cNvPr>
          <p:cNvSpPr txBox="1">
            <a:spLocks/>
          </p:cNvSpPr>
          <p:nvPr/>
        </p:nvSpPr>
        <p:spPr>
          <a:xfrm>
            <a:off x="9007141" y="2027036"/>
            <a:ext cx="2914893" cy="758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Sélectionnez la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période de congés (date de début et date de fin),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puis cliquez sur le bouton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« + Nouvelle demande ».</a:t>
            </a:r>
          </a:p>
          <a:p>
            <a:pPr algn="just"/>
            <a:endParaRPr lang="fr-FR" dirty="0">
              <a:latin typeface="+mj-lt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1A18012-A7E6-4C3A-B1CC-5CEFBA2FE972}"/>
              </a:ext>
            </a:extLst>
          </p:cNvPr>
          <p:cNvSpPr/>
          <p:nvPr/>
        </p:nvSpPr>
        <p:spPr>
          <a:xfrm rot="5641396">
            <a:off x="8524682" y="2232581"/>
            <a:ext cx="1127975" cy="1106385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61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absences pour des collaborateurs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34" y="1228369"/>
            <a:ext cx="11510554" cy="469594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</a:rPr>
              <a:t>Poser une absence &amp; outrepasser des règles de validation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04449C-B435-4812-A2F4-7B08F37C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77" y="247177"/>
            <a:ext cx="857586" cy="1752458"/>
          </a:xfrm>
          <a:prstGeom prst="rect">
            <a:avLst/>
          </a:prstGeom>
        </p:spPr>
      </p:pic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9A695274-68CB-4812-9DD9-CE07EA3E619B}"/>
              </a:ext>
            </a:extLst>
          </p:cNvPr>
          <p:cNvSpPr txBox="1">
            <a:spLocks/>
          </p:cNvSpPr>
          <p:nvPr/>
        </p:nvSpPr>
        <p:spPr>
          <a:xfrm flipH="1">
            <a:off x="547734" y="2062095"/>
            <a:ext cx="3137592" cy="96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Vous avez la possibilité de choisir entre une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pose manuelle ou automatique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 Dans le cas d’une pose automatique, le système choisira en priorité le compteur source en fonction du paramétrage.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D71692A-D117-41AC-B529-3B77B742654D}"/>
              </a:ext>
            </a:extLst>
          </p:cNvPr>
          <p:cNvSpPr txBox="1">
            <a:spLocks/>
          </p:cNvSpPr>
          <p:nvPr/>
        </p:nvSpPr>
        <p:spPr>
          <a:xfrm flipH="1">
            <a:off x="580518" y="3885379"/>
            <a:ext cx="3104808" cy="7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Ajoutez ici une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pièce jointe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si nécessaire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8F33FE73-196F-4FB6-A076-992F0428CE67}"/>
              </a:ext>
            </a:extLst>
          </p:cNvPr>
          <p:cNvSpPr txBox="1">
            <a:spLocks/>
          </p:cNvSpPr>
          <p:nvPr/>
        </p:nvSpPr>
        <p:spPr>
          <a:xfrm flipH="1">
            <a:off x="8577710" y="3710796"/>
            <a:ext cx="3104808" cy="7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Visualisez le solde des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compteurs des absences de votre collaborateur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8EFE6FC-0677-4095-92E6-82A76D57BB0D}"/>
              </a:ext>
            </a:extLst>
          </p:cNvPr>
          <p:cNvSpPr txBox="1">
            <a:spLocks/>
          </p:cNvSpPr>
          <p:nvPr/>
        </p:nvSpPr>
        <p:spPr>
          <a:xfrm flipH="1">
            <a:off x="581447" y="5039663"/>
            <a:ext cx="3104808" cy="7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Outrepassez les règles de validation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si besoin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7417814-D5DA-434E-B4A5-B31246D49795}"/>
              </a:ext>
            </a:extLst>
          </p:cNvPr>
          <p:cNvSpPr txBox="1">
            <a:spLocks/>
          </p:cNvSpPr>
          <p:nvPr/>
        </p:nvSpPr>
        <p:spPr>
          <a:xfrm flipH="1">
            <a:off x="8536265" y="5578236"/>
            <a:ext cx="3146253" cy="75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Valider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= outrepasse le circuit classique de validation 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B645E3-9F7E-683A-DD7C-93725D3D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927" y="1248747"/>
            <a:ext cx="4159904" cy="553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AEAC92CC-5B9B-4F9C-89DC-DF9FC0964A53}"/>
              </a:ext>
            </a:extLst>
          </p:cNvPr>
          <p:cNvSpPr/>
          <p:nvPr/>
        </p:nvSpPr>
        <p:spPr>
          <a:xfrm rot="1359809" flipV="1">
            <a:off x="7876762" y="3286105"/>
            <a:ext cx="1197795" cy="1459441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674A1FB-C26F-4B52-A2F9-7A82840952E1}"/>
              </a:ext>
            </a:extLst>
          </p:cNvPr>
          <p:cNvSpPr/>
          <p:nvPr/>
        </p:nvSpPr>
        <p:spPr>
          <a:xfrm rot="4630674" flipV="1">
            <a:off x="3651610" y="4444513"/>
            <a:ext cx="1197795" cy="1459441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D5B2CAF-B781-41E2-BE68-BF522A506D14}"/>
              </a:ext>
            </a:extLst>
          </p:cNvPr>
          <p:cNvSpPr/>
          <p:nvPr/>
        </p:nvSpPr>
        <p:spPr>
          <a:xfrm rot="4890973" flipV="1">
            <a:off x="3651609" y="3292472"/>
            <a:ext cx="1197795" cy="1459441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D448588-EF80-492F-94DF-E38878FB877C}"/>
              </a:ext>
            </a:extLst>
          </p:cNvPr>
          <p:cNvSpPr/>
          <p:nvPr/>
        </p:nvSpPr>
        <p:spPr>
          <a:xfrm rot="5400000" flipV="1">
            <a:off x="3709968" y="2381964"/>
            <a:ext cx="1197795" cy="1459441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FE2EED-6824-4367-9A24-B0E3A7BEE59D}"/>
              </a:ext>
            </a:extLst>
          </p:cNvPr>
          <p:cNvSpPr/>
          <p:nvPr/>
        </p:nvSpPr>
        <p:spPr>
          <a:xfrm>
            <a:off x="7050845" y="3435565"/>
            <a:ext cx="1010763" cy="213646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8ED0E-46A7-49A6-9089-E0693E3A0675}"/>
              </a:ext>
            </a:extLst>
          </p:cNvPr>
          <p:cNvSpPr/>
          <p:nvPr/>
        </p:nvSpPr>
        <p:spPr>
          <a:xfrm>
            <a:off x="6303011" y="6340304"/>
            <a:ext cx="1225237" cy="337333"/>
          </a:xfrm>
          <a:prstGeom prst="rect">
            <a:avLst/>
          </a:prstGeom>
          <a:noFill/>
          <a:ln w="28575">
            <a:solidFill>
              <a:srgbClr val="1A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3C84FFB-AACF-CADB-513A-83BE74257423}"/>
              </a:ext>
            </a:extLst>
          </p:cNvPr>
          <p:cNvSpPr/>
          <p:nvPr/>
        </p:nvSpPr>
        <p:spPr>
          <a:xfrm rot="1359809" flipV="1">
            <a:off x="7877180" y="4997266"/>
            <a:ext cx="1197795" cy="1459441"/>
          </a:xfrm>
          <a:prstGeom prst="arc">
            <a:avLst>
              <a:gd name="adj1" fmla="val 16257799"/>
              <a:gd name="adj2" fmla="val 0"/>
            </a:avLst>
          </a:prstGeom>
          <a:ln w="19050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061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2b06c5-99bd-423a-9f6e-c688389443bc">
      <Terms xmlns="http://schemas.microsoft.com/office/infopath/2007/PartnerControls"/>
    </lcf76f155ced4ddcb4097134ff3c332f>
    <TaxCatchAll xmlns="602bd6e3-6dcc-4d3a-87a7-d779219817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E41AB58455A4990DC8F04EA13EEB2" ma:contentTypeVersion="16" ma:contentTypeDescription="Crée un document." ma:contentTypeScope="" ma:versionID="251365e5e9b81ac0427883a2c2b8fc1a">
  <xsd:schema xmlns:xsd="http://www.w3.org/2001/XMLSchema" xmlns:xs="http://www.w3.org/2001/XMLSchema" xmlns:p="http://schemas.microsoft.com/office/2006/metadata/properties" xmlns:ns2="602bd6e3-6dcc-4d3a-87a7-d7792198175b" xmlns:ns3="2c2b06c5-99bd-423a-9f6e-c688389443bc" targetNamespace="http://schemas.microsoft.com/office/2006/metadata/properties" ma:root="true" ma:fieldsID="3961c289b40f7157fdecaadcd2b72759" ns2:_="" ns3:_="">
    <xsd:import namespace="602bd6e3-6dcc-4d3a-87a7-d7792198175b"/>
    <xsd:import namespace="2c2b06c5-99bd-423a-9f6e-c688389443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bd6e3-6dcc-4d3a-87a7-d779219817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5daf75-bc22-46f1-9eaa-44c8b1df3ea4}" ma:internalName="TaxCatchAll" ma:showField="CatchAllData" ma:web="602bd6e3-6dcc-4d3a-87a7-d77921981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b06c5-99bd-423a-9f6e-c68838944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6bf4310-bb0c-4729-a714-eb058939f7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5C31EA-1374-4E03-AA72-862DBB07AE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9A32B9-78E2-4426-B7A5-D04EDF54A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073D4-699A-4474-A3A2-304040B05C1F}"/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851</Words>
  <Application>Microsoft Office PowerPoint</Application>
  <PresentationFormat>Grand écran</PresentationFormat>
  <Paragraphs>142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Thème Office</vt:lpstr>
      <vt:lpstr>Présentation PowerPoint</vt:lpstr>
      <vt:lpstr>Objectif de la formation</vt:lpstr>
      <vt:lpstr>Programme de la formation</vt:lpstr>
      <vt:lpstr>Espace Module « Congés &amp; Absences »</vt:lpstr>
      <vt:lpstr>Générer les exports Excel du planning Congés</vt:lpstr>
      <vt:lpstr>Gérer les absences pour des collaborateurs</vt:lpstr>
      <vt:lpstr>Gérer les absences pour des collaborateurs</vt:lpstr>
      <vt:lpstr>Gérer les absences pour des collaborateurs</vt:lpstr>
      <vt:lpstr>Gérer les absences pour des collaborateurs</vt:lpstr>
      <vt:lpstr>Gérer les absences pour des collaborateurs</vt:lpstr>
      <vt:lpstr>Gérer les absences pour des collaborateurs</vt:lpstr>
      <vt:lpstr>Administrer les compteurs d’absences</vt:lpstr>
      <vt:lpstr>Administrer les compteurs d’absences</vt:lpstr>
      <vt:lpstr>Administrer les compteurs d’absences</vt:lpstr>
      <vt:lpstr>Administrer les compteurs d’absences</vt:lpstr>
      <vt:lpstr>Espace Administrateur</vt:lpstr>
      <vt:lpstr>Gérer les profils de congés</vt:lpstr>
      <vt:lpstr>Gérer les profils de congés</vt:lpstr>
      <vt:lpstr>Gérer les profils de congés</vt:lpstr>
      <vt:lpstr>Gérer les profils de congés</vt:lpstr>
      <vt:lpstr>Gérer les types de congés et absences</vt:lpstr>
      <vt:lpstr>Gérer les types de congés et absences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Caroline BIDAUD [Eurécia]</cp:lastModifiedBy>
  <cp:revision>70</cp:revision>
  <dcterms:created xsi:type="dcterms:W3CDTF">2020-05-18T12:57:37Z</dcterms:created>
  <dcterms:modified xsi:type="dcterms:W3CDTF">2023-02-09T14:58:40Z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0x010100E38E41AB58455A4990DC8F04EA13EEB2</vt:lpwstr>
  </property>
</Properties>
</file>